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4"/>
  </p:notesMasterIdLst>
  <p:sldIdLst>
    <p:sldId id="256" r:id="rId2"/>
    <p:sldId id="440" r:id="rId3"/>
    <p:sldId id="442" r:id="rId4"/>
    <p:sldId id="340" r:id="rId5"/>
    <p:sldId id="341" r:id="rId6"/>
    <p:sldId id="260" r:id="rId7"/>
    <p:sldId id="457" r:id="rId8"/>
    <p:sldId id="443" r:id="rId9"/>
    <p:sldId id="447" r:id="rId10"/>
    <p:sldId id="448" r:id="rId11"/>
    <p:sldId id="449" r:id="rId12"/>
    <p:sldId id="451" r:id="rId13"/>
    <p:sldId id="453" r:id="rId14"/>
    <p:sldId id="456" r:id="rId15"/>
    <p:sldId id="454" r:id="rId16"/>
    <p:sldId id="455" r:id="rId17"/>
    <p:sldId id="445" r:id="rId18"/>
    <p:sldId id="439" r:id="rId19"/>
    <p:sldId id="446" r:id="rId20"/>
    <p:sldId id="408" r:id="rId21"/>
    <p:sldId id="283" r:id="rId22"/>
    <p:sldId id="284" r:id="rId23"/>
    <p:sldId id="285" r:id="rId24"/>
    <p:sldId id="286" r:id="rId25"/>
    <p:sldId id="427" r:id="rId26"/>
    <p:sldId id="294" r:id="rId27"/>
    <p:sldId id="287" r:id="rId28"/>
    <p:sldId id="288" r:id="rId29"/>
    <p:sldId id="289" r:id="rId30"/>
    <p:sldId id="290" r:id="rId31"/>
    <p:sldId id="291" r:id="rId32"/>
    <p:sldId id="293" r:id="rId33"/>
    <p:sldId id="428" r:id="rId34"/>
    <p:sldId id="296" r:id="rId35"/>
    <p:sldId id="406" r:id="rId36"/>
    <p:sldId id="292" r:id="rId37"/>
    <p:sldId id="303" r:id="rId38"/>
    <p:sldId id="459" r:id="rId39"/>
    <p:sldId id="337" r:id="rId40"/>
    <p:sldId id="410" r:id="rId41"/>
    <p:sldId id="299" r:id="rId42"/>
    <p:sldId id="301" r:id="rId43"/>
    <p:sldId id="302" r:id="rId44"/>
    <p:sldId id="300" r:id="rId45"/>
    <p:sldId id="431" r:id="rId46"/>
    <p:sldId id="407" r:id="rId47"/>
    <p:sldId id="420" r:id="rId48"/>
    <p:sldId id="421" r:id="rId49"/>
    <p:sldId id="423" r:id="rId50"/>
    <p:sldId id="424" r:id="rId51"/>
    <p:sldId id="422" r:id="rId52"/>
    <p:sldId id="339" r:id="rId53"/>
    <p:sldId id="412" r:id="rId54"/>
    <p:sldId id="433" r:id="rId55"/>
    <p:sldId id="425" r:id="rId56"/>
    <p:sldId id="426" r:id="rId57"/>
    <p:sldId id="462" r:id="rId58"/>
    <p:sldId id="461" r:id="rId59"/>
    <p:sldId id="336" r:id="rId60"/>
    <p:sldId id="409" r:id="rId61"/>
    <p:sldId id="338" r:id="rId62"/>
    <p:sldId id="432" r:id="rId63"/>
    <p:sldId id="411" r:id="rId64"/>
    <p:sldId id="438" r:id="rId65"/>
    <p:sldId id="382" r:id="rId66"/>
    <p:sldId id="413" r:id="rId67"/>
    <p:sldId id="414" r:id="rId68"/>
    <p:sldId id="415" r:id="rId69"/>
    <p:sldId id="435" r:id="rId70"/>
    <p:sldId id="436" r:id="rId71"/>
    <p:sldId id="416" r:id="rId72"/>
    <p:sldId id="437"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p:restoredTop sz="91705"/>
  </p:normalViewPr>
  <p:slideViewPr>
    <p:cSldViewPr snapToGrid="0" snapToObjects="1">
      <p:cViewPr varScale="1">
        <p:scale>
          <a:sx n="129" d="100"/>
          <a:sy n="129" d="100"/>
        </p:scale>
        <p:origin x="216" y="400"/>
      </p:cViewPr>
      <p:guideLst/>
    </p:cSldViewPr>
  </p:slideViewPr>
  <p:outlineViewPr>
    <p:cViewPr>
      <p:scale>
        <a:sx n="33" d="100"/>
        <a:sy n="33" d="100"/>
      </p:scale>
      <p:origin x="0" y="-53616"/>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E4172-98E0-B742-AA24-A2F003ADDB6F}" type="datetimeFigureOut">
              <a:rPr lang="en-US" smtClean="0"/>
              <a:t>9/17/19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B9EFA-7C6C-2E49-A34F-DF093C605C26}" type="slidenum">
              <a:rPr lang="en-US" smtClean="0"/>
              <a:t>‹#›</a:t>
            </a:fld>
            <a:endParaRPr lang="en-US"/>
          </a:p>
        </p:txBody>
      </p:sp>
    </p:spTree>
    <p:extLst>
      <p:ext uri="{BB962C8B-B14F-4D97-AF65-F5344CB8AC3E}">
        <p14:creationId xmlns:p14="http://schemas.microsoft.com/office/powerpoint/2010/main" val="2267811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quora.com/How-is-computational-linguistics-different-from-natural-language-process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Computational linguistics is the use of computational techniques to study linguistic phenomena with the goal of furthering the science of linguistics.  Natural language processing is the creation and application of algorithms aimed to process a linguistic signal but for purposes other than linguistics, e.g. better targeted marketing, studying public sentiment, performing psychological assessments.  NLP draws from a similar set of tools and techniques as related fields such as Artificial Intelligence (AI) and data science, but NLP professionals should bring a strong knowledge of linguistics and languages as part of their skillset.</a:t>
            </a:r>
          </a:p>
          <a:p>
            <a:endParaRPr lang="en-US" dirty="0"/>
          </a:p>
          <a:p>
            <a:r>
              <a:rPr lang="en-US" dirty="0"/>
              <a:t>See this discussion by Jacob Eisner:  </a:t>
            </a:r>
            <a:r>
              <a:rPr lang="en-US" dirty="0">
                <a:hlinkClick r:id="rId3"/>
              </a:rPr>
              <a:t>https://www.quora.com/How-is-computational-linguistics-different-from-natural-language-processing</a:t>
            </a:r>
            <a:endParaRPr lang="en-US" dirty="0"/>
          </a:p>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3</a:t>
            </a:fld>
            <a:endParaRPr lang="en-US"/>
          </a:p>
        </p:txBody>
      </p:sp>
    </p:spTree>
    <p:extLst>
      <p:ext uri="{BB962C8B-B14F-4D97-AF65-F5344CB8AC3E}">
        <p14:creationId xmlns:p14="http://schemas.microsoft.com/office/powerpoint/2010/main" val="3047759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Arial" panose="020B0604020202020204" pitchFamily="34" charset="0"/>
              <a:buChar char="•"/>
            </a:pPr>
            <a:r>
              <a:rPr lang="en-US" altLang="en-US" sz="3200" dirty="0"/>
              <a:t>Cultural context</a:t>
            </a:r>
            <a:r>
              <a:rPr lang="en-US" altLang="en-US" sz="3200" dirty="0">
                <a:solidFill>
                  <a:srgbClr val="FF0000"/>
                </a:solidFill>
              </a:rPr>
              <a:t> (pragmatics)</a:t>
            </a:r>
          </a:p>
          <a:p>
            <a:pPr marL="914400" lvl="1" indent="-457200">
              <a:buFont typeface="Arial" panose="020B0604020202020204" pitchFamily="34" charset="0"/>
              <a:buChar char="•"/>
            </a:pPr>
            <a:r>
              <a:rPr lang="en-US" altLang="en-US" sz="3200" dirty="0"/>
              <a:t>Structure </a:t>
            </a:r>
            <a:r>
              <a:rPr lang="en-US" altLang="en-US" sz="3200" dirty="0">
                <a:solidFill>
                  <a:srgbClr val="FF0000"/>
                </a:solidFill>
              </a:rPr>
              <a:t>(word order, discourse structure) </a:t>
            </a:r>
          </a:p>
          <a:p>
            <a:pPr marL="914400" lvl="1" indent="-457200">
              <a:buFont typeface="Arial" panose="020B0604020202020204" pitchFamily="34" charset="0"/>
              <a:buChar char="•"/>
            </a:pPr>
            <a:r>
              <a:rPr lang="en-US" altLang="en-US" sz="3200" dirty="0"/>
              <a:t>How to compare words </a:t>
            </a:r>
            <a:r>
              <a:rPr lang="en-US" altLang="en-US" sz="3200" dirty="0">
                <a:solidFill>
                  <a:srgbClr val="FF0000"/>
                </a:solidFill>
              </a:rPr>
              <a:t>(similarity, matching)</a:t>
            </a:r>
          </a:p>
          <a:p>
            <a:pPr marL="914400" lvl="1" indent="-457200">
              <a:buFont typeface="Arial" panose="020B0604020202020204" pitchFamily="34" charset="0"/>
              <a:buChar char="•"/>
            </a:pPr>
            <a:r>
              <a:rPr lang="en-US" altLang="en-US" sz="3200" dirty="0"/>
              <a:t>How/whether to identify word forms </a:t>
            </a:r>
            <a:r>
              <a:rPr lang="en-US" altLang="en-US" sz="3200" dirty="0">
                <a:solidFill>
                  <a:srgbClr val="FF0000"/>
                </a:solidFill>
              </a:rPr>
              <a:t>(lemmatization, stemming)</a:t>
            </a:r>
          </a:p>
          <a:p>
            <a:pPr marL="914400" lvl="1" indent="-457200">
              <a:buFont typeface="Arial" panose="020B0604020202020204" pitchFamily="34" charset="0"/>
              <a:buChar char="•"/>
            </a:pPr>
            <a:r>
              <a:rPr lang="en-US" altLang="en-US" sz="3200" dirty="0"/>
              <a:t>How to find words </a:t>
            </a:r>
            <a:r>
              <a:rPr lang="en-US" altLang="en-US" sz="3200" dirty="0">
                <a:solidFill>
                  <a:srgbClr val="FF0000"/>
                </a:solidFill>
              </a:rPr>
              <a:t>(tokenization)</a:t>
            </a:r>
          </a:p>
          <a:p>
            <a:pPr marL="914400" lvl="1" indent="-457200" eaLnBrk="1" hangingPunct="1">
              <a:buFont typeface="Arial" panose="020B0604020202020204" pitchFamily="34" charset="0"/>
              <a:buChar char="•"/>
            </a:pPr>
            <a:r>
              <a:rPr lang="en-US" altLang="en-US" sz="3200" dirty="0"/>
              <a:t>How to find characters </a:t>
            </a:r>
            <a:r>
              <a:rPr lang="en-US" altLang="en-US" sz="3200" dirty="0">
                <a:solidFill>
                  <a:srgbClr val="FF0000"/>
                </a:solidFill>
              </a:rPr>
              <a:t>(writing system and encoding). [or phonemes if audio signal)</a:t>
            </a:r>
          </a:p>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13</a:t>
            </a:fld>
            <a:endParaRPr lang="en-US"/>
          </a:p>
        </p:txBody>
      </p:sp>
    </p:spTree>
    <p:extLst>
      <p:ext uri="{BB962C8B-B14F-4D97-AF65-F5344CB8AC3E}">
        <p14:creationId xmlns:p14="http://schemas.microsoft.com/office/powerpoint/2010/main" val="79176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Arial" panose="020B0604020202020204" pitchFamily="34" charset="0"/>
              <a:buChar char="•"/>
            </a:pPr>
            <a:r>
              <a:rPr lang="en-US" altLang="en-US" sz="3200" dirty="0"/>
              <a:t>Cultural context</a:t>
            </a:r>
            <a:r>
              <a:rPr lang="en-US" altLang="en-US" sz="3200" dirty="0">
                <a:solidFill>
                  <a:srgbClr val="FF0000"/>
                </a:solidFill>
              </a:rPr>
              <a:t> (pragmatics)</a:t>
            </a:r>
          </a:p>
          <a:p>
            <a:pPr marL="914400" lvl="1" indent="-457200">
              <a:buFont typeface="Arial" panose="020B0604020202020204" pitchFamily="34" charset="0"/>
              <a:buChar char="•"/>
            </a:pPr>
            <a:r>
              <a:rPr lang="en-US" altLang="en-US" sz="3200" dirty="0"/>
              <a:t>Structure </a:t>
            </a:r>
            <a:r>
              <a:rPr lang="en-US" altLang="en-US" sz="3200" dirty="0">
                <a:solidFill>
                  <a:srgbClr val="FF0000"/>
                </a:solidFill>
              </a:rPr>
              <a:t>(word order, discourse structure) </a:t>
            </a:r>
          </a:p>
          <a:p>
            <a:pPr marL="914400" lvl="1" indent="-457200">
              <a:buFont typeface="Arial" panose="020B0604020202020204" pitchFamily="34" charset="0"/>
              <a:buChar char="•"/>
            </a:pPr>
            <a:r>
              <a:rPr lang="en-US" altLang="en-US" sz="3200" dirty="0"/>
              <a:t>How to compare words </a:t>
            </a:r>
            <a:r>
              <a:rPr lang="en-US" altLang="en-US" sz="3200" dirty="0">
                <a:solidFill>
                  <a:srgbClr val="FF0000"/>
                </a:solidFill>
              </a:rPr>
              <a:t>(similarity, matching)</a:t>
            </a:r>
          </a:p>
          <a:p>
            <a:pPr marL="914400" lvl="1" indent="-457200">
              <a:buFont typeface="Arial" panose="020B0604020202020204" pitchFamily="34" charset="0"/>
              <a:buChar char="•"/>
            </a:pPr>
            <a:r>
              <a:rPr lang="en-US" altLang="en-US" sz="3200" dirty="0"/>
              <a:t>How/whether to identify word forms </a:t>
            </a:r>
            <a:r>
              <a:rPr lang="en-US" altLang="en-US" sz="3200" dirty="0">
                <a:solidFill>
                  <a:srgbClr val="FF0000"/>
                </a:solidFill>
              </a:rPr>
              <a:t>(lemmatization, stemming)</a:t>
            </a:r>
          </a:p>
          <a:p>
            <a:pPr marL="914400" lvl="1" indent="-457200">
              <a:buFont typeface="Arial" panose="020B0604020202020204" pitchFamily="34" charset="0"/>
              <a:buChar char="•"/>
            </a:pPr>
            <a:r>
              <a:rPr lang="en-US" altLang="en-US" sz="3200" dirty="0"/>
              <a:t>How to find words </a:t>
            </a:r>
            <a:r>
              <a:rPr lang="en-US" altLang="en-US" sz="3200" dirty="0">
                <a:solidFill>
                  <a:srgbClr val="FF0000"/>
                </a:solidFill>
              </a:rPr>
              <a:t>(tokenization)</a:t>
            </a:r>
          </a:p>
          <a:p>
            <a:pPr marL="914400" lvl="1" indent="-457200" eaLnBrk="1" hangingPunct="1">
              <a:buFont typeface="Arial" panose="020B0604020202020204" pitchFamily="34" charset="0"/>
              <a:buChar char="•"/>
            </a:pPr>
            <a:r>
              <a:rPr lang="en-US" altLang="en-US" sz="3200" dirty="0"/>
              <a:t>How to find characters </a:t>
            </a:r>
            <a:r>
              <a:rPr lang="en-US" altLang="en-US" sz="3200" dirty="0">
                <a:solidFill>
                  <a:srgbClr val="FF0000"/>
                </a:solidFill>
              </a:rPr>
              <a:t>(writing system and encoding). [or phonemes if audio signal)</a:t>
            </a:r>
          </a:p>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15</a:t>
            </a:fld>
            <a:endParaRPr lang="en-US"/>
          </a:p>
        </p:txBody>
      </p:sp>
    </p:spTree>
    <p:extLst>
      <p:ext uri="{BB962C8B-B14F-4D97-AF65-F5344CB8AC3E}">
        <p14:creationId xmlns:p14="http://schemas.microsoft.com/office/powerpoint/2010/main" val="671767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Arial" panose="020B0604020202020204" pitchFamily="34" charset="0"/>
              <a:buChar char="•"/>
            </a:pPr>
            <a:r>
              <a:rPr lang="en-US" altLang="en-US" sz="3200" dirty="0"/>
              <a:t>Cultural context</a:t>
            </a:r>
            <a:r>
              <a:rPr lang="en-US" altLang="en-US" sz="3200" dirty="0">
                <a:solidFill>
                  <a:srgbClr val="FF0000"/>
                </a:solidFill>
              </a:rPr>
              <a:t> (pragmatics)</a:t>
            </a:r>
          </a:p>
          <a:p>
            <a:pPr marL="914400" lvl="1" indent="-457200">
              <a:buFont typeface="Arial" panose="020B0604020202020204" pitchFamily="34" charset="0"/>
              <a:buChar char="•"/>
            </a:pPr>
            <a:r>
              <a:rPr lang="en-US" altLang="en-US" sz="3200" dirty="0"/>
              <a:t>Structure </a:t>
            </a:r>
            <a:r>
              <a:rPr lang="en-US" altLang="en-US" sz="3200" dirty="0">
                <a:solidFill>
                  <a:srgbClr val="FF0000"/>
                </a:solidFill>
              </a:rPr>
              <a:t>(word order, discourse structure) </a:t>
            </a:r>
          </a:p>
          <a:p>
            <a:pPr marL="914400" lvl="1" indent="-457200">
              <a:buFont typeface="Arial" panose="020B0604020202020204" pitchFamily="34" charset="0"/>
              <a:buChar char="•"/>
            </a:pPr>
            <a:r>
              <a:rPr lang="en-US" altLang="en-US" sz="3200" dirty="0"/>
              <a:t>How to compare words </a:t>
            </a:r>
            <a:r>
              <a:rPr lang="en-US" altLang="en-US" sz="3200" dirty="0">
                <a:solidFill>
                  <a:srgbClr val="FF0000"/>
                </a:solidFill>
              </a:rPr>
              <a:t>(similarity, matching)</a:t>
            </a:r>
          </a:p>
          <a:p>
            <a:pPr marL="914400" lvl="1" indent="-457200">
              <a:buFont typeface="Arial" panose="020B0604020202020204" pitchFamily="34" charset="0"/>
              <a:buChar char="•"/>
            </a:pPr>
            <a:r>
              <a:rPr lang="en-US" altLang="en-US" sz="3200" dirty="0"/>
              <a:t>How/whether to identify word forms </a:t>
            </a:r>
            <a:r>
              <a:rPr lang="en-US" altLang="en-US" sz="3200" dirty="0">
                <a:solidFill>
                  <a:srgbClr val="FF0000"/>
                </a:solidFill>
              </a:rPr>
              <a:t>(lemmatization, stemming)</a:t>
            </a:r>
          </a:p>
          <a:p>
            <a:pPr marL="914400" lvl="1" indent="-457200">
              <a:buFont typeface="Arial" panose="020B0604020202020204" pitchFamily="34" charset="0"/>
              <a:buChar char="•"/>
            </a:pPr>
            <a:r>
              <a:rPr lang="en-US" altLang="en-US" sz="3200" dirty="0"/>
              <a:t>How to find words </a:t>
            </a:r>
            <a:r>
              <a:rPr lang="en-US" altLang="en-US" sz="3200" dirty="0">
                <a:solidFill>
                  <a:srgbClr val="FF0000"/>
                </a:solidFill>
              </a:rPr>
              <a:t>(tokenization)</a:t>
            </a:r>
          </a:p>
          <a:p>
            <a:pPr marL="914400" lvl="1" indent="-457200" eaLnBrk="1" hangingPunct="1">
              <a:buFont typeface="Arial" panose="020B0604020202020204" pitchFamily="34" charset="0"/>
              <a:buChar char="•"/>
            </a:pPr>
            <a:r>
              <a:rPr lang="en-US" altLang="en-US" sz="3200" dirty="0"/>
              <a:t>How to find characters </a:t>
            </a:r>
            <a:r>
              <a:rPr lang="en-US" altLang="en-US" sz="3200" dirty="0">
                <a:solidFill>
                  <a:srgbClr val="FF0000"/>
                </a:solidFill>
              </a:rPr>
              <a:t>(writing system and encoding). [or phonemes if audio signal)</a:t>
            </a:r>
          </a:p>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16</a:t>
            </a:fld>
            <a:endParaRPr lang="en-US"/>
          </a:p>
        </p:txBody>
      </p:sp>
    </p:spTree>
    <p:extLst>
      <p:ext uri="{BB962C8B-B14F-4D97-AF65-F5344CB8AC3E}">
        <p14:creationId xmlns:p14="http://schemas.microsoft.com/office/powerpoint/2010/main" val="3694749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9E048582-8E5B-4AD8-AB03-B38F787B1C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DA69A531-F4A1-4305-AC3E-DA79CD45BA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The set of abstract characters covered is the character repertoire,</a:t>
            </a:r>
          </a:p>
        </p:txBody>
      </p:sp>
      <p:sp>
        <p:nvSpPr>
          <p:cNvPr id="4" name="Slide Number Placeholder 3">
            <a:extLst>
              <a:ext uri="{FF2B5EF4-FFF2-40B4-BE49-F238E27FC236}">
                <a16:creationId xmlns:a16="http://schemas.microsoft.com/office/drawing/2014/main" id="{B8D888ED-DD42-4727-BF81-BF6B4E8E25A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8EBDE8-0172-44CE-A6FA-E74D5E11728F}" type="slidenum">
              <a:rPr lang="en-US" altLang="en-US">
                <a:latin typeface="Calibri" panose="020F0502020204030204" pitchFamily="34" charset="0"/>
              </a:rPr>
              <a:pPr eaLnBrk="1" hangingPunct="1"/>
              <a:t>18</a:t>
            </a:fld>
            <a:endParaRPr lang="en-US" altLang="en-US">
              <a:latin typeface="Calibri" panose="020F0502020204030204" pitchFamily="34" charset="0"/>
            </a:endParaRPr>
          </a:p>
        </p:txBody>
      </p:sp>
    </p:spTree>
    <p:extLst>
      <p:ext uri="{BB962C8B-B14F-4D97-AF65-F5344CB8AC3E}">
        <p14:creationId xmlns:p14="http://schemas.microsoft.com/office/powerpoint/2010/main" val="2067926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19</a:t>
            </a:fld>
            <a:endParaRPr lang="en-US"/>
          </a:p>
        </p:txBody>
      </p:sp>
    </p:spTree>
    <p:extLst>
      <p:ext uri="{BB962C8B-B14F-4D97-AF65-F5344CB8AC3E}">
        <p14:creationId xmlns:p14="http://schemas.microsoft.com/office/powerpoint/2010/main" val="3684094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9D22894B-C7F1-4FD9-93A7-F70AD74889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6E150800-FB18-4F80-82F9-2856283202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4" name="Slide Number Placeholder 3">
            <a:extLst>
              <a:ext uri="{FF2B5EF4-FFF2-40B4-BE49-F238E27FC236}">
                <a16:creationId xmlns:a16="http://schemas.microsoft.com/office/drawing/2014/main" id="{E6D09D5E-EE40-4933-BB04-7E3A0D30F30C}"/>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0C190F8-7205-4565-8E20-8EA50B7CEECB}" type="slidenum">
              <a:rPr lang="en-US" altLang="en-US">
                <a:latin typeface="Calibri" panose="020F0502020204030204" pitchFamily="34" charset="0"/>
              </a:rPr>
              <a:pPr eaLnBrk="1" hangingPunct="1"/>
              <a:t>20</a:t>
            </a:fld>
            <a:endParaRPr lang="en-US" altLang="en-US">
              <a:latin typeface="Calibri" panose="020F0502020204030204" pitchFamily="34" charset="0"/>
            </a:endParaRPr>
          </a:p>
        </p:txBody>
      </p:sp>
    </p:spTree>
    <p:extLst>
      <p:ext uri="{BB962C8B-B14F-4D97-AF65-F5344CB8AC3E}">
        <p14:creationId xmlns:p14="http://schemas.microsoft.com/office/powerpoint/2010/main" val="67546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9E048582-8E5B-4AD8-AB03-B38F787B1C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DA69A531-F4A1-4305-AC3E-DA79CD45BA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The set of abstract characters covered is the character repertoire,</a:t>
            </a:r>
          </a:p>
        </p:txBody>
      </p:sp>
      <p:sp>
        <p:nvSpPr>
          <p:cNvPr id="4" name="Slide Number Placeholder 3">
            <a:extLst>
              <a:ext uri="{FF2B5EF4-FFF2-40B4-BE49-F238E27FC236}">
                <a16:creationId xmlns:a16="http://schemas.microsoft.com/office/drawing/2014/main" id="{B8D888ED-DD42-4727-BF81-BF6B4E8E25A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8EBDE8-0172-44CE-A6FA-E74D5E11728F}" type="slidenum">
              <a:rPr lang="en-US" altLang="en-US">
                <a:latin typeface="Calibri" panose="020F0502020204030204" pitchFamily="34" charset="0"/>
              </a:rPr>
              <a:pPr eaLnBrk="1" hangingPunct="1"/>
              <a:t>22</a:t>
            </a:fld>
            <a:endParaRPr lang="en-US" altLang="en-US">
              <a:latin typeface="Calibri" panose="020F0502020204030204" pitchFamily="34" charset="0"/>
            </a:endParaRPr>
          </a:p>
        </p:txBody>
      </p:sp>
    </p:spTree>
    <p:extLst>
      <p:ext uri="{BB962C8B-B14F-4D97-AF65-F5344CB8AC3E}">
        <p14:creationId xmlns:p14="http://schemas.microsoft.com/office/powerpoint/2010/main" val="2911579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B759BC69-04D8-4DCD-9DA1-AB620E1427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AFD1DD12-0CFC-486D-A817-C349D3EF4C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8" name="Slide Number Placeholder 3">
            <a:extLst>
              <a:ext uri="{FF2B5EF4-FFF2-40B4-BE49-F238E27FC236}">
                <a16:creationId xmlns:a16="http://schemas.microsoft.com/office/drawing/2014/main" id="{6B507414-9717-42B0-874E-227736C9992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5C0356-2384-4515-B3D3-24D96E45B3DB}" type="slidenum">
              <a:rPr lang="en-US" altLang="en-US">
                <a:latin typeface="Calibri" panose="020F0502020204030204" pitchFamily="34" charset="0"/>
              </a:rPr>
              <a:pPr eaLnBrk="1" hangingPunct="1"/>
              <a:t>23</a:t>
            </a:fld>
            <a:endParaRPr lang="en-US" altLang="en-US">
              <a:latin typeface="Calibri" panose="020F0502020204030204" pitchFamily="34" charset="0"/>
            </a:endParaRPr>
          </a:p>
        </p:txBody>
      </p:sp>
    </p:spTree>
    <p:extLst>
      <p:ext uri="{BB962C8B-B14F-4D97-AF65-F5344CB8AC3E}">
        <p14:creationId xmlns:p14="http://schemas.microsoft.com/office/powerpoint/2010/main" val="3378092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9D2ADD37-E3B5-4DEB-81AA-00DAD4E2FE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A2DC791D-EF39-4C7A-8FBF-A733B7AC95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97C98C0F-FFBB-4358-BCA8-C35BFEF7004A}"/>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C4D7309-81A7-461D-9178-5734D13576C1}" type="slidenum">
              <a:rPr lang="en-US" altLang="en-US">
                <a:latin typeface="Calibri" panose="020F0502020204030204" pitchFamily="34" charset="0"/>
              </a:rPr>
              <a:pPr eaLnBrk="1" hangingPunct="1"/>
              <a:t>26</a:t>
            </a:fld>
            <a:endParaRPr lang="en-US" altLang="en-US">
              <a:latin typeface="Calibri" panose="020F0502020204030204" pitchFamily="34" charset="0"/>
            </a:endParaRPr>
          </a:p>
        </p:txBody>
      </p:sp>
    </p:spTree>
    <p:extLst>
      <p:ext uri="{BB962C8B-B14F-4D97-AF65-F5344CB8AC3E}">
        <p14:creationId xmlns:p14="http://schemas.microsoft.com/office/powerpoint/2010/main" val="1752613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9CF28D5E-AB85-45C7-BB0B-A29E463FBF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9B31EA88-C3E7-43FA-9E8B-92528F640D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30174099-3553-4B7C-B505-70986938131D}"/>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8CBA575-EC10-44AD-92B7-2849751BACD5}" type="slidenum">
              <a:rPr lang="en-US" altLang="en-US">
                <a:latin typeface="Calibri" panose="020F0502020204030204" pitchFamily="34" charset="0"/>
              </a:rPr>
              <a:pPr eaLnBrk="1" hangingPunct="1"/>
              <a:t>32</a:t>
            </a:fld>
            <a:endParaRPr lang="en-US" altLang="en-US">
              <a:latin typeface="Calibri" panose="020F0502020204030204" pitchFamily="34" charset="0"/>
            </a:endParaRPr>
          </a:p>
        </p:txBody>
      </p:sp>
    </p:spTree>
    <p:extLst>
      <p:ext uri="{BB962C8B-B14F-4D97-AF65-F5344CB8AC3E}">
        <p14:creationId xmlns:p14="http://schemas.microsoft.com/office/powerpoint/2010/main" val="1820657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4</a:t>
            </a:fld>
            <a:endParaRPr lang="en-US"/>
          </a:p>
        </p:txBody>
      </p:sp>
    </p:spTree>
    <p:extLst>
      <p:ext uri="{BB962C8B-B14F-4D97-AF65-F5344CB8AC3E}">
        <p14:creationId xmlns:p14="http://schemas.microsoft.com/office/powerpoint/2010/main" val="372149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A806BE-851F-4452-A32E-426F2E7BBCC8}" type="slidenum">
              <a:rPr lang="en-US" altLang="en-US" smtClean="0"/>
              <a:pPr/>
              <a:t>34</a:t>
            </a:fld>
            <a:endParaRPr lang="en-US" altLang="en-US"/>
          </a:p>
        </p:txBody>
      </p:sp>
    </p:spTree>
    <p:extLst>
      <p:ext uri="{BB962C8B-B14F-4D97-AF65-F5344CB8AC3E}">
        <p14:creationId xmlns:p14="http://schemas.microsoft.com/office/powerpoint/2010/main" val="1149802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6B9EFA-7C6C-2E49-A34F-DF093C605C26}" type="slidenum">
              <a:rPr lang="en-US" smtClean="0"/>
              <a:t>35</a:t>
            </a:fld>
            <a:endParaRPr lang="en-US"/>
          </a:p>
        </p:txBody>
      </p:sp>
    </p:spTree>
    <p:extLst>
      <p:ext uri="{BB962C8B-B14F-4D97-AF65-F5344CB8AC3E}">
        <p14:creationId xmlns:p14="http://schemas.microsoft.com/office/powerpoint/2010/main" val="3969702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38</a:t>
            </a:fld>
            <a:endParaRPr lang="en-US"/>
          </a:p>
        </p:txBody>
      </p:sp>
    </p:spTree>
    <p:extLst>
      <p:ext uri="{BB962C8B-B14F-4D97-AF65-F5344CB8AC3E}">
        <p14:creationId xmlns:p14="http://schemas.microsoft.com/office/powerpoint/2010/main" val="2104702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ABE49C07-F8CE-4D88-B783-5122345FC3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D5AA1B02-5ABE-4E5B-83E9-52E2C3A663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4" name="Slide Number Placeholder 3">
            <a:extLst>
              <a:ext uri="{FF2B5EF4-FFF2-40B4-BE49-F238E27FC236}">
                <a16:creationId xmlns:a16="http://schemas.microsoft.com/office/drawing/2014/main" id="{4FDBC134-2029-4468-8AC2-3F589734B2CA}"/>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4C2DCA-B905-4F3E-90DF-BE0F77DDB873}" type="slidenum">
              <a:rPr lang="en-US" altLang="en-US">
                <a:latin typeface="Calibri" panose="020F0502020204030204" pitchFamily="34" charset="0"/>
              </a:rPr>
              <a:pPr eaLnBrk="1" hangingPunct="1"/>
              <a:t>43</a:t>
            </a:fld>
            <a:endParaRPr lang="en-US" altLang="en-US">
              <a:latin typeface="Calibri" panose="020F0502020204030204" pitchFamily="34" charset="0"/>
            </a:endParaRPr>
          </a:p>
        </p:txBody>
      </p:sp>
    </p:spTree>
    <p:extLst>
      <p:ext uri="{BB962C8B-B14F-4D97-AF65-F5344CB8AC3E}">
        <p14:creationId xmlns:p14="http://schemas.microsoft.com/office/powerpoint/2010/main" val="1334316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54</a:t>
            </a:fld>
            <a:endParaRPr lang="en-US"/>
          </a:p>
        </p:txBody>
      </p:sp>
    </p:spTree>
    <p:extLst>
      <p:ext uri="{BB962C8B-B14F-4D97-AF65-F5344CB8AC3E}">
        <p14:creationId xmlns:p14="http://schemas.microsoft.com/office/powerpoint/2010/main" val="2302917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A806BE-851F-4452-A32E-426F2E7BBCC8}" type="slidenum">
              <a:rPr lang="en-US" altLang="en-US" smtClean="0"/>
              <a:pPr/>
              <a:t>60</a:t>
            </a:fld>
            <a:endParaRPr lang="en-US" altLang="en-US"/>
          </a:p>
        </p:txBody>
      </p:sp>
    </p:spTree>
    <p:extLst>
      <p:ext uri="{BB962C8B-B14F-4D97-AF65-F5344CB8AC3E}">
        <p14:creationId xmlns:p14="http://schemas.microsoft.com/office/powerpoint/2010/main" val="144286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806BE-851F-4452-A32E-426F2E7BBCC8}" type="slidenum">
              <a:rPr lang="en-US" altLang="en-US" smtClean="0"/>
              <a:pPr/>
              <a:t>62</a:t>
            </a:fld>
            <a:endParaRPr lang="en-US" altLang="en-US"/>
          </a:p>
        </p:txBody>
      </p:sp>
    </p:spTree>
    <p:extLst>
      <p:ext uri="{BB962C8B-B14F-4D97-AF65-F5344CB8AC3E}">
        <p14:creationId xmlns:p14="http://schemas.microsoft.com/office/powerpoint/2010/main" val="314815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5</a:t>
            </a:fld>
            <a:endParaRPr lang="en-US"/>
          </a:p>
        </p:txBody>
      </p:sp>
    </p:spTree>
    <p:extLst>
      <p:ext uri="{BB962C8B-B14F-4D97-AF65-F5344CB8AC3E}">
        <p14:creationId xmlns:p14="http://schemas.microsoft.com/office/powerpoint/2010/main" val="421446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6</a:t>
            </a:fld>
            <a:endParaRPr lang="en-US"/>
          </a:p>
        </p:txBody>
      </p:sp>
    </p:spTree>
    <p:extLst>
      <p:ext uri="{BB962C8B-B14F-4D97-AF65-F5344CB8AC3E}">
        <p14:creationId xmlns:p14="http://schemas.microsoft.com/office/powerpoint/2010/main" val="3613801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Arial" panose="020B0604020202020204" pitchFamily="34" charset="0"/>
              <a:buChar char="•"/>
            </a:pPr>
            <a:r>
              <a:rPr lang="en-US" altLang="en-US" sz="3200" dirty="0"/>
              <a:t>Cultural context</a:t>
            </a:r>
            <a:r>
              <a:rPr lang="en-US" altLang="en-US" sz="3200" dirty="0">
                <a:solidFill>
                  <a:srgbClr val="FF0000"/>
                </a:solidFill>
              </a:rPr>
              <a:t> (pragmatics)</a:t>
            </a:r>
          </a:p>
          <a:p>
            <a:pPr marL="914400" lvl="1" indent="-457200">
              <a:buFont typeface="Arial" panose="020B0604020202020204" pitchFamily="34" charset="0"/>
              <a:buChar char="•"/>
            </a:pPr>
            <a:r>
              <a:rPr lang="en-US" altLang="en-US" sz="3200" dirty="0"/>
              <a:t>Structure </a:t>
            </a:r>
            <a:r>
              <a:rPr lang="en-US" altLang="en-US" sz="3200" dirty="0">
                <a:solidFill>
                  <a:srgbClr val="FF0000"/>
                </a:solidFill>
              </a:rPr>
              <a:t>(word order, discourse structure) </a:t>
            </a:r>
          </a:p>
          <a:p>
            <a:pPr marL="914400" lvl="1" indent="-457200">
              <a:buFont typeface="Arial" panose="020B0604020202020204" pitchFamily="34" charset="0"/>
              <a:buChar char="•"/>
            </a:pPr>
            <a:r>
              <a:rPr lang="en-US" altLang="en-US" sz="3200" dirty="0"/>
              <a:t>How to compare words </a:t>
            </a:r>
            <a:r>
              <a:rPr lang="en-US" altLang="en-US" sz="3200" dirty="0">
                <a:solidFill>
                  <a:srgbClr val="FF0000"/>
                </a:solidFill>
              </a:rPr>
              <a:t>(similarity, matching)</a:t>
            </a:r>
          </a:p>
          <a:p>
            <a:pPr marL="914400" lvl="1" indent="-457200">
              <a:buFont typeface="Arial" panose="020B0604020202020204" pitchFamily="34" charset="0"/>
              <a:buChar char="•"/>
            </a:pPr>
            <a:r>
              <a:rPr lang="en-US" altLang="en-US" sz="3200" dirty="0"/>
              <a:t>How/whether to identify word forms </a:t>
            </a:r>
            <a:r>
              <a:rPr lang="en-US" altLang="en-US" sz="3200" dirty="0">
                <a:solidFill>
                  <a:srgbClr val="FF0000"/>
                </a:solidFill>
              </a:rPr>
              <a:t>(lemmatization, stemming)</a:t>
            </a:r>
          </a:p>
          <a:p>
            <a:pPr marL="914400" lvl="1" indent="-457200">
              <a:buFont typeface="Arial" panose="020B0604020202020204" pitchFamily="34" charset="0"/>
              <a:buChar char="•"/>
            </a:pPr>
            <a:r>
              <a:rPr lang="en-US" altLang="en-US" sz="3200" dirty="0"/>
              <a:t>How to find words </a:t>
            </a:r>
            <a:r>
              <a:rPr lang="en-US" altLang="en-US" sz="3200" dirty="0">
                <a:solidFill>
                  <a:srgbClr val="FF0000"/>
                </a:solidFill>
              </a:rPr>
              <a:t>(tokenization)</a:t>
            </a:r>
          </a:p>
          <a:p>
            <a:pPr marL="914400" lvl="1" indent="-457200" eaLnBrk="1" hangingPunct="1">
              <a:buFont typeface="Arial" panose="020B0604020202020204" pitchFamily="34" charset="0"/>
              <a:buChar char="•"/>
            </a:pPr>
            <a:r>
              <a:rPr lang="en-US" altLang="en-US" sz="3200" dirty="0"/>
              <a:t>How to find characters </a:t>
            </a:r>
            <a:r>
              <a:rPr lang="en-US" altLang="en-US" sz="3200" dirty="0">
                <a:solidFill>
                  <a:srgbClr val="FF0000"/>
                </a:solidFill>
              </a:rPr>
              <a:t>(writing system and encoding). [or phonemes if audio signal)</a:t>
            </a:r>
          </a:p>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8</a:t>
            </a:fld>
            <a:endParaRPr lang="en-US"/>
          </a:p>
        </p:txBody>
      </p:sp>
    </p:spTree>
    <p:extLst>
      <p:ext uri="{BB962C8B-B14F-4D97-AF65-F5344CB8AC3E}">
        <p14:creationId xmlns:p14="http://schemas.microsoft.com/office/powerpoint/2010/main" val="402261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Arial" panose="020B0604020202020204" pitchFamily="34" charset="0"/>
              <a:buChar char="•"/>
            </a:pPr>
            <a:r>
              <a:rPr lang="en-US" altLang="en-US" sz="3200" dirty="0"/>
              <a:t>Cultural context</a:t>
            </a:r>
            <a:r>
              <a:rPr lang="en-US" altLang="en-US" sz="3200" dirty="0">
                <a:solidFill>
                  <a:srgbClr val="FF0000"/>
                </a:solidFill>
              </a:rPr>
              <a:t> (pragmatics)</a:t>
            </a:r>
          </a:p>
          <a:p>
            <a:pPr marL="914400" lvl="1" indent="-457200">
              <a:buFont typeface="Arial" panose="020B0604020202020204" pitchFamily="34" charset="0"/>
              <a:buChar char="•"/>
            </a:pPr>
            <a:r>
              <a:rPr lang="en-US" altLang="en-US" sz="3200" dirty="0"/>
              <a:t>Structure </a:t>
            </a:r>
            <a:r>
              <a:rPr lang="en-US" altLang="en-US" sz="3200" dirty="0">
                <a:solidFill>
                  <a:srgbClr val="FF0000"/>
                </a:solidFill>
              </a:rPr>
              <a:t>(word order, discourse structure) </a:t>
            </a:r>
          </a:p>
          <a:p>
            <a:pPr marL="914400" lvl="1" indent="-457200">
              <a:buFont typeface="Arial" panose="020B0604020202020204" pitchFamily="34" charset="0"/>
              <a:buChar char="•"/>
            </a:pPr>
            <a:r>
              <a:rPr lang="en-US" altLang="en-US" sz="3200" dirty="0"/>
              <a:t>How to compare words </a:t>
            </a:r>
            <a:r>
              <a:rPr lang="en-US" altLang="en-US" sz="3200" dirty="0">
                <a:solidFill>
                  <a:srgbClr val="FF0000"/>
                </a:solidFill>
              </a:rPr>
              <a:t>(similarity, matching)</a:t>
            </a:r>
          </a:p>
          <a:p>
            <a:pPr marL="914400" lvl="1" indent="-457200">
              <a:buFont typeface="Arial" panose="020B0604020202020204" pitchFamily="34" charset="0"/>
              <a:buChar char="•"/>
            </a:pPr>
            <a:r>
              <a:rPr lang="en-US" altLang="en-US" sz="3200" dirty="0"/>
              <a:t>How/whether to identify word forms </a:t>
            </a:r>
            <a:r>
              <a:rPr lang="en-US" altLang="en-US" sz="3200" dirty="0">
                <a:solidFill>
                  <a:srgbClr val="FF0000"/>
                </a:solidFill>
              </a:rPr>
              <a:t>(lemmatization, stemming)</a:t>
            </a:r>
          </a:p>
          <a:p>
            <a:pPr marL="914400" lvl="1" indent="-457200">
              <a:buFont typeface="Arial" panose="020B0604020202020204" pitchFamily="34" charset="0"/>
              <a:buChar char="•"/>
            </a:pPr>
            <a:r>
              <a:rPr lang="en-US" altLang="en-US" sz="3200" dirty="0"/>
              <a:t>How to find words </a:t>
            </a:r>
            <a:r>
              <a:rPr lang="en-US" altLang="en-US" sz="3200" dirty="0">
                <a:solidFill>
                  <a:srgbClr val="FF0000"/>
                </a:solidFill>
              </a:rPr>
              <a:t>(tokenization)</a:t>
            </a:r>
          </a:p>
          <a:p>
            <a:pPr marL="914400" lvl="1" indent="-457200" eaLnBrk="1" hangingPunct="1">
              <a:buFont typeface="Arial" panose="020B0604020202020204" pitchFamily="34" charset="0"/>
              <a:buChar char="•"/>
            </a:pPr>
            <a:r>
              <a:rPr lang="en-US" altLang="en-US" sz="3200" dirty="0"/>
              <a:t>How to find characters </a:t>
            </a:r>
            <a:r>
              <a:rPr lang="en-US" altLang="en-US" sz="3200" dirty="0">
                <a:solidFill>
                  <a:srgbClr val="FF0000"/>
                </a:solidFill>
              </a:rPr>
              <a:t>(writing system and encoding). [or phonemes if audio signal)</a:t>
            </a:r>
          </a:p>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9</a:t>
            </a:fld>
            <a:endParaRPr lang="en-US"/>
          </a:p>
        </p:txBody>
      </p:sp>
    </p:spTree>
    <p:extLst>
      <p:ext uri="{BB962C8B-B14F-4D97-AF65-F5344CB8AC3E}">
        <p14:creationId xmlns:p14="http://schemas.microsoft.com/office/powerpoint/2010/main" val="418454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Arial" panose="020B0604020202020204" pitchFamily="34" charset="0"/>
              <a:buChar char="•"/>
            </a:pPr>
            <a:r>
              <a:rPr lang="en-US" altLang="en-US" sz="3200" dirty="0"/>
              <a:t>Cultural context</a:t>
            </a:r>
            <a:r>
              <a:rPr lang="en-US" altLang="en-US" sz="3200" dirty="0">
                <a:solidFill>
                  <a:srgbClr val="FF0000"/>
                </a:solidFill>
              </a:rPr>
              <a:t> (pragmatics)</a:t>
            </a:r>
          </a:p>
          <a:p>
            <a:pPr marL="914400" lvl="1" indent="-457200">
              <a:buFont typeface="Arial" panose="020B0604020202020204" pitchFamily="34" charset="0"/>
              <a:buChar char="•"/>
            </a:pPr>
            <a:r>
              <a:rPr lang="en-US" altLang="en-US" sz="3200" dirty="0"/>
              <a:t>Structure </a:t>
            </a:r>
            <a:r>
              <a:rPr lang="en-US" altLang="en-US" sz="3200" dirty="0">
                <a:solidFill>
                  <a:srgbClr val="FF0000"/>
                </a:solidFill>
              </a:rPr>
              <a:t>(word order, discourse structure) </a:t>
            </a:r>
          </a:p>
          <a:p>
            <a:pPr marL="914400" lvl="1" indent="-457200">
              <a:buFont typeface="Arial" panose="020B0604020202020204" pitchFamily="34" charset="0"/>
              <a:buChar char="•"/>
            </a:pPr>
            <a:r>
              <a:rPr lang="en-US" altLang="en-US" sz="3200" dirty="0"/>
              <a:t>How to compare words </a:t>
            </a:r>
            <a:r>
              <a:rPr lang="en-US" altLang="en-US" sz="3200" dirty="0">
                <a:solidFill>
                  <a:srgbClr val="FF0000"/>
                </a:solidFill>
              </a:rPr>
              <a:t>(similarity, matching)</a:t>
            </a:r>
          </a:p>
          <a:p>
            <a:pPr marL="914400" lvl="1" indent="-457200">
              <a:buFont typeface="Arial" panose="020B0604020202020204" pitchFamily="34" charset="0"/>
              <a:buChar char="•"/>
            </a:pPr>
            <a:r>
              <a:rPr lang="en-US" altLang="en-US" sz="3200" dirty="0"/>
              <a:t>How/whether to identify word forms </a:t>
            </a:r>
            <a:r>
              <a:rPr lang="en-US" altLang="en-US" sz="3200" dirty="0">
                <a:solidFill>
                  <a:srgbClr val="FF0000"/>
                </a:solidFill>
              </a:rPr>
              <a:t>(lemmatization, stemming)</a:t>
            </a:r>
          </a:p>
          <a:p>
            <a:pPr marL="914400" lvl="1" indent="-457200">
              <a:buFont typeface="Arial" panose="020B0604020202020204" pitchFamily="34" charset="0"/>
              <a:buChar char="•"/>
            </a:pPr>
            <a:r>
              <a:rPr lang="en-US" altLang="en-US" sz="3200" dirty="0"/>
              <a:t>How to find words </a:t>
            </a:r>
            <a:r>
              <a:rPr lang="en-US" altLang="en-US" sz="3200" dirty="0">
                <a:solidFill>
                  <a:srgbClr val="FF0000"/>
                </a:solidFill>
              </a:rPr>
              <a:t>(tokenization)</a:t>
            </a:r>
          </a:p>
          <a:p>
            <a:pPr marL="914400" lvl="1" indent="-457200" eaLnBrk="1" hangingPunct="1">
              <a:buFont typeface="Arial" panose="020B0604020202020204" pitchFamily="34" charset="0"/>
              <a:buChar char="•"/>
            </a:pPr>
            <a:r>
              <a:rPr lang="en-US" altLang="en-US" sz="3200" dirty="0"/>
              <a:t>How to find characters </a:t>
            </a:r>
            <a:r>
              <a:rPr lang="en-US" altLang="en-US" sz="3200" dirty="0">
                <a:solidFill>
                  <a:srgbClr val="FF0000"/>
                </a:solidFill>
              </a:rPr>
              <a:t>(writing system and encoding). [or phonemes if audio signal)</a:t>
            </a:r>
          </a:p>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10</a:t>
            </a:fld>
            <a:endParaRPr lang="en-US"/>
          </a:p>
        </p:txBody>
      </p:sp>
    </p:spTree>
    <p:extLst>
      <p:ext uri="{BB962C8B-B14F-4D97-AF65-F5344CB8AC3E}">
        <p14:creationId xmlns:p14="http://schemas.microsoft.com/office/powerpoint/2010/main" val="357059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Arial" panose="020B0604020202020204" pitchFamily="34" charset="0"/>
              <a:buChar char="•"/>
            </a:pPr>
            <a:r>
              <a:rPr lang="en-US" altLang="en-US" sz="3200" dirty="0"/>
              <a:t>Cultural context</a:t>
            </a:r>
            <a:r>
              <a:rPr lang="en-US" altLang="en-US" sz="3200" dirty="0">
                <a:solidFill>
                  <a:srgbClr val="FF0000"/>
                </a:solidFill>
              </a:rPr>
              <a:t> (pragmatics)</a:t>
            </a:r>
          </a:p>
          <a:p>
            <a:pPr marL="914400" lvl="1" indent="-457200">
              <a:buFont typeface="Arial" panose="020B0604020202020204" pitchFamily="34" charset="0"/>
              <a:buChar char="•"/>
            </a:pPr>
            <a:r>
              <a:rPr lang="en-US" altLang="en-US" sz="3200" dirty="0"/>
              <a:t>Structure </a:t>
            </a:r>
            <a:r>
              <a:rPr lang="en-US" altLang="en-US" sz="3200" dirty="0">
                <a:solidFill>
                  <a:srgbClr val="FF0000"/>
                </a:solidFill>
              </a:rPr>
              <a:t>(word order, discourse structure) </a:t>
            </a:r>
          </a:p>
          <a:p>
            <a:pPr marL="914400" lvl="1" indent="-457200">
              <a:buFont typeface="Arial" panose="020B0604020202020204" pitchFamily="34" charset="0"/>
              <a:buChar char="•"/>
            </a:pPr>
            <a:r>
              <a:rPr lang="en-US" altLang="en-US" sz="3200" dirty="0"/>
              <a:t>How to compare words </a:t>
            </a:r>
            <a:r>
              <a:rPr lang="en-US" altLang="en-US" sz="3200" dirty="0">
                <a:solidFill>
                  <a:srgbClr val="FF0000"/>
                </a:solidFill>
              </a:rPr>
              <a:t>(similarity, matching)</a:t>
            </a:r>
          </a:p>
          <a:p>
            <a:pPr marL="914400" lvl="1" indent="-457200">
              <a:buFont typeface="Arial" panose="020B0604020202020204" pitchFamily="34" charset="0"/>
              <a:buChar char="•"/>
            </a:pPr>
            <a:r>
              <a:rPr lang="en-US" altLang="en-US" sz="3200" dirty="0"/>
              <a:t>How/whether to identify word forms </a:t>
            </a:r>
            <a:r>
              <a:rPr lang="en-US" altLang="en-US" sz="3200" dirty="0">
                <a:solidFill>
                  <a:srgbClr val="FF0000"/>
                </a:solidFill>
              </a:rPr>
              <a:t>(lemmatization, stemming)</a:t>
            </a:r>
          </a:p>
          <a:p>
            <a:pPr marL="914400" lvl="1" indent="-457200">
              <a:buFont typeface="Arial" panose="020B0604020202020204" pitchFamily="34" charset="0"/>
              <a:buChar char="•"/>
            </a:pPr>
            <a:r>
              <a:rPr lang="en-US" altLang="en-US" sz="3200" dirty="0"/>
              <a:t>How to find words </a:t>
            </a:r>
            <a:r>
              <a:rPr lang="en-US" altLang="en-US" sz="3200" dirty="0">
                <a:solidFill>
                  <a:srgbClr val="FF0000"/>
                </a:solidFill>
              </a:rPr>
              <a:t>(tokenization)</a:t>
            </a:r>
          </a:p>
          <a:p>
            <a:pPr marL="914400" lvl="1" indent="-457200" eaLnBrk="1" hangingPunct="1">
              <a:buFont typeface="Arial" panose="020B0604020202020204" pitchFamily="34" charset="0"/>
              <a:buChar char="•"/>
            </a:pPr>
            <a:r>
              <a:rPr lang="en-US" altLang="en-US" sz="3200" dirty="0"/>
              <a:t>How to find characters </a:t>
            </a:r>
            <a:r>
              <a:rPr lang="en-US" altLang="en-US" sz="3200" dirty="0">
                <a:solidFill>
                  <a:srgbClr val="FF0000"/>
                </a:solidFill>
              </a:rPr>
              <a:t>(writing system and encoding). [or phonemes if audio signal)</a:t>
            </a:r>
          </a:p>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11</a:t>
            </a:fld>
            <a:endParaRPr lang="en-US"/>
          </a:p>
        </p:txBody>
      </p:sp>
    </p:spTree>
    <p:extLst>
      <p:ext uri="{BB962C8B-B14F-4D97-AF65-F5344CB8AC3E}">
        <p14:creationId xmlns:p14="http://schemas.microsoft.com/office/powerpoint/2010/main" val="3136716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Arial" panose="020B0604020202020204" pitchFamily="34" charset="0"/>
              <a:buChar char="•"/>
            </a:pPr>
            <a:r>
              <a:rPr lang="en-US" altLang="en-US" sz="3200" dirty="0"/>
              <a:t>Cultural context</a:t>
            </a:r>
            <a:r>
              <a:rPr lang="en-US" altLang="en-US" sz="3200" dirty="0">
                <a:solidFill>
                  <a:srgbClr val="FF0000"/>
                </a:solidFill>
              </a:rPr>
              <a:t> (pragmatics)</a:t>
            </a:r>
          </a:p>
          <a:p>
            <a:pPr marL="914400" lvl="1" indent="-457200">
              <a:buFont typeface="Arial" panose="020B0604020202020204" pitchFamily="34" charset="0"/>
              <a:buChar char="•"/>
            </a:pPr>
            <a:r>
              <a:rPr lang="en-US" altLang="en-US" sz="3200" dirty="0"/>
              <a:t>Structure </a:t>
            </a:r>
            <a:r>
              <a:rPr lang="en-US" altLang="en-US" sz="3200" dirty="0">
                <a:solidFill>
                  <a:srgbClr val="FF0000"/>
                </a:solidFill>
              </a:rPr>
              <a:t>(word order, discourse structure) </a:t>
            </a:r>
          </a:p>
          <a:p>
            <a:pPr marL="914400" lvl="1" indent="-457200">
              <a:buFont typeface="Arial" panose="020B0604020202020204" pitchFamily="34" charset="0"/>
              <a:buChar char="•"/>
            </a:pPr>
            <a:r>
              <a:rPr lang="en-US" altLang="en-US" sz="3200" dirty="0"/>
              <a:t>How to compare words </a:t>
            </a:r>
            <a:r>
              <a:rPr lang="en-US" altLang="en-US" sz="3200" dirty="0">
                <a:solidFill>
                  <a:srgbClr val="FF0000"/>
                </a:solidFill>
              </a:rPr>
              <a:t>(similarity, matching)</a:t>
            </a:r>
          </a:p>
          <a:p>
            <a:pPr marL="914400" lvl="1" indent="-457200">
              <a:buFont typeface="Arial" panose="020B0604020202020204" pitchFamily="34" charset="0"/>
              <a:buChar char="•"/>
            </a:pPr>
            <a:r>
              <a:rPr lang="en-US" altLang="en-US" sz="3200" dirty="0"/>
              <a:t>How/whether to identify word forms </a:t>
            </a:r>
            <a:r>
              <a:rPr lang="en-US" altLang="en-US" sz="3200" dirty="0">
                <a:solidFill>
                  <a:srgbClr val="FF0000"/>
                </a:solidFill>
              </a:rPr>
              <a:t>(lemmatization, stemming)</a:t>
            </a:r>
          </a:p>
          <a:p>
            <a:pPr marL="914400" lvl="1" indent="-457200">
              <a:buFont typeface="Arial" panose="020B0604020202020204" pitchFamily="34" charset="0"/>
              <a:buChar char="•"/>
            </a:pPr>
            <a:r>
              <a:rPr lang="en-US" altLang="en-US" sz="3200" dirty="0"/>
              <a:t>How to find words </a:t>
            </a:r>
            <a:r>
              <a:rPr lang="en-US" altLang="en-US" sz="3200" dirty="0">
                <a:solidFill>
                  <a:srgbClr val="FF0000"/>
                </a:solidFill>
              </a:rPr>
              <a:t>(tokenization)</a:t>
            </a:r>
          </a:p>
          <a:p>
            <a:pPr marL="914400" lvl="1" indent="-457200" eaLnBrk="1" hangingPunct="1">
              <a:buFont typeface="Arial" panose="020B0604020202020204" pitchFamily="34" charset="0"/>
              <a:buChar char="•"/>
            </a:pPr>
            <a:r>
              <a:rPr lang="en-US" altLang="en-US" sz="3200" dirty="0"/>
              <a:t>How to find characters </a:t>
            </a:r>
            <a:r>
              <a:rPr lang="en-US" altLang="en-US" sz="3200" dirty="0">
                <a:solidFill>
                  <a:srgbClr val="FF0000"/>
                </a:solidFill>
              </a:rPr>
              <a:t>(writing system and encoding). [or phonemes if audio signal)</a:t>
            </a:r>
          </a:p>
          <a:p>
            <a:endParaRPr lang="en-US" dirty="0"/>
          </a:p>
        </p:txBody>
      </p:sp>
      <p:sp>
        <p:nvSpPr>
          <p:cNvPr id="4" name="Slide Number Placeholder 3"/>
          <p:cNvSpPr>
            <a:spLocks noGrp="1"/>
          </p:cNvSpPr>
          <p:nvPr>
            <p:ph type="sldNum" sz="quarter" idx="5"/>
          </p:nvPr>
        </p:nvSpPr>
        <p:spPr/>
        <p:txBody>
          <a:bodyPr/>
          <a:lstStyle/>
          <a:p>
            <a:fld id="{416B9EFA-7C6C-2E49-A34F-DF093C605C26}" type="slidenum">
              <a:rPr lang="en-US" smtClean="0"/>
              <a:t>12</a:t>
            </a:fld>
            <a:endParaRPr lang="en-US"/>
          </a:p>
        </p:txBody>
      </p:sp>
    </p:spTree>
    <p:extLst>
      <p:ext uri="{BB962C8B-B14F-4D97-AF65-F5344CB8AC3E}">
        <p14:creationId xmlns:p14="http://schemas.microsoft.com/office/powerpoint/2010/main" val="3339407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53F215-4178-5A48-A4A8-2768730FD2A5}"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EE4B4-B1F2-A547-B993-5DCEA87B64F5}" type="slidenum">
              <a:rPr lang="en-US" smtClean="0"/>
              <a:t>‹#›</a:t>
            </a:fld>
            <a:endParaRPr lang="en-US"/>
          </a:p>
        </p:txBody>
      </p:sp>
    </p:spTree>
    <p:extLst>
      <p:ext uri="{BB962C8B-B14F-4D97-AF65-F5344CB8AC3E}">
        <p14:creationId xmlns:p14="http://schemas.microsoft.com/office/powerpoint/2010/main" val="344114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53F215-4178-5A48-A4A8-2768730FD2A5}"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EE4B4-B1F2-A547-B993-5DCEA87B64F5}" type="slidenum">
              <a:rPr lang="en-US" smtClean="0"/>
              <a:t>‹#›</a:t>
            </a:fld>
            <a:endParaRPr lang="en-US"/>
          </a:p>
        </p:txBody>
      </p:sp>
    </p:spTree>
    <p:extLst>
      <p:ext uri="{BB962C8B-B14F-4D97-AF65-F5344CB8AC3E}">
        <p14:creationId xmlns:p14="http://schemas.microsoft.com/office/powerpoint/2010/main" val="1185964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53F215-4178-5A48-A4A8-2768730FD2A5}"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EE4B4-B1F2-A547-B993-5DCEA87B64F5}" type="slidenum">
              <a:rPr lang="en-US" smtClean="0"/>
              <a:t>‹#›</a:t>
            </a:fld>
            <a:endParaRPr lang="en-US"/>
          </a:p>
        </p:txBody>
      </p:sp>
    </p:spTree>
    <p:extLst>
      <p:ext uri="{BB962C8B-B14F-4D97-AF65-F5344CB8AC3E}">
        <p14:creationId xmlns:p14="http://schemas.microsoft.com/office/powerpoint/2010/main" val="656670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53F215-4178-5A48-A4A8-2768730FD2A5}"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EE4B4-B1F2-A547-B993-5DCEA87B64F5}" type="slidenum">
              <a:rPr lang="en-US" smtClean="0"/>
              <a:t>‹#›</a:t>
            </a:fld>
            <a:endParaRPr lang="en-US"/>
          </a:p>
        </p:txBody>
      </p:sp>
    </p:spTree>
    <p:extLst>
      <p:ext uri="{BB962C8B-B14F-4D97-AF65-F5344CB8AC3E}">
        <p14:creationId xmlns:p14="http://schemas.microsoft.com/office/powerpoint/2010/main" val="1650630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53F215-4178-5A48-A4A8-2768730FD2A5}"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EE4B4-B1F2-A547-B993-5DCEA87B64F5}" type="slidenum">
              <a:rPr lang="en-US" smtClean="0"/>
              <a:t>‹#›</a:t>
            </a:fld>
            <a:endParaRPr lang="en-US"/>
          </a:p>
        </p:txBody>
      </p:sp>
    </p:spTree>
    <p:extLst>
      <p:ext uri="{BB962C8B-B14F-4D97-AF65-F5344CB8AC3E}">
        <p14:creationId xmlns:p14="http://schemas.microsoft.com/office/powerpoint/2010/main" val="5503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53F215-4178-5A48-A4A8-2768730FD2A5}"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EE4B4-B1F2-A547-B993-5DCEA87B64F5}" type="slidenum">
              <a:rPr lang="en-US" smtClean="0"/>
              <a:t>‹#›</a:t>
            </a:fld>
            <a:endParaRPr lang="en-US"/>
          </a:p>
        </p:txBody>
      </p:sp>
    </p:spTree>
    <p:extLst>
      <p:ext uri="{BB962C8B-B14F-4D97-AF65-F5344CB8AC3E}">
        <p14:creationId xmlns:p14="http://schemas.microsoft.com/office/powerpoint/2010/main" val="1024373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53F215-4178-5A48-A4A8-2768730FD2A5}" type="datetimeFigureOut">
              <a:rPr lang="en-US" smtClean="0"/>
              <a:t>9/17/19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5EE4B4-B1F2-A547-B993-5DCEA87B64F5}" type="slidenum">
              <a:rPr lang="en-US" smtClean="0"/>
              <a:t>‹#›</a:t>
            </a:fld>
            <a:endParaRPr lang="en-US"/>
          </a:p>
        </p:txBody>
      </p:sp>
    </p:spTree>
    <p:extLst>
      <p:ext uri="{BB962C8B-B14F-4D97-AF65-F5344CB8AC3E}">
        <p14:creationId xmlns:p14="http://schemas.microsoft.com/office/powerpoint/2010/main" val="1947273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53F215-4178-5A48-A4A8-2768730FD2A5}" type="datetimeFigureOut">
              <a:rPr lang="en-US" smtClean="0"/>
              <a:t>9/17/19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5EE4B4-B1F2-A547-B993-5DCEA87B64F5}" type="slidenum">
              <a:rPr lang="en-US" smtClean="0"/>
              <a:t>‹#›</a:t>
            </a:fld>
            <a:endParaRPr lang="en-US"/>
          </a:p>
        </p:txBody>
      </p:sp>
    </p:spTree>
    <p:extLst>
      <p:ext uri="{BB962C8B-B14F-4D97-AF65-F5344CB8AC3E}">
        <p14:creationId xmlns:p14="http://schemas.microsoft.com/office/powerpoint/2010/main" val="1077660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53F215-4178-5A48-A4A8-2768730FD2A5}" type="datetimeFigureOut">
              <a:rPr lang="en-US" smtClean="0"/>
              <a:t>9/17/19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5EE4B4-B1F2-A547-B993-5DCEA87B64F5}" type="slidenum">
              <a:rPr lang="en-US" smtClean="0"/>
              <a:t>‹#›</a:t>
            </a:fld>
            <a:endParaRPr lang="en-US"/>
          </a:p>
        </p:txBody>
      </p:sp>
    </p:spTree>
    <p:extLst>
      <p:ext uri="{BB962C8B-B14F-4D97-AF65-F5344CB8AC3E}">
        <p14:creationId xmlns:p14="http://schemas.microsoft.com/office/powerpoint/2010/main" val="4123669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53F215-4178-5A48-A4A8-2768730FD2A5}"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EE4B4-B1F2-A547-B993-5DCEA87B64F5}" type="slidenum">
              <a:rPr lang="en-US" smtClean="0"/>
              <a:t>‹#›</a:t>
            </a:fld>
            <a:endParaRPr lang="en-US"/>
          </a:p>
        </p:txBody>
      </p:sp>
    </p:spTree>
    <p:extLst>
      <p:ext uri="{BB962C8B-B14F-4D97-AF65-F5344CB8AC3E}">
        <p14:creationId xmlns:p14="http://schemas.microsoft.com/office/powerpoint/2010/main" val="13813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53F215-4178-5A48-A4A8-2768730FD2A5}"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EE4B4-B1F2-A547-B993-5DCEA87B64F5}" type="slidenum">
              <a:rPr lang="en-US" smtClean="0"/>
              <a:t>‹#›</a:t>
            </a:fld>
            <a:endParaRPr lang="en-US"/>
          </a:p>
        </p:txBody>
      </p:sp>
    </p:spTree>
    <p:extLst>
      <p:ext uri="{BB962C8B-B14F-4D97-AF65-F5344CB8AC3E}">
        <p14:creationId xmlns:p14="http://schemas.microsoft.com/office/powerpoint/2010/main" val="43923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3F215-4178-5A48-A4A8-2768730FD2A5}" type="datetimeFigureOut">
              <a:rPr lang="en-US" smtClean="0"/>
              <a:t>9/17/19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EE4B4-B1F2-A547-B993-5DCEA87B64F5}" type="slidenum">
              <a:rPr lang="en-US" smtClean="0"/>
              <a:t>‹#›</a:t>
            </a:fld>
            <a:endParaRPr lang="en-US"/>
          </a:p>
        </p:txBody>
      </p:sp>
    </p:spTree>
    <p:extLst>
      <p:ext uri="{BB962C8B-B14F-4D97-AF65-F5344CB8AC3E}">
        <p14:creationId xmlns:p14="http://schemas.microsoft.com/office/powerpoint/2010/main" val="11164402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clweb.org/anthology/P11-211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aclweb.org/anthology/W10-3602"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telegraph.co.uk/news/worldnews/europe/germany/10095976/Germany-drops-its-longest-word-Rindfleischeti....html"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personal.umich.edu/~duanmu/RevPackard02.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org/International/questions/qa-what-is-encod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en.wikipedia.org/wiki/ASCII" TargetMode="External"/><Relationship Id="rId3" Type="http://schemas.openxmlformats.org/officeDocument/2006/relationships/hyperlink" Target="http://en.wikipedia.org/wiki/UTF-1" TargetMode="External"/><Relationship Id="rId7" Type="http://schemas.openxmlformats.org/officeDocument/2006/relationships/hyperlink" Target="http://en.wikipedia.org/wiki/UTF-8" TargetMode="External"/><Relationship Id="rId12" Type="http://schemas.openxmlformats.org/officeDocument/2006/relationships/hyperlink" Target="http://en.wikipedia.org/wiki/UTF-3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en.wikipedia.org/wiki/Request_for_Comments" TargetMode="External"/><Relationship Id="rId11" Type="http://schemas.openxmlformats.org/officeDocument/2006/relationships/hyperlink" Target="http://en.wikipedia.org/wiki/UTF-16" TargetMode="External"/><Relationship Id="rId5" Type="http://schemas.openxmlformats.org/officeDocument/2006/relationships/hyperlink" Target="http://en.wikipedia.org/wiki/UTF-7" TargetMode="External"/><Relationship Id="rId10" Type="http://schemas.openxmlformats.org/officeDocument/2006/relationships/hyperlink" Target="http://en.wikipedia.org/wiki/EBCDIC" TargetMode="External"/><Relationship Id="rId4" Type="http://schemas.openxmlformats.org/officeDocument/2006/relationships/hyperlink" Target="http://en.wikipedia.org/wiki/ISO/IEC_2022" TargetMode="External"/><Relationship Id="rId9" Type="http://schemas.openxmlformats.org/officeDocument/2006/relationships/hyperlink" Target="http://en.wikipedia.org/wiki/UTF-EBCDI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kunststube.net/encoding/"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omniglot.com/soundfiles/languages/russian.mp3"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trekkingnepaltourism.blogspot.com/2012/09/language-names.html" TargetMode="External"/><Relationship Id="rId5" Type="http://schemas.openxmlformats.org/officeDocument/2006/relationships/image" Target="http://www.omniglot.com/images/sound.gif" TargetMode="External"/><Relationship Id="rId4" Type="http://schemas.openxmlformats.org/officeDocument/2006/relationships/image" Target="../media/image2.gif"/></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12a.github.io/uniview/"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r12a.github.io/uniview/"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omniglot.com/soundfiles/languages/russian.mp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trekkingnepaltourism.blogspot.com/2012/09/language-names.html" TargetMode="External"/><Relationship Id="rId5" Type="http://schemas.openxmlformats.org/officeDocument/2006/relationships/image" Target="http://www.omniglot.com/images/sound.gif" TargetMode="External"/><Relationship Id="rId4" Type="http://schemas.openxmlformats.org/officeDocument/2006/relationships/image" Target="../media/image2.gif"/></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hyperlink" Target="https://github.com/huggingface/torchMoji" TargetMode="External"/><Relationship Id="rId4" Type="http://schemas.openxmlformats.org/officeDocument/2006/relationships/hyperlink" Target="https://github.com/bfelbo/DeepMoji"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www.icge.co.uk/languagesciencesblog/?p=1511" TargetMode="External"/><Relationship Id="rId2" Type="http://schemas.openxmlformats.org/officeDocument/2006/relationships/hyperlink" Target="https://unicode.org/emoji/charts/emoji-zwj-sequences.html"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python-notes.curiousefficiency.org/en/latest/python3/text_file_processing.html" TargetMode="External"/><Relationship Id="rId2" Type="http://schemas.openxmlformats.org/officeDocument/2006/relationships/hyperlink" Target="https://docs.python.org/3/howto/unicode.html" TargetMode="External"/><Relationship Id="rId1" Type="http://schemas.openxmlformats.org/officeDocument/2006/relationships/slideLayout" Target="../slideLayouts/slideLayout2.xml"/><Relationship Id="rId4" Type="http://schemas.openxmlformats.org/officeDocument/2006/relationships/hyperlink" Target="https://docs.python.org/3.1/library/unicodedata.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ethnologue.com/" TargetMode="External"/><Relationship Id="rId4" Type="http://schemas.openxmlformats.org/officeDocument/2006/relationships/hyperlink" Target="https://omniglot.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A73A5-90F3-6C4E-A5B2-27B47D352A40}"/>
              </a:ext>
            </a:extLst>
          </p:cNvPr>
          <p:cNvSpPr>
            <a:spLocks noGrp="1"/>
          </p:cNvSpPr>
          <p:nvPr>
            <p:ph type="ctrTitle"/>
          </p:nvPr>
        </p:nvSpPr>
        <p:spPr>
          <a:xfrm>
            <a:off x="1524000" y="1122363"/>
            <a:ext cx="9144000" cy="2306637"/>
          </a:xfrm>
        </p:spPr>
        <p:txBody>
          <a:bodyPr>
            <a:normAutofit fontScale="90000"/>
          </a:bodyPr>
          <a:lstStyle/>
          <a:p>
            <a:r>
              <a:rPr lang="en-US" dirty="0"/>
              <a:t>ANLY580</a:t>
            </a:r>
            <a:br>
              <a:rPr lang="en-US" dirty="0"/>
            </a:br>
            <a:r>
              <a:rPr lang="en-US" dirty="0"/>
              <a:t>Module 2-1</a:t>
            </a:r>
            <a:br>
              <a:rPr lang="en-US" dirty="0"/>
            </a:br>
            <a:r>
              <a:rPr lang="en-US" dirty="0"/>
              <a:t>Multilingual Computing</a:t>
            </a:r>
          </a:p>
        </p:txBody>
      </p:sp>
      <p:sp>
        <p:nvSpPr>
          <p:cNvPr id="3" name="Subtitle 2">
            <a:extLst>
              <a:ext uri="{FF2B5EF4-FFF2-40B4-BE49-F238E27FC236}">
                <a16:creationId xmlns:a16="http://schemas.microsoft.com/office/drawing/2014/main" id="{6DA3F2F4-65DB-5D45-B1D2-138B8F884A81}"/>
              </a:ext>
            </a:extLst>
          </p:cNvPr>
          <p:cNvSpPr>
            <a:spLocks noGrp="1"/>
          </p:cNvSpPr>
          <p:nvPr>
            <p:ph type="subTitle" idx="1"/>
          </p:nvPr>
        </p:nvSpPr>
        <p:spPr/>
        <p:txBody>
          <a:bodyPr>
            <a:normAutofit lnSpcReduction="10000"/>
          </a:bodyPr>
          <a:lstStyle/>
          <a:p>
            <a:r>
              <a:rPr lang="en-US" dirty="0"/>
              <a:t>Linda Moreau</a:t>
            </a:r>
          </a:p>
          <a:p>
            <a:r>
              <a:rPr lang="en-US" dirty="0">
                <a:solidFill>
                  <a:schemeClr val="tx2"/>
                </a:solidFill>
              </a:rPr>
              <a:t>(</a:t>
            </a:r>
            <a:r>
              <a:rPr lang="en-US" dirty="0" err="1">
                <a:solidFill>
                  <a:schemeClr val="tx2"/>
                </a:solidFill>
              </a:rPr>
              <a:t>vanguill@georgetown.edu</a:t>
            </a:r>
            <a:r>
              <a:rPr lang="en-US" dirty="0">
                <a:solidFill>
                  <a:schemeClr val="tx2"/>
                </a:solidFill>
              </a:rPr>
              <a:t>)</a:t>
            </a:r>
          </a:p>
          <a:p>
            <a:endParaRPr lang="en-US" dirty="0"/>
          </a:p>
          <a:p>
            <a:r>
              <a:rPr lang="en-US" dirty="0"/>
              <a:t>September 17, 2019</a:t>
            </a:r>
          </a:p>
          <a:p>
            <a:endParaRPr lang="en-US" dirty="0"/>
          </a:p>
        </p:txBody>
      </p:sp>
    </p:spTree>
    <p:extLst>
      <p:ext uri="{BB962C8B-B14F-4D97-AF65-F5344CB8AC3E}">
        <p14:creationId xmlns:p14="http://schemas.microsoft.com/office/powerpoint/2010/main" val="361032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ABF8-733F-6E4B-830B-8FACBB40B053}"/>
              </a:ext>
            </a:extLst>
          </p:cNvPr>
          <p:cNvSpPr>
            <a:spLocks noGrp="1"/>
          </p:cNvSpPr>
          <p:nvPr>
            <p:ph type="title"/>
          </p:nvPr>
        </p:nvSpPr>
        <p:spPr>
          <a:xfrm>
            <a:off x="0" y="0"/>
            <a:ext cx="10515600" cy="1325563"/>
          </a:xfrm>
        </p:spPr>
        <p:txBody>
          <a:bodyPr/>
          <a:lstStyle/>
          <a:p>
            <a:r>
              <a:rPr lang="en-US" dirty="0"/>
              <a:t>Context and culture</a:t>
            </a:r>
          </a:p>
        </p:txBody>
      </p:sp>
      <p:sp>
        <p:nvSpPr>
          <p:cNvPr id="25" name="Content Placeholder 60">
            <a:extLst>
              <a:ext uri="{FF2B5EF4-FFF2-40B4-BE49-F238E27FC236}">
                <a16:creationId xmlns:a16="http://schemas.microsoft.com/office/drawing/2014/main" id="{22DCCEAF-8B5E-274A-90D9-BA0628F15CE7}"/>
              </a:ext>
            </a:extLst>
          </p:cNvPr>
          <p:cNvSpPr>
            <a:spLocks noGrp="1"/>
          </p:cNvSpPr>
          <p:nvPr>
            <p:ph idx="1"/>
          </p:nvPr>
        </p:nvSpPr>
        <p:spPr>
          <a:xfrm>
            <a:off x="1079185" y="1136569"/>
            <a:ext cx="9090950" cy="5486193"/>
          </a:xfrm>
        </p:spPr>
        <p:txBody>
          <a:bodyPr>
            <a:normAutofit fontScale="92500" lnSpcReduction="20000"/>
          </a:bodyPr>
          <a:lstStyle/>
          <a:p>
            <a:pPr marL="547688"/>
            <a:r>
              <a:rPr lang="en-US" altLang="en-US" sz="3200" dirty="0">
                <a:solidFill>
                  <a:srgbClr val="FFCE00"/>
                </a:solidFill>
              </a:rPr>
              <a:t>Words don't always tell the whole story</a:t>
            </a:r>
          </a:p>
          <a:p>
            <a:pPr marL="547688"/>
            <a:endParaRPr lang="en-US" altLang="en-US" sz="1400" dirty="0">
              <a:solidFill>
                <a:srgbClr val="FFCE00"/>
              </a:solidFill>
            </a:endParaRPr>
          </a:p>
          <a:p>
            <a:pPr marL="547688"/>
            <a:r>
              <a:rPr lang="en-US" altLang="en-US" sz="3200" dirty="0">
                <a:solidFill>
                  <a:srgbClr val="FFCE00"/>
                </a:solidFill>
              </a:rPr>
              <a:t>Cultural understanding is often necessary</a:t>
            </a:r>
          </a:p>
          <a:p>
            <a:pPr lvl="1" eaLnBrk="1" hangingPunct="1"/>
            <a:r>
              <a:rPr lang="en-US" altLang="en-US" sz="2800" dirty="0"/>
              <a:t>Sentiment analysis</a:t>
            </a:r>
          </a:p>
          <a:p>
            <a:pPr lvl="2"/>
            <a:r>
              <a:rPr lang="en-US" altLang="en-US" sz="2400" dirty="0" err="1">
                <a:solidFill>
                  <a:srgbClr val="C00000"/>
                </a:solidFill>
              </a:rPr>
              <a:t>C'est</a:t>
            </a:r>
            <a:r>
              <a:rPr lang="en-US" altLang="en-US" sz="2400" dirty="0">
                <a:solidFill>
                  <a:srgbClr val="C00000"/>
                </a:solidFill>
              </a:rPr>
              <a:t> pas terrible. </a:t>
            </a:r>
            <a:r>
              <a:rPr lang="en-US" altLang="en-US" sz="2400" dirty="0">
                <a:solidFill>
                  <a:schemeClr val="tx1">
                    <a:lumMod val="75000"/>
                  </a:schemeClr>
                </a:solidFill>
              </a:rPr>
              <a:t>(</a:t>
            </a:r>
            <a:r>
              <a:rPr lang="en-US" altLang="en-US" sz="2400" b="1" i="1" dirty="0">
                <a:solidFill>
                  <a:srgbClr val="FECE00"/>
                </a:solidFill>
              </a:rPr>
              <a:t>literal: </a:t>
            </a:r>
            <a:r>
              <a:rPr lang="en-US" altLang="en-US" sz="2400" dirty="0">
                <a:solidFill>
                  <a:schemeClr val="tx1">
                    <a:lumMod val="75000"/>
                  </a:schemeClr>
                </a:solidFill>
              </a:rPr>
              <a:t>It's not terrible.  </a:t>
            </a:r>
            <a:r>
              <a:rPr lang="en-US" altLang="en-US" sz="2400" b="1" i="1" dirty="0">
                <a:solidFill>
                  <a:srgbClr val="FECE00"/>
                </a:solidFill>
              </a:rPr>
              <a:t>actual:</a:t>
            </a:r>
            <a:r>
              <a:rPr lang="en-US" altLang="en-US" sz="2400" dirty="0">
                <a:solidFill>
                  <a:srgbClr val="FECE00"/>
                </a:solidFill>
              </a:rPr>
              <a:t>  </a:t>
            </a:r>
            <a:r>
              <a:rPr lang="en-US" altLang="en-US" sz="2400" dirty="0">
                <a:solidFill>
                  <a:schemeClr val="tx1">
                    <a:lumMod val="75000"/>
                  </a:schemeClr>
                </a:solidFill>
              </a:rPr>
              <a:t>It's awful.)   </a:t>
            </a:r>
          </a:p>
          <a:p>
            <a:pPr lvl="2"/>
            <a:r>
              <a:rPr lang="en-US" altLang="en-US" sz="2400" dirty="0" err="1">
                <a:solidFill>
                  <a:srgbClr val="C00000"/>
                </a:solidFill>
              </a:rPr>
              <a:t>C'est</a:t>
            </a:r>
            <a:r>
              <a:rPr lang="en-US" altLang="en-US" sz="2400" dirty="0">
                <a:solidFill>
                  <a:srgbClr val="C00000"/>
                </a:solidFill>
              </a:rPr>
              <a:t> pas mal.  </a:t>
            </a:r>
            <a:r>
              <a:rPr lang="en-US" altLang="en-US" sz="2400" dirty="0">
                <a:solidFill>
                  <a:schemeClr val="tx1">
                    <a:lumMod val="75000"/>
                  </a:schemeClr>
                </a:solidFill>
              </a:rPr>
              <a:t>(</a:t>
            </a:r>
            <a:r>
              <a:rPr lang="en-US" altLang="en-US" sz="2400" b="1" i="1" dirty="0">
                <a:solidFill>
                  <a:srgbClr val="FECE00"/>
                </a:solidFill>
              </a:rPr>
              <a:t>literal:</a:t>
            </a:r>
            <a:r>
              <a:rPr lang="en-US" altLang="en-US" sz="2400" b="1" dirty="0">
                <a:solidFill>
                  <a:srgbClr val="FECE00"/>
                </a:solidFill>
              </a:rPr>
              <a:t>  </a:t>
            </a:r>
            <a:r>
              <a:rPr lang="en-US" altLang="en-US" sz="2400" dirty="0">
                <a:solidFill>
                  <a:schemeClr val="tx1">
                    <a:lumMod val="75000"/>
                  </a:schemeClr>
                </a:solidFill>
              </a:rPr>
              <a:t>It's not bad.  </a:t>
            </a:r>
            <a:r>
              <a:rPr lang="en-US" altLang="en-US" sz="2400" b="1" i="1" dirty="0">
                <a:solidFill>
                  <a:schemeClr val="tx1">
                    <a:lumMod val="75000"/>
                  </a:schemeClr>
                </a:solidFill>
              </a:rPr>
              <a:t>actual:</a:t>
            </a:r>
            <a:r>
              <a:rPr lang="en-US" altLang="en-US" sz="2400" dirty="0">
                <a:solidFill>
                  <a:schemeClr val="tx1">
                    <a:lumMod val="75000"/>
                  </a:schemeClr>
                </a:solidFill>
              </a:rPr>
              <a:t> It's good.)</a:t>
            </a:r>
          </a:p>
          <a:p>
            <a:pPr lvl="1" eaLnBrk="1" hangingPunct="1"/>
            <a:r>
              <a:rPr lang="en-US" altLang="en-US" sz="2800" dirty="0"/>
              <a:t>Profiling</a:t>
            </a:r>
          </a:p>
          <a:p>
            <a:pPr lvl="2"/>
            <a:r>
              <a:rPr lang="en-US" altLang="en-US" sz="2400" dirty="0">
                <a:solidFill>
                  <a:srgbClr val="C00000"/>
                </a:solidFill>
              </a:rPr>
              <a:t>Moral </a:t>
            </a:r>
            <a:r>
              <a:rPr lang="en-US" altLang="en-US" sz="2400" dirty="0">
                <a:solidFill>
                  <a:srgbClr val="C00000"/>
                </a:solidFill>
                <a:sym typeface="Wingdings" pitchFamily="2" charset="2"/>
              </a:rPr>
              <a:t>foundations</a:t>
            </a:r>
            <a:endParaRPr lang="en-US" altLang="en-US" sz="2400" dirty="0">
              <a:solidFill>
                <a:srgbClr val="C00000"/>
              </a:solidFill>
            </a:endParaRPr>
          </a:p>
          <a:p>
            <a:pPr lvl="2"/>
            <a:r>
              <a:rPr lang="en-US" altLang="en-US" sz="2400" dirty="0">
                <a:solidFill>
                  <a:srgbClr val="C00000"/>
                </a:solidFill>
              </a:rPr>
              <a:t>Psychological states</a:t>
            </a:r>
          </a:p>
          <a:p>
            <a:pPr lvl="2"/>
            <a:r>
              <a:rPr lang="en-US" altLang="en-US" sz="2400" dirty="0">
                <a:solidFill>
                  <a:srgbClr val="C00000"/>
                </a:solidFill>
              </a:rPr>
              <a:t>Tightness vs. looseness</a:t>
            </a:r>
          </a:p>
          <a:p>
            <a:pPr lvl="1"/>
            <a:r>
              <a:rPr lang="en-US" altLang="en-US" sz="2800" dirty="0"/>
              <a:t>Dialog</a:t>
            </a:r>
          </a:p>
          <a:p>
            <a:pPr lvl="2"/>
            <a:r>
              <a:rPr lang="en-US" altLang="en-US" sz="2400" dirty="0">
                <a:solidFill>
                  <a:srgbClr val="C00000"/>
                </a:solidFill>
              </a:rPr>
              <a:t>Indirect speech acts. </a:t>
            </a:r>
            <a:r>
              <a:rPr lang="en-US" altLang="en-US" sz="2400" dirty="0"/>
              <a:t>(</a:t>
            </a:r>
            <a:r>
              <a:rPr lang="en-US" altLang="en-US" sz="2400" b="1" i="1" dirty="0">
                <a:solidFill>
                  <a:srgbClr val="FECE00"/>
                </a:solidFill>
              </a:rPr>
              <a:t>literal statement</a:t>
            </a:r>
            <a:r>
              <a:rPr lang="en-US" altLang="en-US" sz="2400" dirty="0">
                <a:solidFill>
                  <a:srgbClr val="FECE00"/>
                </a:solidFill>
              </a:rPr>
              <a:t>:</a:t>
            </a:r>
            <a:r>
              <a:rPr lang="en-US" altLang="en-US" sz="2400" dirty="0">
                <a:solidFill>
                  <a:srgbClr val="C00000"/>
                </a:solidFill>
              </a:rPr>
              <a:t> </a:t>
            </a:r>
            <a:r>
              <a:rPr lang="en-US" altLang="en-US" sz="2400" dirty="0"/>
              <a:t>"It's so cold in here, " he said as he stared at the open window.  His teacher immediately closed the window with a clack".  </a:t>
            </a:r>
            <a:r>
              <a:rPr lang="en-US" altLang="en-US" sz="2400" b="1" i="1" dirty="0">
                <a:solidFill>
                  <a:srgbClr val="FECE00"/>
                </a:solidFill>
              </a:rPr>
              <a:t>illocutionary force:  </a:t>
            </a:r>
            <a:r>
              <a:rPr lang="en-US" altLang="en-US" sz="2400" dirty="0"/>
              <a:t>request)</a:t>
            </a:r>
          </a:p>
          <a:p>
            <a:pPr lvl="1"/>
            <a:r>
              <a:rPr lang="en-US" altLang="en-US" sz="2800" dirty="0"/>
              <a:t>Sarcasm</a:t>
            </a:r>
          </a:p>
          <a:p>
            <a:pPr lvl="2"/>
            <a:r>
              <a:rPr lang="en-US" altLang="en-US" sz="2400" dirty="0"/>
              <a:t>"I so </a:t>
            </a:r>
            <a:r>
              <a:rPr lang="en-US" altLang="en-US" sz="2400" i="1" dirty="0"/>
              <a:t>love</a:t>
            </a:r>
            <a:r>
              <a:rPr lang="en-US" altLang="en-US" sz="2400" dirty="0"/>
              <a:t> getting up at at 5am on a dark winter day!"</a:t>
            </a:r>
          </a:p>
        </p:txBody>
      </p:sp>
      <p:grpSp>
        <p:nvGrpSpPr>
          <p:cNvPr id="23" name="Group 22">
            <a:extLst>
              <a:ext uri="{FF2B5EF4-FFF2-40B4-BE49-F238E27FC236}">
                <a16:creationId xmlns:a16="http://schemas.microsoft.com/office/drawing/2014/main" id="{A7158AFA-1328-134E-A84A-1A290CE1A86F}"/>
              </a:ext>
            </a:extLst>
          </p:cNvPr>
          <p:cNvGrpSpPr/>
          <p:nvPr/>
        </p:nvGrpSpPr>
        <p:grpSpPr>
          <a:xfrm>
            <a:off x="10882555" y="388002"/>
            <a:ext cx="1089367" cy="6244046"/>
            <a:chOff x="1166149" y="235131"/>
            <a:chExt cx="1089367" cy="6244046"/>
          </a:xfrm>
        </p:grpSpPr>
        <p:grpSp>
          <p:nvGrpSpPr>
            <p:cNvPr id="24" name="Group 23">
              <a:extLst>
                <a:ext uri="{FF2B5EF4-FFF2-40B4-BE49-F238E27FC236}">
                  <a16:creationId xmlns:a16="http://schemas.microsoft.com/office/drawing/2014/main" id="{6706E01E-544C-064C-A55F-F6F7B53D4C71}"/>
                </a:ext>
              </a:extLst>
            </p:cNvPr>
            <p:cNvGrpSpPr/>
            <p:nvPr/>
          </p:nvGrpSpPr>
          <p:grpSpPr>
            <a:xfrm>
              <a:off x="1166149" y="235131"/>
              <a:ext cx="1089367" cy="6244046"/>
              <a:chOff x="1418698" y="1698171"/>
              <a:chExt cx="1089367" cy="3756331"/>
            </a:xfrm>
          </p:grpSpPr>
          <p:grpSp>
            <p:nvGrpSpPr>
              <p:cNvPr id="28" name="Group 27">
                <a:extLst>
                  <a:ext uri="{FF2B5EF4-FFF2-40B4-BE49-F238E27FC236}">
                    <a16:creationId xmlns:a16="http://schemas.microsoft.com/office/drawing/2014/main" id="{40FCB4CE-E6EA-354B-86D0-4F1CDD431ED5}"/>
                  </a:ext>
                </a:extLst>
              </p:cNvPr>
              <p:cNvGrpSpPr/>
              <p:nvPr/>
            </p:nvGrpSpPr>
            <p:grpSpPr>
              <a:xfrm>
                <a:off x="1418698" y="1698171"/>
                <a:ext cx="1089367" cy="3756331"/>
                <a:chOff x="2554111" y="1851380"/>
                <a:chExt cx="1566333" cy="2573864"/>
              </a:xfrm>
            </p:grpSpPr>
            <p:sp>
              <p:nvSpPr>
                <p:cNvPr id="35" name="Triangle 34">
                  <a:extLst>
                    <a:ext uri="{FF2B5EF4-FFF2-40B4-BE49-F238E27FC236}">
                      <a16:creationId xmlns:a16="http://schemas.microsoft.com/office/drawing/2014/main" id="{4D303AD8-66A2-CA47-8A1A-85DE2D07BC46}"/>
                    </a:ext>
                  </a:extLst>
                </p:cNvPr>
                <p:cNvSpPr/>
                <p:nvPr/>
              </p:nvSpPr>
              <p:spPr>
                <a:xfrm>
                  <a:off x="2554111" y="1851380"/>
                  <a:ext cx="1566333" cy="257386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C7EE1BEB-BD0C-604A-9A74-A762D617A6C0}"/>
                    </a:ext>
                  </a:extLst>
                </p:cNvPr>
                <p:cNvCxnSpPr>
                  <a:cxnSpLocks/>
                </p:cNvCxnSpPr>
                <p:nvPr/>
              </p:nvCxnSpPr>
              <p:spPr>
                <a:xfrm>
                  <a:off x="2669059" y="4097867"/>
                  <a:ext cx="1361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59F70-CE3C-324B-A1E5-90196AAED5D5}"/>
                    </a:ext>
                  </a:extLst>
                </p:cNvPr>
                <p:cNvCxnSpPr>
                  <a:cxnSpLocks/>
                </p:cNvCxnSpPr>
                <p:nvPr/>
              </p:nvCxnSpPr>
              <p:spPr>
                <a:xfrm>
                  <a:off x="2767914" y="3764845"/>
                  <a:ext cx="1161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75AF8A7-3F56-F14F-AB60-5779F93521AA}"/>
                    </a:ext>
                  </a:extLst>
                </p:cNvPr>
                <p:cNvCxnSpPr>
                  <a:cxnSpLocks/>
                </p:cNvCxnSpPr>
                <p:nvPr/>
              </p:nvCxnSpPr>
              <p:spPr>
                <a:xfrm>
                  <a:off x="2868598" y="3429000"/>
                  <a:ext cx="947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817942A-18D0-F846-BA50-638B5ED02D22}"/>
                    </a:ext>
                  </a:extLst>
                </p:cNvPr>
                <p:cNvCxnSpPr>
                  <a:cxnSpLocks/>
                </p:cNvCxnSpPr>
                <p:nvPr/>
              </p:nvCxnSpPr>
              <p:spPr>
                <a:xfrm>
                  <a:off x="2962510" y="3121729"/>
                  <a:ext cx="7494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B7C5FB-63F4-2D4E-861F-9E5A9A8FAD8D}"/>
                    </a:ext>
                  </a:extLst>
                </p:cNvPr>
                <p:cNvCxnSpPr>
                  <a:cxnSpLocks/>
                </p:cNvCxnSpPr>
                <p:nvPr/>
              </p:nvCxnSpPr>
              <p:spPr>
                <a:xfrm>
                  <a:off x="3066306" y="2799630"/>
                  <a:ext cx="5616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3A60EC65-E2D4-9B41-BE13-C4CD450DAE31}"/>
                  </a:ext>
                </a:extLst>
              </p:cNvPr>
              <p:cNvSpPr txBox="1"/>
              <p:nvPr/>
            </p:nvSpPr>
            <p:spPr>
              <a:xfrm>
                <a:off x="1579626" y="5091241"/>
                <a:ext cx="679994" cy="246221"/>
              </a:xfrm>
              <a:prstGeom prst="rect">
                <a:avLst/>
              </a:prstGeom>
              <a:noFill/>
            </p:spPr>
            <p:txBody>
              <a:bodyPr wrap="none" rtlCol="0">
                <a:spAutoFit/>
              </a:bodyPr>
              <a:lstStyle/>
              <a:p>
                <a:r>
                  <a:rPr lang="en-US" sz="1000" dirty="0">
                    <a:solidFill>
                      <a:srgbClr val="C00000"/>
                    </a:solidFill>
                  </a:rPr>
                  <a:t>character</a:t>
                </a:r>
                <a:endParaRPr lang="en-US" sz="1200" dirty="0">
                  <a:solidFill>
                    <a:srgbClr val="C00000"/>
                  </a:solidFill>
                </a:endParaRPr>
              </a:p>
            </p:txBody>
          </p:sp>
          <p:sp>
            <p:nvSpPr>
              <p:cNvPr id="30" name="TextBox 29">
                <a:extLst>
                  <a:ext uri="{FF2B5EF4-FFF2-40B4-BE49-F238E27FC236}">
                    <a16:creationId xmlns:a16="http://schemas.microsoft.com/office/drawing/2014/main" id="{D201CA77-FA10-7E49-95FF-0DE674E191C6}"/>
                  </a:ext>
                </a:extLst>
              </p:cNvPr>
              <p:cNvSpPr txBox="1"/>
              <p:nvPr/>
            </p:nvSpPr>
            <p:spPr>
              <a:xfrm>
                <a:off x="1709963" y="4673244"/>
                <a:ext cx="455574" cy="246221"/>
              </a:xfrm>
              <a:prstGeom prst="rect">
                <a:avLst/>
              </a:prstGeom>
              <a:noFill/>
            </p:spPr>
            <p:txBody>
              <a:bodyPr wrap="none" rtlCol="0">
                <a:spAutoFit/>
              </a:bodyPr>
              <a:lstStyle/>
              <a:p>
                <a:r>
                  <a:rPr lang="en-US" sz="1000" dirty="0">
                    <a:solidFill>
                      <a:srgbClr val="C00000"/>
                    </a:solidFill>
                  </a:rPr>
                  <a:t>word</a:t>
                </a:r>
                <a:endParaRPr lang="en-US" sz="1200" dirty="0">
                  <a:solidFill>
                    <a:srgbClr val="C00000"/>
                  </a:solidFill>
                </a:endParaRPr>
              </a:p>
            </p:txBody>
          </p:sp>
          <p:sp>
            <p:nvSpPr>
              <p:cNvPr id="31" name="TextBox 30">
                <a:extLst>
                  <a:ext uri="{FF2B5EF4-FFF2-40B4-BE49-F238E27FC236}">
                    <a16:creationId xmlns:a16="http://schemas.microsoft.com/office/drawing/2014/main" id="{C08FFC36-FC7D-7E45-9B56-2F2B908350B3}"/>
                  </a:ext>
                </a:extLst>
              </p:cNvPr>
              <p:cNvSpPr txBox="1"/>
              <p:nvPr/>
            </p:nvSpPr>
            <p:spPr>
              <a:xfrm>
                <a:off x="1631553" y="4201213"/>
                <a:ext cx="659155" cy="246221"/>
              </a:xfrm>
              <a:prstGeom prst="rect">
                <a:avLst/>
              </a:prstGeom>
              <a:noFill/>
            </p:spPr>
            <p:txBody>
              <a:bodyPr wrap="none" rtlCol="0">
                <a:spAutoFit/>
              </a:bodyPr>
              <a:lstStyle/>
              <a:p>
                <a:r>
                  <a:rPr lang="en-US" sz="1000" dirty="0">
                    <a:solidFill>
                      <a:srgbClr val="C00000"/>
                    </a:solidFill>
                  </a:rPr>
                  <a:t>sentence</a:t>
                </a:r>
                <a:endParaRPr lang="en-US" sz="1200" dirty="0">
                  <a:solidFill>
                    <a:srgbClr val="C00000"/>
                  </a:solidFill>
                </a:endParaRPr>
              </a:p>
            </p:txBody>
          </p:sp>
          <p:sp>
            <p:nvSpPr>
              <p:cNvPr id="32" name="TextBox 31">
                <a:extLst>
                  <a:ext uri="{FF2B5EF4-FFF2-40B4-BE49-F238E27FC236}">
                    <a16:creationId xmlns:a16="http://schemas.microsoft.com/office/drawing/2014/main" id="{C54B46A0-F7DF-6243-9829-8E866E9961F4}"/>
                  </a:ext>
                </a:extLst>
              </p:cNvPr>
              <p:cNvSpPr txBox="1"/>
              <p:nvPr/>
            </p:nvSpPr>
            <p:spPr>
              <a:xfrm>
                <a:off x="1617247" y="3675597"/>
                <a:ext cx="678391" cy="246221"/>
              </a:xfrm>
              <a:prstGeom prst="rect">
                <a:avLst/>
              </a:prstGeom>
              <a:noFill/>
            </p:spPr>
            <p:txBody>
              <a:bodyPr wrap="none" rtlCol="0">
                <a:spAutoFit/>
              </a:bodyPr>
              <a:lstStyle/>
              <a:p>
                <a:r>
                  <a:rPr lang="en-US" sz="1000" dirty="0">
                    <a:solidFill>
                      <a:srgbClr val="C00000"/>
                    </a:solidFill>
                  </a:rPr>
                  <a:t>discourse</a:t>
                </a:r>
                <a:endParaRPr lang="en-US" sz="1200" dirty="0">
                  <a:solidFill>
                    <a:srgbClr val="C00000"/>
                  </a:solidFill>
                </a:endParaRPr>
              </a:p>
            </p:txBody>
          </p:sp>
          <p:sp>
            <p:nvSpPr>
              <p:cNvPr id="33" name="TextBox 32">
                <a:extLst>
                  <a:ext uri="{FF2B5EF4-FFF2-40B4-BE49-F238E27FC236}">
                    <a16:creationId xmlns:a16="http://schemas.microsoft.com/office/drawing/2014/main" id="{1999E0EB-C5F8-B343-A4F2-15A98E36037E}"/>
                  </a:ext>
                </a:extLst>
              </p:cNvPr>
              <p:cNvSpPr txBox="1"/>
              <p:nvPr/>
            </p:nvSpPr>
            <p:spPr>
              <a:xfrm>
                <a:off x="1676400" y="3185889"/>
                <a:ext cx="628698" cy="157381"/>
              </a:xfrm>
              <a:prstGeom prst="rect">
                <a:avLst/>
              </a:prstGeom>
              <a:noFill/>
            </p:spPr>
            <p:txBody>
              <a:bodyPr wrap="none" rtlCol="0">
                <a:spAutoFit/>
              </a:bodyPr>
              <a:lstStyle/>
              <a:p>
                <a:r>
                  <a:rPr lang="en-US" sz="1100" b="1" dirty="0">
                    <a:solidFill>
                      <a:srgbClr val="C00000"/>
                    </a:solidFill>
                  </a:rPr>
                  <a:t>context</a:t>
                </a:r>
                <a:endParaRPr lang="en-US" sz="1600" b="1" dirty="0">
                  <a:solidFill>
                    <a:srgbClr val="C00000"/>
                  </a:solidFill>
                </a:endParaRPr>
              </a:p>
            </p:txBody>
          </p:sp>
          <p:sp>
            <p:nvSpPr>
              <p:cNvPr id="34" name="TextBox 33">
                <a:extLst>
                  <a:ext uri="{FF2B5EF4-FFF2-40B4-BE49-F238E27FC236}">
                    <a16:creationId xmlns:a16="http://schemas.microsoft.com/office/drawing/2014/main" id="{64C0BF1F-F071-F041-B16B-46C0724B2AFE}"/>
                  </a:ext>
                </a:extLst>
              </p:cNvPr>
              <p:cNvSpPr txBox="1"/>
              <p:nvPr/>
            </p:nvSpPr>
            <p:spPr>
              <a:xfrm rot="16200000">
                <a:off x="1651873" y="2562245"/>
                <a:ext cx="636713" cy="246221"/>
              </a:xfrm>
              <a:prstGeom prst="rect">
                <a:avLst/>
              </a:prstGeom>
              <a:noFill/>
            </p:spPr>
            <p:txBody>
              <a:bodyPr wrap="none" rtlCol="0">
                <a:spAutoFit/>
              </a:bodyPr>
              <a:lstStyle/>
              <a:p>
                <a:r>
                  <a:rPr lang="en-US" sz="1000" dirty="0">
                    <a:solidFill>
                      <a:srgbClr val="C00000"/>
                    </a:solidFill>
                  </a:rPr>
                  <a:t>meaning</a:t>
                </a:r>
                <a:endParaRPr lang="en-US" sz="1200" dirty="0">
                  <a:solidFill>
                    <a:srgbClr val="C00000"/>
                  </a:solidFill>
                </a:endParaRPr>
              </a:p>
            </p:txBody>
          </p:sp>
        </p:grpSp>
        <p:sp>
          <p:nvSpPr>
            <p:cNvPr id="26" name="Trapezoid 19">
              <a:extLst>
                <a:ext uri="{FF2B5EF4-FFF2-40B4-BE49-F238E27FC236}">
                  <a16:creationId xmlns:a16="http://schemas.microsoft.com/office/drawing/2014/main" id="{BB087728-6C51-C14D-A45A-D0506594BE48}"/>
                </a:ext>
              </a:extLst>
            </p:cNvPr>
            <p:cNvSpPr/>
            <p:nvPr/>
          </p:nvSpPr>
          <p:spPr>
            <a:xfrm>
              <a:off x="1449731" y="2522728"/>
              <a:ext cx="521241" cy="809066"/>
            </a:xfrm>
            <a:custGeom>
              <a:avLst/>
              <a:gdLst>
                <a:gd name="connsiteX0" fmla="*/ 0 w 628698"/>
                <a:gd name="connsiteY0" fmla="*/ 809066 h 809066"/>
                <a:gd name="connsiteX1" fmla="*/ 157175 w 628698"/>
                <a:gd name="connsiteY1" fmla="*/ 0 h 809066"/>
                <a:gd name="connsiteX2" fmla="*/ 471524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157175 w 628698"/>
                <a:gd name="connsiteY1" fmla="*/ 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78551 w 628698"/>
                <a:gd name="connsiteY1" fmla="*/ 14288 h 809066"/>
                <a:gd name="connsiteX2" fmla="*/ 557249 w 628698"/>
                <a:gd name="connsiteY2" fmla="*/ 0 h 809066"/>
                <a:gd name="connsiteX3" fmla="*/ 628698 w 628698"/>
                <a:gd name="connsiteY3" fmla="*/ 809066 h 809066"/>
                <a:gd name="connsiteX4" fmla="*/ 0 w 628698"/>
                <a:gd name="connsiteY4" fmla="*/ 809066 h 80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98" h="809066">
                  <a:moveTo>
                    <a:pt x="0" y="809066"/>
                  </a:moveTo>
                  <a:lnTo>
                    <a:pt x="78551" y="14288"/>
                  </a:lnTo>
                  <a:lnTo>
                    <a:pt x="557249" y="0"/>
                  </a:lnTo>
                  <a:lnTo>
                    <a:pt x="628698" y="809066"/>
                  </a:lnTo>
                  <a:lnTo>
                    <a:pt x="0" y="809066"/>
                  </a:lnTo>
                  <a:close/>
                </a:path>
              </a:pathLst>
            </a:cu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5908D8C-4DC1-BC4B-891B-3E588E7AF716}"/>
                </a:ext>
              </a:extLst>
            </p:cNvPr>
            <p:cNvSpPr txBox="1"/>
            <p:nvPr/>
          </p:nvSpPr>
          <p:spPr>
            <a:xfrm rot="16200000">
              <a:off x="1299796" y="2800457"/>
              <a:ext cx="822020" cy="338554"/>
            </a:xfrm>
            <a:prstGeom prst="rect">
              <a:avLst/>
            </a:prstGeom>
            <a:noFill/>
          </p:spPr>
          <p:txBody>
            <a:bodyPr wrap="none" rtlCol="0">
              <a:spAutoFit/>
            </a:bodyPr>
            <a:lstStyle/>
            <a:p>
              <a:r>
                <a:rPr lang="en-US" sz="1600" b="1" dirty="0">
                  <a:solidFill>
                    <a:srgbClr val="C00000"/>
                  </a:solidFill>
                </a:rPr>
                <a:t>context</a:t>
              </a:r>
            </a:p>
          </p:txBody>
        </p:sp>
      </p:grpSp>
    </p:spTree>
    <p:extLst>
      <p:ext uri="{BB962C8B-B14F-4D97-AF65-F5344CB8AC3E}">
        <p14:creationId xmlns:p14="http://schemas.microsoft.com/office/powerpoint/2010/main" val="211531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ABF8-733F-6E4B-830B-8FACBB40B053}"/>
              </a:ext>
            </a:extLst>
          </p:cNvPr>
          <p:cNvSpPr>
            <a:spLocks noGrp="1"/>
          </p:cNvSpPr>
          <p:nvPr>
            <p:ph type="title"/>
          </p:nvPr>
        </p:nvSpPr>
        <p:spPr>
          <a:xfrm>
            <a:off x="0" y="0"/>
            <a:ext cx="10515600" cy="1325563"/>
          </a:xfrm>
        </p:spPr>
        <p:txBody>
          <a:bodyPr/>
          <a:lstStyle/>
          <a:p>
            <a:r>
              <a:rPr lang="en-US" dirty="0"/>
              <a:t>Discourse norms</a:t>
            </a:r>
          </a:p>
        </p:txBody>
      </p:sp>
      <p:sp>
        <p:nvSpPr>
          <p:cNvPr id="25" name="Content Placeholder 60">
            <a:extLst>
              <a:ext uri="{FF2B5EF4-FFF2-40B4-BE49-F238E27FC236}">
                <a16:creationId xmlns:a16="http://schemas.microsoft.com/office/drawing/2014/main" id="{22DCCEAF-8B5E-274A-90D9-BA0628F15CE7}"/>
              </a:ext>
            </a:extLst>
          </p:cNvPr>
          <p:cNvSpPr>
            <a:spLocks noGrp="1"/>
          </p:cNvSpPr>
          <p:nvPr>
            <p:ph idx="1"/>
          </p:nvPr>
        </p:nvSpPr>
        <p:spPr>
          <a:xfrm>
            <a:off x="1069758" y="1216265"/>
            <a:ext cx="9090950" cy="5006975"/>
          </a:xfrm>
        </p:spPr>
        <p:txBody>
          <a:bodyPr>
            <a:normAutofit/>
          </a:bodyPr>
          <a:lstStyle/>
          <a:p>
            <a:pPr marL="547688"/>
            <a:r>
              <a:rPr lang="en-US" altLang="en-US" sz="3200" dirty="0">
                <a:solidFill>
                  <a:srgbClr val="FFCE00"/>
                </a:solidFill>
              </a:rPr>
              <a:t>Assumptions we make for processing one language may not hold true for another</a:t>
            </a:r>
          </a:p>
          <a:p>
            <a:pPr marL="547688"/>
            <a:endParaRPr lang="en-US" altLang="en-US" sz="1400" dirty="0">
              <a:solidFill>
                <a:srgbClr val="FFCE00"/>
              </a:solidFill>
            </a:endParaRPr>
          </a:p>
          <a:p>
            <a:pPr marL="547688"/>
            <a:r>
              <a:rPr lang="en-US" altLang="en-US" sz="3200" dirty="0">
                <a:solidFill>
                  <a:srgbClr val="FFCE00"/>
                </a:solidFill>
              </a:rPr>
              <a:t>Narrative or dialogue structure</a:t>
            </a:r>
          </a:p>
          <a:p>
            <a:pPr lvl="1" eaLnBrk="1" hangingPunct="1"/>
            <a:r>
              <a:rPr lang="en-US" altLang="en-US" sz="2800" dirty="0"/>
              <a:t>Automatic summarization</a:t>
            </a:r>
          </a:p>
          <a:p>
            <a:pPr lvl="2"/>
            <a:r>
              <a:rPr lang="en-US" altLang="en-US" sz="2400" dirty="0">
                <a:solidFill>
                  <a:srgbClr val="C00000"/>
                </a:solidFill>
              </a:rPr>
              <a:t>American news text often  puts a summary or status update up front, then unrolls the details somewhat  chronologically</a:t>
            </a:r>
            <a:endParaRPr lang="en-US" altLang="en-US" sz="2400" dirty="0">
              <a:solidFill>
                <a:schemeClr val="tx1">
                  <a:lumMod val="75000"/>
                </a:schemeClr>
              </a:solidFill>
            </a:endParaRPr>
          </a:p>
          <a:p>
            <a:pPr lvl="2"/>
            <a:endParaRPr lang="en-US" altLang="en-US" sz="2400" dirty="0">
              <a:solidFill>
                <a:schemeClr val="tx1">
                  <a:lumMod val="75000"/>
                </a:schemeClr>
              </a:solidFill>
            </a:endParaRPr>
          </a:p>
          <a:p>
            <a:pPr lvl="1" eaLnBrk="1" hangingPunct="1"/>
            <a:r>
              <a:rPr lang="en-US" altLang="en-US" sz="2800" dirty="0"/>
              <a:t>Dialogue systems</a:t>
            </a:r>
          </a:p>
          <a:p>
            <a:pPr lvl="2"/>
            <a:r>
              <a:rPr lang="en-US" altLang="en-US" sz="2400" dirty="0">
                <a:solidFill>
                  <a:srgbClr val="C00000"/>
                </a:solidFill>
              </a:rPr>
              <a:t>Get straight to the point, or engage in formulaic politeness</a:t>
            </a:r>
          </a:p>
        </p:txBody>
      </p:sp>
      <p:grpSp>
        <p:nvGrpSpPr>
          <p:cNvPr id="21" name="Group 20">
            <a:extLst>
              <a:ext uri="{FF2B5EF4-FFF2-40B4-BE49-F238E27FC236}">
                <a16:creationId xmlns:a16="http://schemas.microsoft.com/office/drawing/2014/main" id="{4C5AAF2F-3A0B-9A4F-8454-74923E0BB0F5}"/>
              </a:ext>
            </a:extLst>
          </p:cNvPr>
          <p:cNvGrpSpPr/>
          <p:nvPr/>
        </p:nvGrpSpPr>
        <p:grpSpPr>
          <a:xfrm>
            <a:off x="10866765" y="399575"/>
            <a:ext cx="1089367" cy="6244046"/>
            <a:chOff x="3318799" y="258721"/>
            <a:chExt cx="1089367" cy="6244046"/>
          </a:xfrm>
        </p:grpSpPr>
        <p:grpSp>
          <p:nvGrpSpPr>
            <p:cNvPr id="22" name="Group 21">
              <a:extLst>
                <a:ext uri="{FF2B5EF4-FFF2-40B4-BE49-F238E27FC236}">
                  <a16:creationId xmlns:a16="http://schemas.microsoft.com/office/drawing/2014/main" id="{6FCF2235-5295-384A-95DB-A18D87144973}"/>
                </a:ext>
              </a:extLst>
            </p:cNvPr>
            <p:cNvGrpSpPr/>
            <p:nvPr/>
          </p:nvGrpSpPr>
          <p:grpSpPr>
            <a:xfrm>
              <a:off x="3318799" y="258721"/>
              <a:ext cx="1089367" cy="6244046"/>
              <a:chOff x="1166149" y="235131"/>
              <a:chExt cx="1089367" cy="6244046"/>
            </a:xfrm>
          </p:grpSpPr>
          <p:grpSp>
            <p:nvGrpSpPr>
              <p:cNvPr id="42" name="Group 41">
                <a:extLst>
                  <a:ext uri="{FF2B5EF4-FFF2-40B4-BE49-F238E27FC236}">
                    <a16:creationId xmlns:a16="http://schemas.microsoft.com/office/drawing/2014/main" id="{3F92030D-CD75-024E-B873-4EE0C083A1AE}"/>
                  </a:ext>
                </a:extLst>
              </p:cNvPr>
              <p:cNvGrpSpPr/>
              <p:nvPr/>
            </p:nvGrpSpPr>
            <p:grpSpPr>
              <a:xfrm>
                <a:off x="1166149" y="235131"/>
                <a:ext cx="1089367" cy="6244046"/>
                <a:chOff x="1418698" y="1698171"/>
                <a:chExt cx="1089367" cy="3756331"/>
              </a:xfrm>
            </p:grpSpPr>
            <p:grpSp>
              <p:nvGrpSpPr>
                <p:cNvPr id="44" name="Group 43">
                  <a:extLst>
                    <a:ext uri="{FF2B5EF4-FFF2-40B4-BE49-F238E27FC236}">
                      <a16:creationId xmlns:a16="http://schemas.microsoft.com/office/drawing/2014/main" id="{5C581702-E229-194E-AE27-665312D9F9B8}"/>
                    </a:ext>
                  </a:extLst>
                </p:cNvPr>
                <p:cNvGrpSpPr/>
                <p:nvPr/>
              </p:nvGrpSpPr>
              <p:grpSpPr>
                <a:xfrm>
                  <a:off x="1418698" y="1698171"/>
                  <a:ext cx="1089367" cy="3756331"/>
                  <a:chOff x="2554111" y="1851380"/>
                  <a:chExt cx="1566333" cy="2573864"/>
                </a:xfrm>
              </p:grpSpPr>
              <p:sp>
                <p:nvSpPr>
                  <p:cNvPr id="51" name="Triangle 50">
                    <a:extLst>
                      <a:ext uri="{FF2B5EF4-FFF2-40B4-BE49-F238E27FC236}">
                        <a16:creationId xmlns:a16="http://schemas.microsoft.com/office/drawing/2014/main" id="{B38E86A8-A8D9-894B-A598-6E5E1B1FDE2A}"/>
                      </a:ext>
                    </a:extLst>
                  </p:cNvPr>
                  <p:cNvSpPr/>
                  <p:nvPr/>
                </p:nvSpPr>
                <p:spPr>
                  <a:xfrm>
                    <a:off x="2554111" y="1851380"/>
                    <a:ext cx="1566333" cy="257386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C8783FA7-1860-2048-9DD0-59CD20C3F5D3}"/>
                      </a:ext>
                    </a:extLst>
                  </p:cNvPr>
                  <p:cNvCxnSpPr>
                    <a:cxnSpLocks/>
                  </p:cNvCxnSpPr>
                  <p:nvPr/>
                </p:nvCxnSpPr>
                <p:spPr>
                  <a:xfrm>
                    <a:off x="2669059" y="4097867"/>
                    <a:ext cx="1361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B0738CE-F21E-BD45-B802-A3B64386C7DE}"/>
                      </a:ext>
                    </a:extLst>
                  </p:cNvPr>
                  <p:cNvCxnSpPr>
                    <a:cxnSpLocks/>
                  </p:cNvCxnSpPr>
                  <p:nvPr/>
                </p:nvCxnSpPr>
                <p:spPr>
                  <a:xfrm>
                    <a:off x="2767914" y="3764845"/>
                    <a:ext cx="1161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186FEA0-7B4D-AD4E-BA77-EA8F58525002}"/>
                      </a:ext>
                    </a:extLst>
                  </p:cNvPr>
                  <p:cNvCxnSpPr>
                    <a:cxnSpLocks/>
                  </p:cNvCxnSpPr>
                  <p:nvPr/>
                </p:nvCxnSpPr>
                <p:spPr>
                  <a:xfrm>
                    <a:off x="2868598" y="3429000"/>
                    <a:ext cx="947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037ABE6-0060-A54E-9C39-FECB42D753D4}"/>
                      </a:ext>
                    </a:extLst>
                  </p:cNvPr>
                  <p:cNvCxnSpPr>
                    <a:cxnSpLocks/>
                  </p:cNvCxnSpPr>
                  <p:nvPr/>
                </p:nvCxnSpPr>
                <p:spPr>
                  <a:xfrm>
                    <a:off x="2962510" y="3121729"/>
                    <a:ext cx="7494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4A35CBC-D801-854B-B1E0-07020C7FBB85}"/>
                      </a:ext>
                    </a:extLst>
                  </p:cNvPr>
                  <p:cNvCxnSpPr>
                    <a:cxnSpLocks/>
                  </p:cNvCxnSpPr>
                  <p:nvPr/>
                </p:nvCxnSpPr>
                <p:spPr>
                  <a:xfrm>
                    <a:off x="3066306" y="2799630"/>
                    <a:ext cx="5616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43E9FF9A-5786-074D-9186-38188F4C4906}"/>
                    </a:ext>
                  </a:extLst>
                </p:cNvPr>
                <p:cNvSpPr txBox="1"/>
                <p:nvPr/>
              </p:nvSpPr>
              <p:spPr>
                <a:xfrm>
                  <a:off x="1579626" y="5091241"/>
                  <a:ext cx="679994" cy="246221"/>
                </a:xfrm>
                <a:prstGeom prst="rect">
                  <a:avLst/>
                </a:prstGeom>
                <a:noFill/>
              </p:spPr>
              <p:txBody>
                <a:bodyPr wrap="none" rtlCol="0">
                  <a:spAutoFit/>
                </a:bodyPr>
                <a:lstStyle/>
                <a:p>
                  <a:r>
                    <a:rPr lang="en-US" sz="1000" dirty="0">
                      <a:solidFill>
                        <a:srgbClr val="C00000"/>
                      </a:solidFill>
                    </a:rPr>
                    <a:t>character</a:t>
                  </a:r>
                  <a:endParaRPr lang="en-US" sz="1200" dirty="0">
                    <a:solidFill>
                      <a:srgbClr val="C00000"/>
                    </a:solidFill>
                  </a:endParaRPr>
                </a:p>
              </p:txBody>
            </p:sp>
            <p:sp>
              <p:nvSpPr>
                <p:cNvPr id="46" name="TextBox 45">
                  <a:extLst>
                    <a:ext uri="{FF2B5EF4-FFF2-40B4-BE49-F238E27FC236}">
                      <a16:creationId xmlns:a16="http://schemas.microsoft.com/office/drawing/2014/main" id="{C662E1E5-0965-D641-9815-1444143FDE03}"/>
                    </a:ext>
                  </a:extLst>
                </p:cNvPr>
                <p:cNvSpPr txBox="1"/>
                <p:nvPr/>
              </p:nvSpPr>
              <p:spPr>
                <a:xfrm>
                  <a:off x="1694371" y="4679296"/>
                  <a:ext cx="455574" cy="246221"/>
                </a:xfrm>
                <a:prstGeom prst="rect">
                  <a:avLst/>
                </a:prstGeom>
                <a:noFill/>
              </p:spPr>
              <p:txBody>
                <a:bodyPr wrap="none" rtlCol="0">
                  <a:spAutoFit/>
                </a:bodyPr>
                <a:lstStyle/>
                <a:p>
                  <a:r>
                    <a:rPr lang="en-US" sz="1000" dirty="0">
                      <a:solidFill>
                        <a:srgbClr val="C00000"/>
                      </a:solidFill>
                    </a:rPr>
                    <a:t>word</a:t>
                  </a:r>
                  <a:endParaRPr lang="en-US" sz="1200" dirty="0">
                    <a:solidFill>
                      <a:srgbClr val="C00000"/>
                    </a:solidFill>
                  </a:endParaRPr>
                </a:p>
              </p:txBody>
            </p:sp>
            <p:sp>
              <p:nvSpPr>
                <p:cNvPr id="47" name="TextBox 46">
                  <a:extLst>
                    <a:ext uri="{FF2B5EF4-FFF2-40B4-BE49-F238E27FC236}">
                      <a16:creationId xmlns:a16="http://schemas.microsoft.com/office/drawing/2014/main" id="{DAA20B60-B1BC-924E-9C98-3F91F206B7A4}"/>
                    </a:ext>
                  </a:extLst>
                </p:cNvPr>
                <p:cNvSpPr txBox="1"/>
                <p:nvPr/>
              </p:nvSpPr>
              <p:spPr>
                <a:xfrm>
                  <a:off x="1617247" y="4234486"/>
                  <a:ext cx="659155" cy="246221"/>
                </a:xfrm>
                <a:prstGeom prst="rect">
                  <a:avLst/>
                </a:prstGeom>
                <a:noFill/>
              </p:spPr>
              <p:txBody>
                <a:bodyPr wrap="none" rtlCol="0">
                  <a:spAutoFit/>
                </a:bodyPr>
                <a:lstStyle/>
                <a:p>
                  <a:r>
                    <a:rPr lang="en-US" sz="1000" dirty="0">
                      <a:solidFill>
                        <a:srgbClr val="C00000"/>
                      </a:solidFill>
                    </a:rPr>
                    <a:t>sentence</a:t>
                  </a:r>
                  <a:endParaRPr lang="en-US" sz="1200" dirty="0">
                    <a:solidFill>
                      <a:srgbClr val="C00000"/>
                    </a:solidFill>
                  </a:endParaRPr>
                </a:p>
              </p:txBody>
            </p:sp>
            <p:sp>
              <p:nvSpPr>
                <p:cNvPr id="48" name="TextBox 47">
                  <a:extLst>
                    <a:ext uri="{FF2B5EF4-FFF2-40B4-BE49-F238E27FC236}">
                      <a16:creationId xmlns:a16="http://schemas.microsoft.com/office/drawing/2014/main" id="{ED6358D0-350E-7042-9E57-19E8E50831AF}"/>
                    </a:ext>
                  </a:extLst>
                </p:cNvPr>
                <p:cNvSpPr txBox="1"/>
                <p:nvPr/>
              </p:nvSpPr>
              <p:spPr>
                <a:xfrm>
                  <a:off x="1617247" y="3675597"/>
                  <a:ext cx="678391" cy="246221"/>
                </a:xfrm>
                <a:prstGeom prst="rect">
                  <a:avLst/>
                </a:prstGeom>
                <a:noFill/>
              </p:spPr>
              <p:txBody>
                <a:bodyPr wrap="none" rtlCol="0">
                  <a:spAutoFit/>
                </a:bodyPr>
                <a:lstStyle/>
                <a:p>
                  <a:r>
                    <a:rPr lang="en-US" sz="1000" dirty="0">
                      <a:solidFill>
                        <a:srgbClr val="C00000"/>
                      </a:solidFill>
                    </a:rPr>
                    <a:t>discourse</a:t>
                  </a:r>
                  <a:endParaRPr lang="en-US" sz="1200" dirty="0">
                    <a:solidFill>
                      <a:srgbClr val="C00000"/>
                    </a:solidFill>
                  </a:endParaRPr>
                </a:p>
              </p:txBody>
            </p:sp>
            <p:sp>
              <p:nvSpPr>
                <p:cNvPr id="49" name="TextBox 48">
                  <a:extLst>
                    <a:ext uri="{FF2B5EF4-FFF2-40B4-BE49-F238E27FC236}">
                      <a16:creationId xmlns:a16="http://schemas.microsoft.com/office/drawing/2014/main" id="{93A296C0-7EB3-6C4A-BDFB-6723DBDA63AB}"/>
                    </a:ext>
                  </a:extLst>
                </p:cNvPr>
                <p:cNvSpPr txBox="1"/>
                <p:nvPr/>
              </p:nvSpPr>
              <p:spPr>
                <a:xfrm>
                  <a:off x="1676400" y="3185889"/>
                  <a:ext cx="628698" cy="157381"/>
                </a:xfrm>
                <a:prstGeom prst="rect">
                  <a:avLst/>
                </a:prstGeom>
                <a:noFill/>
              </p:spPr>
              <p:txBody>
                <a:bodyPr wrap="none" rtlCol="0">
                  <a:spAutoFit/>
                </a:bodyPr>
                <a:lstStyle/>
                <a:p>
                  <a:r>
                    <a:rPr lang="en-US" sz="1100" b="1" dirty="0">
                      <a:solidFill>
                        <a:srgbClr val="C00000"/>
                      </a:solidFill>
                    </a:rPr>
                    <a:t>context</a:t>
                  </a:r>
                  <a:endParaRPr lang="en-US" sz="1600" b="1" dirty="0">
                    <a:solidFill>
                      <a:srgbClr val="C00000"/>
                    </a:solidFill>
                  </a:endParaRPr>
                </a:p>
              </p:txBody>
            </p:sp>
            <p:sp>
              <p:nvSpPr>
                <p:cNvPr id="50" name="TextBox 49">
                  <a:extLst>
                    <a:ext uri="{FF2B5EF4-FFF2-40B4-BE49-F238E27FC236}">
                      <a16:creationId xmlns:a16="http://schemas.microsoft.com/office/drawing/2014/main" id="{D0C45762-BEF7-9743-9BE3-76958D43718D}"/>
                    </a:ext>
                  </a:extLst>
                </p:cNvPr>
                <p:cNvSpPr txBox="1"/>
                <p:nvPr/>
              </p:nvSpPr>
              <p:spPr>
                <a:xfrm rot="16200000">
                  <a:off x="1651873" y="2562245"/>
                  <a:ext cx="636713" cy="246221"/>
                </a:xfrm>
                <a:prstGeom prst="rect">
                  <a:avLst/>
                </a:prstGeom>
                <a:noFill/>
              </p:spPr>
              <p:txBody>
                <a:bodyPr wrap="none" rtlCol="0">
                  <a:spAutoFit/>
                </a:bodyPr>
                <a:lstStyle/>
                <a:p>
                  <a:r>
                    <a:rPr lang="en-US" sz="1000" dirty="0">
                      <a:solidFill>
                        <a:srgbClr val="C00000"/>
                      </a:solidFill>
                    </a:rPr>
                    <a:t>meaning</a:t>
                  </a:r>
                  <a:endParaRPr lang="en-US" sz="1200" dirty="0">
                    <a:solidFill>
                      <a:srgbClr val="C00000"/>
                    </a:solidFill>
                  </a:endParaRPr>
                </a:p>
              </p:txBody>
            </p:sp>
          </p:grpSp>
          <p:sp>
            <p:nvSpPr>
              <p:cNvPr id="43" name="Trapezoid 19">
                <a:extLst>
                  <a:ext uri="{FF2B5EF4-FFF2-40B4-BE49-F238E27FC236}">
                    <a16:creationId xmlns:a16="http://schemas.microsoft.com/office/drawing/2014/main" id="{B0405FD4-251B-F34C-A527-3D559AAA5290}"/>
                  </a:ext>
                </a:extLst>
              </p:cNvPr>
              <p:cNvSpPr/>
              <p:nvPr/>
            </p:nvSpPr>
            <p:spPr>
              <a:xfrm>
                <a:off x="1364698" y="3288668"/>
                <a:ext cx="687851" cy="919361"/>
              </a:xfrm>
              <a:custGeom>
                <a:avLst/>
                <a:gdLst>
                  <a:gd name="connsiteX0" fmla="*/ 0 w 628698"/>
                  <a:gd name="connsiteY0" fmla="*/ 809066 h 809066"/>
                  <a:gd name="connsiteX1" fmla="*/ 157175 w 628698"/>
                  <a:gd name="connsiteY1" fmla="*/ 0 h 809066"/>
                  <a:gd name="connsiteX2" fmla="*/ 471524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157175 w 628698"/>
                  <a:gd name="connsiteY1" fmla="*/ 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78551 w 628698"/>
                  <a:gd name="connsiteY1" fmla="*/ 14288 h 809066"/>
                  <a:gd name="connsiteX2" fmla="*/ 557249 w 628698"/>
                  <a:gd name="connsiteY2" fmla="*/ 0 h 809066"/>
                  <a:gd name="connsiteX3" fmla="*/ 628698 w 628698"/>
                  <a:gd name="connsiteY3" fmla="*/ 809066 h 809066"/>
                  <a:gd name="connsiteX4" fmla="*/ 0 w 628698"/>
                  <a:gd name="connsiteY4" fmla="*/ 809066 h 80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98" h="809066">
                    <a:moveTo>
                      <a:pt x="0" y="809066"/>
                    </a:moveTo>
                    <a:lnTo>
                      <a:pt x="78551" y="14288"/>
                    </a:lnTo>
                    <a:lnTo>
                      <a:pt x="557249" y="0"/>
                    </a:lnTo>
                    <a:lnTo>
                      <a:pt x="628698" y="809066"/>
                    </a:lnTo>
                    <a:lnTo>
                      <a:pt x="0" y="809066"/>
                    </a:lnTo>
                    <a:close/>
                  </a:path>
                </a:pathLst>
              </a:cu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C9F8FD0-3BDC-C64D-8944-E123C9F06D33}"/>
                </a:ext>
              </a:extLst>
            </p:cNvPr>
            <p:cNvSpPr txBox="1"/>
            <p:nvPr/>
          </p:nvSpPr>
          <p:spPr>
            <a:xfrm rot="16200000">
              <a:off x="3368930" y="3567816"/>
              <a:ext cx="989053" cy="338554"/>
            </a:xfrm>
            <a:prstGeom prst="rect">
              <a:avLst/>
            </a:prstGeom>
            <a:noFill/>
          </p:spPr>
          <p:txBody>
            <a:bodyPr wrap="none" rtlCol="0">
              <a:spAutoFit/>
            </a:bodyPr>
            <a:lstStyle/>
            <a:p>
              <a:r>
                <a:rPr lang="en-US" sz="1600" b="1" dirty="0">
                  <a:solidFill>
                    <a:srgbClr val="C00000"/>
                  </a:solidFill>
                </a:rPr>
                <a:t>discourse</a:t>
              </a:r>
            </a:p>
          </p:txBody>
        </p:sp>
      </p:grpSp>
    </p:spTree>
    <p:extLst>
      <p:ext uri="{BB962C8B-B14F-4D97-AF65-F5344CB8AC3E}">
        <p14:creationId xmlns:p14="http://schemas.microsoft.com/office/powerpoint/2010/main" val="2760235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ABF8-733F-6E4B-830B-8FACBB40B053}"/>
              </a:ext>
            </a:extLst>
          </p:cNvPr>
          <p:cNvSpPr>
            <a:spLocks noGrp="1"/>
          </p:cNvSpPr>
          <p:nvPr>
            <p:ph type="title"/>
          </p:nvPr>
        </p:nvSpPr>
        <p:spPr>
          <a:xfrm>
            <a:off x="0" y="0"/>
            <a:ext cx="10515600" cy="1325563"/>
          </a:xfrm>
        </p:spPr>
        <p:txBody>
          <a:bodyPr/>
          <a:lstStyle/>
          <a:p>
            <a:r>
              <a:rPr lang="en-US" dirty="0"/>
              <a:t>Sentence structure</a:t>
            </a:r>
          </a:p>
        </p:txBody>
      </p:sp>
      <p:sp>
        <p:nvSpPr>
          <p:cNvPr id="25" name="Content Placeholder 60">
            <a:extLst>
              <a:ext uri="{FF2B5EF4-FFF2-40B4-BE49-F238E27FC236}">
                <a16:creationId xmlns:a16="http://schemas.microsoft.com/office/drawing/2014/main" id="{22DCCEAF-8B5E-274A-90D9-BA0628F15CE7}"/>
              </a:ext>
            </a:extLst>
          </p:cNvPr>
          <p:cNvSpPr>
            <a:spLocks noGrp="1"/>
          </p:cNvSpPr>
          <p:nvPr>
            <p:ph idx="1"/>
          </p:nvPr>
        </p:nvSpPr>
        <p:spPr>
          <a:xfrm>
            <a:off x="868101" y="1099595"/>
            <a:ext cx="9547219" cy="5567175"/>
          </a:xfrm>
        </p:spPr>
        <p:txBody>
          <a:bodyPr>
            <a:normAutofit fontScale="92500" lnSpcReduction="10000"/>
          </a:bodyPr>
          <a:lstStyle/>
          <a:p>
            <a:pPr marL="547688"/>
            <a:endParaRPr lang="en-US" altLang="en-US" sz="1400" dirty="0">
              <a:solidFill>
                <a:srgbClr val="FFCE00"/>
              </a:solidFill>
            </a:endParaRPr>
          </a:p>
          <a:p>
            <a:pPr marL="547688"/>
            <a:r>
              <a:rPr lang="en-US" altLang="en-US" sz="3200" dirty="0">
                <a:solidFill>
                  <a:srgbClr val="FFCE00"/>
                </a:solidFill>
              </a:rPr>
              <a:t>Each language presents different challenges</a:t>
            </a:r>
          </a:p>
          <a:p>
            <a:pPr lvl="1" eaLnBrk="1" hangingPunct="1"/>
            <a:r>
              <a:rPr lang="en-US" altLang="en-US" sz="2800" dirty="0"/>
              <a:t>English</a:t>
            </a:r>
          </a:p>
          <a:p>
            <a:pPr lvl="2"/>
            <a:r>
              <a:rPr lang="en-US" altLang="en-US" sz="2400" dirty="0">
                <a:solidFill>
                  <a:srgbClr val="C00000"/>
                </a:solidFill>
              </a:rPr>
              <a:t>periods are in sentences, abbreviations, </a:t>
            </a:r>
            <a:r>
              <a:rPr lang="en-US" altLang="en-US" sz="2400" dirty="0" err="1">
                <a:solidFill>
                  <a:srgbClr val="C00000"/>
                </a:solidFill>
              </a:rPr>
              <a:t>url's</a:t>
            </a:r>
            <a:r>
              <a:rPr lang="en-US" altLang="en-US" sz="2400" dirty="0">
                <a:solidFill>
                  <a:srgbClr val="C00000"/>
                </a:solidFill>
              </a:rPr>
              <a:t>, numbers,…</a:t>
            </a:r>
            <a:endParaRPr lang="en-US" altLang="en-US" sz="2400" dirty="0">
              <a:solidFill>
                <a:schemeClr val="tx1">
                  <a:lumMod val="75000"/>
                </a:schemeClr>
              </a:solidFill>
            </a:endParaRPr>
          </a:p>
          <a:p>
            <a:pPr lvl="2"/>
            <a:endParaRPr lang="en-US" altLang="en-US" sz="2400" dirty="0">
              <a:solidFill>
                <a:schemeClr val="tx1">
                  <a:lumMod val="75000"/>
                </a:schemeClr>
              </a:solidFill>
            </a:endParaRPr>
          </a:p>
          <a:p>
            <a:pPr lvl="1" eaLnBrk="1" hangingPunct="1"/>
            <a:r>
              <a:rPr lang="en-US" altLang="en-US" sz="2800" dirty="0"/>
              <a:t>Chinese</a:t>
            </a:r>
          </a:p>
          <a:p>
            <a:pPr lvl="2"/>
            <a:r>
              <a:rPr lang="en-US" altLang="en-US" sz="2400" dirty="0">
                <a:solidFill>
                  <a:srgbClr val="C00000"/>
                </a:solidFill>
              </a:rPr>
              <a:t>Has an unambiguous full stop, but it is often not used</a:t>
            </a:r>
          </a:p>
          <a:p>
            <a:pPr lvl="3"/>
            <a:r>
              <a:rPr lang="en-US" altLang="en-US" sz="2200" dirty="0">
                <a:solidFill>
                  <a:schemeClr val="tx1">
                    <a:lumMod val="95000"/>
                  </a:schemeClr>
                </a:solidFill>
              </a:rPr>
              <a:t>"</a:t>
            </a:r>
            <a:r>
              <a:rPr lang="en-US" sz="2400" dirty="0">
                <a:solidFill>
                  <a:schemeClr val="tx1">
                    <a:lumMod val="95000"/>
                  </a:schemeClr>
                </a:solidFill>
              </a:rPr>
              <a:t> </a:t>
            </a:r>
            <a:r>
              <a:rPr lang="en-US" sz="2400" dirty="0"/>
              <a:t>Chinese sentence segmentation is viewed as the detection of loosely coordinated clauses separated by commas. " (</a:t>
            </a:r>
            <a:r>
              <a:rPr lang="en-US" sz="2400" dirty="0" err="1"/>
              <a:t>Xue</a:t>
            </a:r>
            <a:r>
              <a:rPr lang="en-US" sz="2400" dirty="0"/>
              <a:t> and Yang, 2011) </a:t>
            </a:r>
          </a:p>
          <a:p>
            <a:pPr lvl="3"/>
            <a:r>
              <a:rPr lang="en-US" sz="2400" dirty="0">
                <a:hlinkClick r:id="rId3"/>
              </a:rPr>
              <a:t>https://www.aclweb.org/anthology/P11-2111</a:t>
            </a:r>
            <a:endParaRPr lang="en-US" sz="2400" dirty="0"/>
          </a:p>
          <a:p>
            <a:pPr lvl="1"/>
            <a:r>
              <a:rPr lang="en-US" altLang="en-US" sz="2800" dirty="0">
                <a:solidFill>
                  <a:schemeClr val="tx1">
                    <a:lumMod val="95000"/>
                  </a:schemeClr>
                </a:solidFill>
              </a:rPr>
              <a:t>Thai</a:t>
            </a:r>
          </a:p>
          <a:p>
            <a:pPr lvl="2"/>
            <a:r>
              <a:rPr lang="en-US" altLang="en-US" sz="2400" dirty="0">
                <a:solidFill>
                  <a:srgbClr val="C00000"/>
                </a:solidFill>
              </a:rPr>
              <a:t>Doesn't use much punctuation, rarely puts spaces between words.</a:t>
            </a:r>
          </a:p>
          <a:p>
            <a:pPr lvl="3"/>
            <a:r>
              <a:rPr lang="en-US" sz="2200" dirty="0"/>
              <a:t>"Thai language text presents challenges for integration into large-scale multilanguage statistical machine translation (SMT) systems, largely stemming from the nominal lack of punctuation and inter-word space."(</a:t>
            </a:r>
            <a:r>
              <a:rPr lang="en-US" sz="2200" dirty="0" err="1"/>
              <a:t>Slayden</a:t>
            </a:r>
            <a:r>
              <a:rPr lang="en-US" sz="2200" dirty="0"/>
              <a:t> et al. 2010) </a:t>
            </a:r>
            <a:r>
              <a:rPr lang="en-US" sz="2200" dirty="0">
                <a:hlinkClick r:id="rId4"/>
              </a:rPr>
              <a:t>https://www.aclweb.org/anthology/W10-3602</a:t>
            </a:r>
            <a:endParaRPr lang="en-US" altLang="en-US" sz="2200" dirty="0">
              <a:solidFill>
                <a:srgbClr val="C00000"/>
              </a:solidFill>
            </a:endParaRPr>
          </a:p>
        </p:txBody>
      </p:sp>
      <p:grpSp>
        <p:nvGrpSpPr>
          <p:cNvPr id="23" name="Group 22">
            <a:extLst>
              <a:ext uri="{FF2B5EF4-FFF2-40B4-BE49-F238E27FC236}">
                <a16:creationId xmlns:a16="http://schemas.microsoft.com/office/drawing/2014/main" id="{B882C337-90BE-A94D-9B58-DA5C7B89A020}"/>
              </a:ext>
            </a:extLst>
          </p:cNvPr>
          <p:cNvGrpSpPr/>
          <p:nvPr/>
        </p:nvGrpSpPr>
        <p:grpSpPr>
          <a:xfrm>
            <a:off x="10830045" y="422724"/>
            <a:ext cx="1089367" cy="6244046"/>
            <a:chOff x="3318799" y="258721"/>
            <a:chExt cx="1089367" cy="6244046"/>
          </a:xfrm>
        </p:grpSpPr>
        <p:grpSp>
          <p:nvGrpSpPr>
            <p:cNvPr id="24" name="Group 23">
              <a:extLst>
                <a:ext uri="{FF2B5EF4-FFF2-40B4-BE49-F238E27FC236}">
                  <a16:creationId xmlns:a16="http://schemas.microsoft.com/office/drawing/2014/main" id="{FBEB21DF-7DC2-C84F-ACE0-C9F7E01675B6}"/>
                </a:ext>
              </a:extLst>
            </p:cNvPr>
            <p:cNvGrpSpPr/>
            <p:nvPr/>
          </p:nvGrpSpPr>
          <p:grpSpPr>
            <a:xfrm>
              <a:off x="3318799" y="258721"/>
              <a:ext cx="1089367" cy="6244046"/>
              <a:chOff x="1166149" y="235131"/>
              <a:chExt cx="1089367" cy="6244046"/>
            </a:xfrm>
          </p:grpSpPr>
          <p:grpSp>
            <p:nvGrpSpPr>
              <p:cNvPr id="27" name="Group 26">
                <a:extLst>
                  <a:ext uri="{FF2B5EF4-FFF2-40B4-BE49-F238E27FC236}">
                    <a16:creationId xmlns:a16="http://schemas.microsoft.com/office/drawing/2014/main" id="{D15E7C5D-F999-D742-A7EE-2F30A451E263}"/>
                  </a:ext>
                </a:extLst>
              </p:cNvPr>
              <p:cNvGrpSpPr/>
              <p:nvPr/>
            </p:nvGrpSpPr>
            <p:grpSpPr>
              <a:xfrm>
                <a:off x="1166149" y="235131"/>
                <a:ext cx="1089367" cy="6244046"/>
                <a:chOff x="1418698" y="1698171"/>
                <a:chExt cx="1089367" cy="3756331"/>
              </a:xfrm>
            </p:grpSpPr>
            <p:grpSp>
              <p:nvGrpSpPr>
                <p:cNvPr id="29" name="Group 28">
                  <a:extLst>
                    <a:ext uri="{FF2B5EF4-FFF2-40B4-BE49-F238E27FC236}">
                      <a16:creationId xmlns:a16="http://schemas.microsoft.com/office/drawing/2014/main" id="{4E35D8AB-711D-684A-905D-CFB078CF5DE2}"/>
                    </a:ext>
                  </a:extLst>
                </p:cNvPr>
                <p:cNvGrpSpPr/>
                <p:nvPr/>
              </p:nvGrpSpPr>
              <p:grpSpPr>
                <a:xfrm>
                  <a:off x="1418698" y="1698171"/>
                  <a:ext cx="1089367" cy="3756331"/>
                  <a:chOff x="2554111" y="1851380"/>
                  <a:chExt cx="1566333" cy="2573864"/>
                </a:xfrm>
              </p:grpSpPr>
              <p:sp>
                <p:nvSpPr>
                  <p:cNvPr id="36" name="Triangle 35">
                    <a:extLst>
                      <a:ext uri="{FF2B5EF4-FFF2-40B4-BE49-F238E27FC236}">
                        <a16:creationId xmlns:a16="http://schemas.microsoft.com/office/drawing/2014/main" id="{BD1EC910-1570-3F4B-8075-C762F527FB73}"/>
                      </a:ext>
                    </a:extLst>
                  </p:cNvPr>
                  <p:cNvSpPr/>
                  <p:nvPr/>
                </p:nvSpPr>
                <p:spPr>
                  <a:xfrm>
                    <a:off x="2554111" y="1851380"/>
                    <a:ext cx="1566333" cy="257386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E44A546E-1F7B-FF4A-BDFD-A216A8127604}"/>
                      </a:ext>
                    </a:extLst>
                  </p:cNvPr>
                  <p:cNvCxnSpPr>
                    <a:cxnSpLocks/>
                  </p:cNvCxnSpPr>
                  <p:nvPr/>
                </p:nvCxnSpPr>
                <p:spPr>
                  <a:xfrm>
                    <a:off x="2669059" y="4097867"/>
                    <a:ext cx="1361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12629B0-9C39-0942-8C07-DBF4E07EABFC}"/>
                      </a:ext>
                    </a:extLst>
                  </p:cNvPr>
                  <p:cNvCxnSpPr>
                    <a:cxnSpLocks/>
                  </p:cNvCxnSpPr>
                  <p:nvPr/>
                </p:nvCxnSpPr>
                <p:spPr>
                  <a:xfrm>
                    <a:off x="2767914" y="3764845"/>
                    <a:ext cx="1161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62B29B-534D-D344-88C6-3BC4570982CC}"/>
                      </a:ext>
                    </a:extLst>
                  </p:cNvPr>
                  <p:cNvCxnSpPr>
                    <a:cxnSpLocks/>
                  </p:cNvCxnSpPr>
                  <p:nvPr/>
                </p:nvCxnSpPr>
                <p:spPr>
                  <a:xfrm>
                    <a:off x="2868598" y="3429000"/>
                    <a:ext cx="947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7D18B66-631D-AD46-BB8D-B1B40C1E3237}"/>
                      </a:ext>
                    </a:extLst>
                  </p:cNvPr>
                  <p:cNvCxnSpPr>
                    <a:cxnSpLocks/>
                  </p:cNvCxnSpPr>
                  <p:nvPr/>
                </p:nvCxnSpPr>
                <p:spPr>
                  <a:xfrm>
                    <a:off x="2962510" y="3121729"/>
                    <a:ext cx="7494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3FFD248-480F-B04B-BA54-B25E15851DCD}"/>
                      </a:ext>
                    </a:extLst>
                  </p:cNvPr>
                  <p:cNvCxnSpPr>
                    <a:cxnSpLocks/>
                  </p:cNvCxnSpPr>
                  <p:nvPr/>
                </p:nvCxnSpPr>
                <p:spPr>
                  <a:xfrm>
                    <a:off x="3066306" y="2799630"/>
                    <a:ext cx="5616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FECB58BB-F653-8A45-861F-CDAF00C16D27}"/>
                    </a:ext>
                  </a:extLst>
                </p:cNvPr>
                <p:cNvSpPr txBox="1"/>
                <p:nvPr/>
              </p:nvSpPr>
              <p:spPr>
                <a:xfrm>
                  <a:off x="1579626" y="5091241"/>
                  <a:ext cx="679994" cy="246221"/>
                </a:xfrm>
                <a:prstGeom prst="rect">
                  <a:avLst/>
                </a:prstGeom>
                <a:noFill/>
              </p:spPr>
              <p:txBody>
                <a:bodyPr wrap="none" rtlCol="0">
                  <a:spAutoFit/>
                </a:bodyPr>
                <a:lstStyle/>
                <a:p>
                  <a:r>
                    <a:rPr lang="en-US" sz="1000" dirty="0">
                      <a:solidFill>
                        <a:srgbClr val="C00000"/>
                      </a:solidFill>
                    </a:rPr>
                    <a:t>character</a:t>
                  </a:r>
                  <a:endParaRPr lang="en-US" sz="1200" dirty="0">
                    <a:solidFill>
                      <a:srgbClr val="C00000"/>
                    </a:solidFill>
                  </a:endParaRPr>
                </a:p>
              </p:txBody>
            </p:sp>
            <p:sp>
              <p:nvSpPr>
                <p:cNvPr id="31" name="TextBox 30">
                  <a:extLst>
                    <a:ext uri="{FF2B5EF4-FFF2-40B4-BE49-F238E27FC236}">
                      <a16:creationId xmlns:a16="http://schemas.microsoft.com/office/drawing/2014/main" id="{748E3176-5354-C54F-80EC-CD5E4F0B70BC}"/>
                    </a:ext>
                  </a:extLst>
                </p:cNvPr>
                <p:cNvSpPr txBox="1"/>
                <p:nvPr/>
              </p:nvSpPr>
              <p:spPr>
                <a:xfrm>
                  <a:off x="1728655" y="4694102"/>
                  <a:ext cx="455574" cy="246221"/>
                </a:xfrm>
                <a:prstGeom prst="rect">
                  <a:avLst/>
                </a:prstGeom>
                <a:noFill/>
              </p:spPr>
              <p:txBody>
                <a:bodyPr wrap="none" rtlCol="0">
                  <a:spAutoFit/>
                </a:bodyPr>
                <a:lstStyle/>
                <a:p>
                  <a:r>
                    <a:rPr lang="en-US" sz="1000" dirty="0">
                      <a:solidFill>
                        <a:srgbClr val="C00000"/>
                      </a:solidFill>
                    </a:rPr>
                    <a:t>word</a:t>
                  </a:r>
                  <a:endParaRPr lang="en-US" sz="1200" dirty="0">
                    <a:solidFill>
                      <a:srgbClr val="C00000"/>
                    </a:solidFill>
                  </a:endParaRPr>
                </a:p>
              </p:txBody>
            </p:sp>
            <p:sp>
              <p:nvSpPr>
                <p:cNvPr id="32" name="TextBox 31">
                  <a:extLst>
                    <a:ext uri="{FF2B5EF4-FFF2-40B4-BE49-F238E27FC236}">
                      <a16:creationId xmlns:a16="http://schemas.microsoft.com/office/drawing/2014/main" id="{B78BB2E2-600E-764F-8DA0-32E5A8B65880}"/>
                    </a:ext>
                  </a:extLst>
                </p:cNvPr>
                <p:cNvSpPr txBox="1"/>
                <p:nvPr/>
              </p:nvSpPr>
              <p:spPr>
                <a:xfrm>
                  <a:off x="1589017" y="4131307"/>
                  <a:ext cx="659155" cy="246221"/>
                </a:xfrm>
                <a:prstGeom prst="rect">
                  <a:avLst/>
                </a:prstGeom>
                <a:noFill/>
              </p:spPr>
              <p:txBody>
                <a:bodyPr wrap="none" rtlCol="0">
                  <a:spAutoFit/>
                </a:bodyPr>
                <a:lstStyle/>
                <a:p>
                  <a:r>
                    <a:rPr lang="en-US" sz="1000" dirty="0">
                      <a:solidFill>
                        <a:srgbClr val="C00000"/>
                      </a:solidFill>
                    </a:rPr>
                    <a:t>sentence</a:t>
                  </a:r>
                  <a:endParaRPr lang="en-US" sz="1200" dirty="0">
                    <a:solidFill>
                      <a:srgbClr val="C00000"/>
                    </a:solidFill>
                  </a:endParaRPr>
                </a:p>
              </p:txBody>
            </p:sp>
            <p:sp>
              <p:nvSpPr>
                <p:cNvPr id="33" name="TextBox 32">
                  <a:extLst>
                    <a:ext uri="{FF2B5EF4-FFF2-40B4-BE49-F238E27FC236}">
                      <a16:creationId xmlns:a16="http://schemas.microsoft.com/office/drawing/2014/main" id="{45B2E87E-685E-D740-B6C7-CAD9B685535A}"/>
                    </a:ext>
                  </a:extLst>
                </p:cNvPr>
                <p:cNvSpPr txBox="1"/>
                <p:nvPr/>
              </p:nvSpPr>
              <p:spPr>
                <a:xfrm>
                  <a:off x="1617247" y="3675597"/>
                  <a:ext cx="678391" cy="246221"/>
                </a:xfrm>
                <a:prstGeom prst="rect">
                  <a:avLst/>
                </a:prstGeom>
                <a:noFill/>
              </p:spPr>
              <p:txBody>
                <a:bodyPr wrap="none" rtlCol="0">
                  <a:spAutoFit/>
                </a:bodyPr>
                <a:lstStyle/>
                <a:p>
                  <a:r>
                    <a:rPr lang="en-US" sz="1000" dirty="0">
                      <a:solidFill>
                        <a:srgbClr val="C00000"/>
                      </a:solidFill>
                    </a:rPr>
                    <a:t>discourse</a:t>
                  </a:r>
                  <a:endParaRPr lang="en-US" sz="1200" dirty="0">
                    <a:solidFill>
                      <a:srgbClr val="C00000"/>
                    </a:solidFill>
                  </a:endParaRPr>
                </a:p>
              </p:txBody>
            </p:sp>
            <p:sp>
              <p:nvSpPr>
                <p:cNvPr id="34" name="TextBox 33">
                  <a:extLst>
                    <a:ext uri="{FF2B5EF4-FFF2-40B4-BE49-F238E27FC236}">
                      <a16:creationId xmlns:a16="http://schemas.microsoft.com/office/drawing/2014/main" id="{3D9572E9-C378-1B4F-88F8-F4182194F987}"/>
                    </a:ext>
                  </a:extLst>
                </p:cNvPr>
                <p:cNvSpPr txBox="1"/>
                <p:nvPr/>
              </p:nvSpPr>
              <p:spPr>
                <a:xfrm>
                  <a:off x="1676400" y="3185889"/>
                  <a:ext cx="628698" cy="157381"/>
                </a:xfrm>
                <a:prstGeom prst="rect">
                  <a:avLst/>
                </a:prstGeom>
                <a:noFill/>
              </p:spPr>
              <p:txBody>
                <a:bodyPr wrap="none" rtlCol="0">
                  <a:spAutoFit/>
                </a:bodyPr>
                <a:lstStyle/>
                <a:p>
                  <a:r>
                    <a:rPr lang="en-US" sz="1100" b="1" dirty="0">
                      <a:solidFill>
                        <a:srgbClr val="C00000"/>
                      </a:solidFill>
                    </a:rPr>
                    <a:t>context</a:t>
                  </a:r>
                  <a:endParaRPr lang="en-US" sz="1600" b="1" dirty="0">
                    <a:solidFill>
                      <a:srgbClr val="C00000"/>
                    </a:solidFill>
                  </a:endParaRPr>
                </a:p>
              </p:txBody>
            </p:sp>
            <p:sp>
              <p:nvSpPr>
                <p:cNvPr id="35" name="TextBox 34">
                  <a:extLst>
                    <a:ext uri="{FF2B5EF4-FFF2-40B4-BE49-F238E27FC236}">
                      <a16:creationId xmlns:a16="http://schemas.microsoft.com/office/drawing/2014/main" id="{667BD441-E156-504C-949E-2186BA97332F}"/>
                    </a:ext>
                  </a:extLst>
                </p:cNvPr>
                <p:cNvSpPr txBox="1"/>
                <p:nvPr/>
              </p:nvSpPr>
              <p:spPr>
                <a:xfrm rot="16200000">
                  <a:off x="1651873" y="2562245"/>
                  <a:ext cx="636713" cy="246221"/>
                </a:xfrm>
                <a:prstGeom prst="rect">
                  <a:avLst/>
                </a:prstGeom>
                <a:noFill/>
              </p:spPr>
              <p:txBody>
                <a:bodyPr wrap="none" rtlCol="0">
                  <a:spAutoFit/>
                </a:bodyPr>
                <a:lstStyle/>
                <a:p>
                  <a:r>
                    <a:rPr lang="en-US" sz="1000" dirty="0">
                      <a:solidFill>
                        <a:srgbClr val="C00000"/>
                      </a:solidFill>
                    </a:rPr>
                    <a:t>meaning</a:t>
                  </a:r>
                  <a:endParaRPr lang="en-US" sz="1200" dirty="0">
                    <a:solidFill>
                      <a:srgbClr val="C00000"/>
                    </a:solidFill>
                  </a:endParaRPr>
                </a:p>
              </p:txBody>
            </p:sp>
          </p:grpSp>
          <p:sp>
            <p:nvSpPr>
              <p:cNvPr id="28" name="Trapezoid 19">
                <a:extLst>
                  <a:ext uri="{FF2B5EF4-FFF2-40B4-BE49-F238E27FC236}">
                    <a16:creationId xmlns:a16="http://schemas.microsoft.com/office/drawing/2014/main" id="{9BFB993E-56C2-8C4B-AA25-B450549973D2}"/>
                  </a:ext>
                </a:extLst>
              </p:cNvPr>
              <p:cNvSpPr/>
              <p:nvPr/>
            </p:nvSpPr>
            <p:spPr>
              <a:xfrm>
                <a:off x="1314847" y="4038756"/>
                <a:ext cx="820535" cy="919361"/>
              </a:xfrm>
              <a:custGeom>
                <a:avLst/>
                <a:gdLst>
                  <a:gd name="connsiteX0" fmla="*/ 0 w 628698"/>
                  <a:gd name="connsiteY0" fmla="*/ 809066 h 809066"/>
                  <a:gd name="connsiteX1" fmla="*/ 157175 w 628698"/>
                  <a:gd name="connsiteY1" fmla="*/ 0 h 809066"/>
                  <a:gd name="connsiteX2" fmla="*/ 471524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157175 w 628698"/>
                  <a:gd name="connsiteY1" fmla="*/ 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78551 w 628698"/>
                  <a:gd name="connsiteY1" fmla="*/ 14288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49946 w 628698"/>
                  <a:gd name="connsiteY1" fmla="*/ 20778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5667 w 628698"/>
                  <a:gd name="connsiteY1" fmla="*/ 1309 h 809066"/>
                  <a:gd name="connsiteX2" fmla="*/ 557249 w 628698"/>
                  <a:gd name="connsiteY2" fmla="*/ 0 h 809066"/>
                  <a:gd name="connsiteX3" fmla="*/ 628698 w 628698"/>
                  <a:gd name="connsiteY3" fmla="*/ 809066 h 809066"/>
                  <a:gd name="connsiteX4" fmla="*/ 0 w 628698"/>
                  <a:gd name="connsiteY4" fmla="*/ 809066 h 80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98" h="809066">
                    <a:moveTo>
                      <a:pt x="0" y="809066"/>
                    </a:moveTo>
                    <a:lnTo>
                      <a:pt x="55667" y="1309"/>
                    </a:lnTo>
                    <a:lnTo>
                      <a:pt x="557249" y="0"/>
                    </a:lnTo>
                    <a:lnTo>
                      <a:pt x="628698" y="809066"/>
                    </a:lnTo>
                    <a:lnTo>
                      <a:pt x="0" y="809066"/>
                    </a:lnTo>
                    <a:close/>
                  </a:path>
                </a:pathLst>
              </a:cu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17B12BA9-BEB5-5347-864B-EF21D52E2352}"/>
                </a:ext>
              </a:extLst>
            </p:cNvPr>
            <p:cNvSpPr txBox="1"/>
            <p:nvPr/>
          </p:nvSpPr>
          <p:spPr>
            <a:xfrm rot="16200000">
              <a:off x="3402549" y="4352749"/>
              <a:ext cx="948080" cy="338554"/>
            </a:xfrm>
            <a:prstGeom prst="rect">
              <a:avLst/>
            </a:prstGeom>
            <a:noFill/>
          </p:spPr>
          <p:txBody>
            <a:bodyPr wrap="none" rtlCol="0">
              <a:spAutoFit/>
            </a:bodyPr>
            <a:lstStyle/>
            <a:p>
              <a:r>
                <a:rPr lang="en-US" sz="1600" b="1" dirty="0">
                  <a:solidFill>
                    <a:srgbClr val="C00000"/>
                  </a:solidFill>
                </a:rPr>
                <a:t>sentence</a:t>
              </a:r>
            </a:p>
          </p:txBody>
        </p:sp>
      </p:grpSp>
    </p:spTree>
    <p:extLst>
      <p:ext uri="{BB962C8B-B14F-4D97-AF65-F5344CB8AC3E}">
        <p14:creationId xmlns:p14="http://schemas.microsoft.com/office/powerpoint/2010/main" val="174698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ABF8-733F-6E4B-830B-8FACBB40B053}"/>
              </a:ext>
            </a:extLst>
          </p:cNvPr>
          <p:cNvSpPr>
            <a:spLocks noGrp="1"/>
          </p:cNvSpPr>
          <p:nvPr>
            <p:ph type="title"/>
          </p:nvPr>
        </p:nvSpPr>
        <p:spPr>
          <a:xfrm>
            <a:off x="0" y="0"/>
            <a:ext cx="10515600" cy="1325563"/>
          </a:xfrm>
        </p:spPr>
        <p:txBody>
          <a:bodyPr/>
          <a:lstStyle/>
          <a:p>
            <a:r>
              <a:rPr lang="en-US" dirty="0"/>
              <a:t>What is a word?</a:t>
            </a:r>
          </a:p>
        </p:txBody>
      </p:sp>
      <p:sp>
        <p:nvSpPr>
          <p:cNvPr id="25" name="Content Placeholder 60">
            <a:extLst>
              <a:ext uri="{FF2B5EF4-FFF2-40B4-BE49-F238E27FC236}">
                <a16:creationId xmlns:a16="http://schemas.microsoft.com/office/drawing/2014/main" id="{22DCCEAF-8B5E-274A-90D9-BA0628F15CE7}"/>
              </a:ext>
            </a:extLst>
          </p:cNvPr>
          <p:cNvSpPr>
            <a:spLocks noGrp="1"/>
          </p:cNvSpPr>
          <p:nvPr>
            <p:ph idx="1"/>
          </p:nvPr>
        </p:nvSpPr>
        <p:spPr>
          <a:xfrm>
            <a:off x="868101" y="1099596"/>
            <a:ext cx="9547219" cy="1505994"/>
          </a:xfrm>
        </p:spPr>
        <p:txBody>
          <a:bodyPr>
            <a:normAutofit/>
          </a:bodyPr>
          <a:lstStyle/>
          <a:p>
            <a:pPr marL="547688"/>
            <a:endParaRPr lang="en-US" altLang="en-US" sz="1400" dirty="0">
              <a:solidFill>
                <a:srgbClr val="FFCE00"/>
              </a:solidFill>
            </a:endParaRPr>
          </a:p>
          <a:p>
            <a:pPr marL="547688"/>
            <a:r>
              <a:rPr lang="en-US" altLang="en-US" sz="3200" dirty="0">
                <a:solidFill>
                  <a:srgbClr val="FFCE00"/>
                </a:solidFill>
              </a:rPr>
              <a:t>What is a token?  Are words and tokens the same?</a:t>
            </a:r>
          </a:p>
          <a:p>
            <a:pPr lvl="1" eaLnBrk="1" hangingPunct="1"/>
            <a:r>
              <a:rPr lang="en-US" altLang="en-US" sz="2800" dirty="0"/>
              <a:t>English</a:t>
            </a:r>
          </a:p>
          <a:p>
            <a:pPr marL="914400" lvl="2" indent="0">
              <a:buNone/>
            </a:pPr>
            <a:endParaRPr lang="en-US" altLang="en-US" sz="2400" dirty="0">
              <a:solidFill>
                <a:schemeClr val="tx1">
                  <a:lumMod val="75000"/>
                </a:schemeClr>
              </a:solidFill>
            </a:endParaRPr>
          </a:p>
          <a:p>
            <a:pPr marL="914400" lvl="2" indent="0">
              <a:buNone/>
            </a:pPr>
            <a:endParaRPr lang="en-US" altLang="en-US" sz="2400" dirty="0">
              <a:solidFill>
                <a:schemeClr val="tx1">
                  <a:lumMod val="75000"/>
                </a:schemeClr>
              </a:solidFill>
            </a:endParaRPr>
          </a:p>
          <a:p>
            <a:pPr marL="914400" lvl="2" indent="0">
              <a:buNone/>
            </a:pPr>
            <a:endParaRPr lang="en-US" altLang="en-US" sz="2400" dirty="0">
              <a:solidFill>
                <a:schemeClr val="tx1">
                  <a:lumMod val="75000"/>
                </a:schemeClr>
              </a:solidFill>
            </a:endParaRPr>
          </a:p>
          <a:p>
            <a:pPr marL="914400" lvl="2" indent="0">
              <a:buNone/>
            </a:pPr>
            <a:endParaRPr lang="en-US" altLang="en-US" sz="2400" dirty="0">
              <a:solidFill>
                <a:schemeClr val="tx1">
                  <a:lumMod val="75000"/>
                </a:schemeClr>
              </a:solidFill>
            </a:endParaRPr>
          </a:p>
          <a:p>
            <a:pPr marL="914400" lvl="2" indent="0">
              <a:buNone/>
            </a:pPr>
            <a:endParaRPr lang="en-US" altLang="en-US" sz="2400" dirty="0">
              <a:solidFill>
                <a:schemeClr val="tx1">
                  <a:lumMod val="75000"/>
                </a:schemeClr>
              </a:solidFill>
            </a:endParaRPr>
          </a:p>
        </p:txBody>
      </p:sp>
      <p:grpSp>
        <p:nvGrpSpPr>
          <p:cNvPr id="22" name="Group 21">
            <a:extLst>
              <a:ext uri="{FF2B5EF4-FFF2-40B4-BE49-F238E27FC236}">
                <a16:creationId xmlns:a16="http://schemas.microsoft.com/office/drawing/2014/main" id="{B6A9B43A-9CD8-FF48-9976-57BC59B84A46}"/>
              </a:ext>
            </a:extLst>
          </p:cNvPr>
          <p:cNvGrpSpPr/>
          <p:nvPr/>
        </p:nvGrpSpPr>
        <p:grpSpPr>
          <a:xfrm>
            <a:off x="10779215" y="422724"/>
            <a:ext cx="1089367" cy="6244046"/>
            <a:chOff x="3318799" y="258721"/>
            <a:chExt cx="1089367" cy="6244046"/>
          </a:xfrm>
        </p:grpSpPr>
        <p:grpSp>
          <p:nvGrpSpPr>
            <p:cNvPr id="41" name="Group 40">
              <a:extLst>
                <a:ext uri="{FF2B5EF4-FFF2-40B4-BE49-F238E27FC236}">
                  <a16:creationId xmlns:a16="http://schemas.microsoft.com/office/drawing/2014/main" id="{E407CB1C-95A9-BF4C-A48E-73D265743074}"/>
                </a:ext>
              </a:extLst>
            </p:cNvPr>
            <p:cNvGrpSpPr/>
            <p:nvPr/>
          </p:nvGrpSpPr>
          <p:grpSpPr>
            <a:xfrm>
              <a:off x="3318799" y="258721"/>
              <a:ext cx="1089367" cy="6244046"/>
              <a:chOff x="1166149" y="235131"/>
              <a:chExt cx="1089367" cy="6244046"/>
            </a:xfrm>
          </p:grpSpPr>
          <p:grpSp>
            <p:nvGrpSpPr>
              <p:cNvPr id="43" name="Group 42">
                <a:extLst>
                  <a:ext uri="{FF2B5EF4-FFF2-40B4-BE49-F238E27FC236}">
                    <a16:creationId xmlns:a16="http://schemas.microsoft.com/office/drawing/2014/main" id="{31DA30A1-72AF-4B41-AB46-70E7F5A8470B}"/>
                  </a:ext>
                </a:extLst>
              </p:cNvPr>
              <p:cNvGrpSpPr/>
              <p:nvPr/>
            </p:nvGrpSpPr>
            <p:grpSpPr>
              <a:xfrm>
                <a:off x="1166149" y="235131"/>
                <a:ext cx="1089367" cy="6244046"/>
                <a:chOff x="1418698" y="1698171"/>
                <a:chExt cx="1089367" cy="3756331"/>
              </a:xfrm>
            </p:grpSpPr>
            <p:grpSp>
              <p:nvGrpSpPr>
                <p:cNvPr id="45" name="Group 44">
                  <a:extLst>
                    <a:ext uri="{FF2B5EF4-FFF2-40B4-BE49-F238E27FC236}">
                      <a16:creationId xmlns:a16="http://schemas.microsoft.com/office/drawing/2014/main" id="{FE820C4F-4F40-3D47-9CDD-4EC105DE7F1A}"/>
                    </a:ext>
                  </a:extLst>
                </p:cNvPr>
                <p:cNvGrpSpPr/>
                <p:nvPr/>
              </p:nvGrpSpPr>
              <p:grpSpPr>
                <a:xfrm>
                  <a:off x="1418698" y="1698171"/>
                  <a:ext cx="1089367" cy="3756331"/>
                  <a:chOff x="2554111" y="1851380"/>
                  <a:chExt cx="1566333" cy="2573864"/>
                </a:xfrm>
              </p:grpSpPr>
              <p:sp>
                <p:nvSpPr>
                  <p:cNvPr id="52" name="Triangle 51">
                    <a:extLst>
                      <a:ext uri="{FF2B5EF4-FFF2-40B4-BE49-F238E27FC236}">
                        <a16:creationId xmlns:a16="http://schemas.microsoft.com/office/drawing/2014/main" id="{CAF51B43-E2BC-2849-997C-1BA7C3B2BE31}"/>
                      </a:ext>
                    </a:extLst>
                  </p:cNvPr>
                  <p:cNvSpPr/>
                  <p:nvPr/>
                </p:nvSpPr>
                <p:spPr>
                  <a:xfrm>
                    <a:off x="2554111" y="1851380"/>
                    <a:ext cx="1566333" cy="257386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CC84CD9-C6FD-3F49-8037-4FE098B83868}"/>
                      </a:ext>
                    </a:extLst>
                  </p:cNvPr>
                  <p:cNvCxnSpPr>
                    <a:cxnSpLocks/>
                  </p:cNvCxnSpPr>
                  <p:nvPr/>
                </p:nvCxnSpPr>
                <p:spPr>
                  <a:xfrm>
                    <a:off x="2669059" y="4097867"/>
                    <a:ext cx="1361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458522-071D-E44A-AC21-8425521BA48F}"/>
                      </a:ext>
                    </a:extLst>
                  </p:cNvPr>
                  <p:cNvCxnSpPr>
                    <a:cxnSpLocks/>
                  </p:cNvCxnSpPr>
                  <p:nvPr/>
                </p:nvCxnSpPr>
                <p:spPr>
                  <a:xfrm>
                    <a:off x="2767914" y="3764845"/>
                    <a:ext cx="1161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E5D017F-D29B-1A47-900C-FC37C0A2E594}"/>
                      </a:ext>
                    </a:extLst>
                  </p:cNvPr>
                  <p:cNvCxnSpPr>
                    <a:cxnSpLocks/>
                  </p:cNvCxnSpPr>
                  <p:nvPr/>
                </p:nvCxnSpPr>
                <p:spPr>
                  <a:xfrm>
                    <a:off x="2868598" y="3429000"/>
                    <a:ext cx="947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9C56B52-B535-2C44-89BC-1C9E8C9D4627}"/>
                      </a:ext>
                    </a:extLst>
                  </p:cNvPr>
                  <p:cNvCxnSpPr>
                    <a:cxnSpLocks/>
                  </p:cNvCxnSpPr>
                  <p:nvPr/>
                </p:nvCxnSpPr>
                <p:spPr>
                  <a:xfrm>
                    <a:off x="2962510" y="3121729"/>
                    <a:ext cx="7494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831656C-CA20-1D41-BA56-D4AFDB0DDD32}"/>
                      </a:ext>
                    </a:extLst>
                  </p:cNvPr>
                  <p:cNvCxnSpPr>
                    <a:cxnSpLocks/>
                  </p:cNvCxnSpPr>
                  <p:nvPr/>
                </p:nvCxnSpPr>
                <p:spPr>
                  <a:xfrm>
                    <a:off x="3066306" y="2799630"/>
                    <a:ext cx="5616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70B18E16-C636-7E4A-B475-F517E7CC68AC}"/>
                    </a:ext>
                  </a:extLst>
                </p:cNvPr>
                <p:cNvSpPr txBox="1"/>
                <p:nvPr/>
              </p:nvSpPr>
              <p:spPr>
                <a:xfrm>
                  <a:off x="1579626" y="5091241"/>
                  <a:ext cx="679994" cy="246221"/>
                </a:xfrm>
                <a:prstGeom prst="rect">
                  <a:avLst/>
                </a:prstGeom>
                <a:noFill/>
              </p:spPr>
              <p:txBody>
                <a:bodyPr wrap="none" rtlCol="0">
                  <a:spAutoFit/>
                </a:bodyPr>
                <a:lstStyle/>
                <a:p>
                  <a:r>
                    <a:rPr lang="en-US" sz="1000" dirty="0">
                      <a:solidFill>
                        <a:srgbClr val="C00000"/>
                      </a:solidFill>
                    </a:rPr>
                    <a:t>character</a:t>
                  </a:r>
                  <a:endParaRPr lang="en-US" sz="1200" dirty="0">
                    <a:solidFill>
                      <a:srgbClr val="C00000"/>
                    </a:solidFill>
                  </a:endParaRPr>
                </a:p>
              </p:txBody>
            </p:sp>
            <p:sp>
              <p:nvSpPr>
                <p:cNvPr id="47" name="TextBox 46">
                  <a:extLst>
                    <a:ext uri="{FF2B5EF4-FFF2-40B4-BE49-F238E27FC236}">
                      <a16:creationId xmlns:a16="http://schemas.microsoft.com/office/drawing/2014/main" id="{6031A947-67CC-6547-AF37-44A64F347BE9}"/>
                    </a:ext>
                  </a:extLst>
                </p:cNvPr>
                <p:cNvSpPr txBox="1"/>
                <p:nvPr/>
              </p:nvSpPr>
              <p:spPr>
                <a:xfrm>
                  <a:off x="1695827" y="4611663"/>
                  <a:ext cx="455574" cy="246221"/>
                </a:xfrm>
                <a:prstGeom prst="rect">
                  <a:avLst/>
                </a:prstGeom>
                <a:noFill/>
              </p:spPr>
              <p:txBody>
                <a:bodyPr wrap="none" rtlCol="0">
                  <a:spAutoFit/>
                </a:bodyPr>
                <a:lstStyle/>
                <a:p>
                  <a:r>
                    <a:rPr lang="en-US" sz="1000" dirty="0">
                      <a:solidFill>
                        <a:srgbClr val="C00000"/>
                      </a:solidFill>
                    </a:rPr>
                    <a:t>word</a:t>
                  </a:r>
                  <a:endParaRPr lang="en-US" sz="1200" dirty="0">
                    <a:solidFill>
                      <a:srgbClr val="C00000"/>
                    </a:solidFill>
                  </a:endParaRPr>
                </a:p>
              </p:txBody>
            </p:sp>
            <p:sp>
              <p:nvSpPr>
                <p:cNvPr id="48" name="TextBox 47">
                  <a:extLst>
                    <a:ext uri="{FF2B5EF4-FFF2-40B4-BE49-F238E27FC236}">
                      <a16:creationId xmlns:a16="http://schemas.microsoft.com/office/drawing/2014/main" id="{3321DD91-3295-074A-BFFB-BA61C2E36A04}"/>
                    </a:ext>
                  </a:extLst>
                </p:cNvPr>
                <p:cNvSpPr txBox="1"/>
                <p:nvPr/>
              </p:nvSpPr>
              <p:spPr>
                <a:xfrm>
                  <a:off x="1633777" y="4156324"/>
                  <a:ext cx="659155" cy="246221"/>
                </a:xfrm>
                <a:prstGeom prst="rect">
                  <a:avLst/>
                </a:prstGeom>
                <a:noFill/>
              </p:spPr>
              <p:txBody>
                <a:bodyPr wrap="none" rtlCol="0">
                  <a:spAutoFit/>
                </a:bodyPr>
                <a:lstStyle/>
                <a:p>
                  <a:r>
                    <a:rPr lang="en-US" sz="1000" dirty="0">
                      <a:solidFill>
                        <a:srgbClr val="C00000"/>
                      </a:solidFill>
                    </a:rPr>
                    <a:t>sentence</a:t>
                  </a:r>
                  <a:endParaRPr lang="en-US" sz="1200" dirty="0">
                    <a:solidFill>
                      <a:srgbClr val="C00000"/>
                    </a:solidFill>
                  </a:endParaRPr>
                </a:p>
              </p:txBody>
            </p:sp>
            <p:sp>
              <p:nvSpPr>
                <p:cNvPr id="49" name="TextBox 48">
                  <a:extLst>
                    <a:ext uri="{FF2B5EF4-FFF2-40B4-BE49-F238E27FC236}">
                      <a16:creationId xmlns:a16="http://schemas.microsoft.com/office/drawing/2014/main" id="{A48584D3-E099-EF47-B291-1910F2248073}"/>
                    </a:ext>
                  </a:extLst>
                </p:cNvPr>
                <p:cNvSpPr txBox="1"/>
                <p:nvPr/>
              </p:nvSpPr>
              <p:spPr>
                <a:xfrm>
                  <a:off x="1617247" y="3675597"/>
                  <a:ext cx="678391" cy="246221"/>
                </a:xfrm>
                <a:prstGeom prst="rect">
                  <a:avLst/>
                </a:prstGeom>
                <a:noFill/>
              </p:spPr>
              <p:txBody>
                <a:bodyPr wrap="none" rtlCol="0">
                  <a:spAutoFit/>
                </a:bodyPr>
                <a:lstStyle/>
                <a:p>
                  <a:r>
                    <a:rPr lang="en-US" sz="1000" dirty="0">
                      <a:solidFill>
                        <a:srgbClr val="C00000"/>
                      </a:solidFill>
                    </a:rPr>
                    <a:t>discourse</a:t>
                  </a:r>
                  <a:endParaRPr lang="en-US" sz="1200" dirty="0">
                    <a:solidFill>
                      <a:srgbClr val="C00000"/>
                    </a:solidFill>
                  </a:endParaRPr>
                </a:p>
              </p:txBody>
            </p:sp>
            <p:sp>
              <p:nvSpPr>
                <p:cNvPr id="50" name="TextBox 49">
                  <a:extLst>
                    <a:ext uri="{FF2B5EF4-FFF2-40B4-BE49-F238E27FC236}">
                      <a16:creationId xmlns:a16="http://schemas.microsoft.com/office/drawing/2014/main" id="{63E7CB26-397D-1548-82DF-BFA47E8E3DB6}"/>
                    </a:ext>
                  </a:extLst>
                </p:cNvPr>
                <p:cNvSpPr txBox="1"/>
                <p:nvPr/>
              </p:nvSpPr>
              <p:spPr>
                <a:xfrm>
                  <a:off x="1676400" y="3185889"/>
                  <a:ext cx="628698" cy="157381"/>
                </a:xfrm>
                <a:prstGeom prst="rect">
                  <a:avLst/>
                </a:prstGeom>
                <a:noFill/>
              </p:spPr>
              <p:txBody>
                <a:bodyPr wrap="none" rtlCol="0">
                  <a:spAutoFit/>
                </a:bodyPr>
                <a:lstStyle/>
                <a:p>
                  <a:r>
                    <a:rPr lang="en-US" sz="1100" b="1" dirty="0">
                      <a:solidFill>
                        <a:srgbClr val="C00000"/>
                      </a:solidFill>
                    </a:rPr>
                    <a:t>context</a:t>
                  </a:r>
                  <a:endParaRPr lang="en-US" sz="1600" b="1" dirty="0">
                    <a:solidFill>
                      <a:srgbClr val="C00000"/>
                    </a:solidFill>
                  </a:endParaRPr>
                </a:p>
              </p:txBody>
            </p:sp>
            <p:sp>
              <p:nvSpPr>
                <p:cNvPr id="51" name="TextBox 50">
                  <a:extLst>
                    <a:ext uri="{FF2B5EF4-FFF2-40B4-BE49-F238E27FC236}">
                      <a16:creationId xmlns:a16="http://schemas.microsoft.com/office/drawing/2014/main" id="{C05B7E22-38DC-104A-B6C2-E842166811A7}"/>
                    </a:ext>
                  </a:extLst>
                </p:cNvPr>
                <p:cNvSpPr txBox="1"/>
                <p:nvPr/>
              </p:nvSpPr>
              <p:spPr>
                <a:xfrm rot="16200000">
                  <a:off x="1651873" y="2562245"/>
                  <a:ext cx="636713" cy="246221"/>
                </a:xfrm>
                <a:prstGeom prst="rect">
                  <a:avLst/>
                </a:prstGeom>
                <a:noFill/>
              </p:spPr>
              <p:txBody>
                <a:bodyPr wrap="none" rtlCol="0">
                  <a:spAutoFit/>
                </a:bodyPr>
                <a:lstStyle/>
                <a:p>
                  <a:r>
                    <a:rPr lang="en-US" sz="1000" dirty="0">
                      <a:solidFill>
                        <a:srgbClr val="C00000"/>
                      </a:solidFill>
                    </a:rPr>
                    <a:t>meaning</a:t>
                  </a:r>
                  <a:endParaRPr lang="en-US" sz="1200" dirty="0">
                    <a:solidFill>
                      <a:srgbClr val="C00000"/>
                    </a:solidFill>
                  </a:endParaRPr>
                </a:p>
              </p:txBody>
            </p:sp>
          </p:grpSp>
          <p:sp>
            <p:nvSpPr>
              <p:cNvPr id="44" name="Trapezoid 19">
                <a:extLst>
                  <a:ext uri="{FF2B5EF4-FFF2-40B4-BE49-F238E27FC236}">
                    <a16:creationId xmlns:a16="http://schemas.microsoft.com/office/drawing/2014/main" id="{4525C8FD-188F-5A41-91B9-3C22DDA9DD79}"/>
                  </a:ext>
                </a:extLst>
              </p:cNvPr>
              <p:cNvSpPr/>
              <p:nvPr/>
            </p:nvSpPr>
            <p:spPr>
              <a:xfrm>
                <a:off x="1246094" y="4831068"/>
                <a:ext cx="946612" cy="853048"/>
              </a:xfrm>
              <a:custGeom>
                <a:avLst/>
                <a:gdLst>
                  <a:gd name="connsiteX0" fmla="*/ 0 w 628698"/>
                  <a:gd name="connsiteY0" fmla="*/ 809066 h 809066"/>
                  <a:gd name="connsiteX1" fmla="*/ 157175 w 628698"/>
                  <a:gd name="connsiteY1" fmla="*/ 0 h 809066"/>
                  <a:gd name="connsiteX2" fmla="*/ 471524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157175 w 628698"/>
                  <a:gd name="connsiteY1" fmla="*/ 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78551 w 628698"/>
                  <a:gd name="connsiteY1" fmla="*/ 14288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21616 w 628698"/>
                  <a:gd name="connsiteY1" fmla="*/ 2784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41391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5255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5255 h 809066"/>
                  <a:gd name="connsiteX2" fmla="*/ 582553 w 628698"/>
                  <a:gd name="connsiteY2" fmla="*/ 0 h 809066"/>
                  <a:gd name="connsiteX3" fmla="*/ 628698 w 628698"/>
                  <a:gd name="connsiteY3" fmla="*/ 809066 h 809066"/>
                  <a:gd name="connsiteX4" fmla="*/ 0 w 628698"/>
                  <a:gd name="connsiteY4" fmla="*/ 809066 h 80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98" h="809066">
                    <a:moveTo>
                      <a:pt x="0" y="809066"/>
                    </a:moveTo>
                    <a:lnTo>
                      <a:pt x="59573" y="5255"/>
                    </a:lnTo>
                    <a:lnTo>
                      <a:pt x="582553" y="0"/>
                    </a:lnTo>
                    <a:lnTo>
                      <a:pt x="628698" y="809066"/>
                    </a:lnTo>
                    <a:lnTo>
                      <a:pt x="0" y="809066"/>
                    </a:lnTo>
                    <a:close/>
                  </a:path>
                </a:pathLst>
              </a:cu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2471F18E-D5E4-274C-B8D6-6C1117D674C0}"/>
                </a:ext>
              </a:extLst>
            </p:cNvPr>
            <p:cNvSpPr txBox="1"/>
            <p:nvPr/>
          </p:nvSpPr>
          <p:spPr>
            <a:xfrm rot="16200000">
              <a:off x="3518276" y="5116398"/>
              <a:ext cx="627672" cy="338554"/>
            </a:xfrm>
            <a:prstGeom prst="rect">
              <a:avLst/>
            </a:prstGeom>
            <a:noFill/>
          </p:spPr>
          <p:txBody>
            <a:bodyPr wrap="none" rtlCol="0">
              <a:spAutoFit/>
            </a:bodyPr>
            <a:lstStyle/>
            <a:p>
              <a:r>
                <a:rPr lang="en-US" sz="1600" b="1" dirty="0">
                  <a:solidFill>
                    <a:srgbClr val="C00000"/>
                  </a:solidFill>
                </a:rPr>
                <a:t>word</a:t>
              </a:r>
            </a:p>
          </p:txBody>
        </p:sp>
      </p:grpSp>
      <p:sp>
        <p:nvSpPr>
          <p:cNvPr id="59" name="TextBox 3">
            <a:extLst>
              <a:ext uri="{FF2B5EF4-FFF2-40B4-BE49-F238E27FC236}">
                <a16:creationId xmlns:a16="http://schemas.microsoft.com/office/drawing/2014/main" id="{D3486F7E-7AC8-8441-99E0-8570B469D805}"/>
              </a:ext>
            </a:extLst>
          </p:cNvPr>
          <p:cNvSpPr txBox="1">
            <a:spLocks noChangeArrowheads="1"/>
          </p:cNvSpPr>
          <p:nvPr/>
        </p:nvSpPr>
        <p:spPr bwMode="auto">
          <a:xfrm>
            <a:off x="1884526" y="2592889"/>
            <a:ext cx="86106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dirty="0">
                <a:solidFill>
                  <a:schemeClr val="tx1">
                    <a:lumMod val="95000"/>
                  </a:schemeClr>
                </a:solidFill>
                <a:latin typeface="Courier New" panose="02070309020205020404" pitchFamily="49" charset="0"/>
                <a:cs typeface="Courier New" panose="02070309020205020404" pitchFamily="49" charset="0"/>
              </a:rPr>
              <a:t>Jon's  #1 favorite web site for U2, http://www.u2.com/, was written on the black board. </a:t>
            </a:r>
          </a:p>
        </p:txBody>
      </p:sp>
      <p:grpSp>
        <p:nvGrpSpPr>
          <p:cNvPr id="60" name="Group 20">
            <a:extLst>
              <a:ext uri="{FF2B5EF4-FFF2-40B4-BE49-F238E27FC236}">
                <a16:creationId xmlns:a16="http://schemas.microsoft.com/office/drawing/2014/main" id="{2F7A6F84-2CFD-CF42-9EF8-04C6324BB1ED}"/>
              </a:ext>
            </a:extLst>
          </p:cNvPr>
          <p:cNvGrpSpPr>
            <a:grpSpLocks/>
          </p:cNvGrpSpPr>
          <p:nvPr/>
        </p:nvGrpSpPr>
        <p:grpSpPr bwMode="auto">
          <a:xfrm>
            <a:off x="1960726" y="2669089"/>
            <a:ext cx="1295400" cy="469900"/>
            <a:chOff x="381000" y="4711005"/>
            <a:chExt cx="1295400" cy="470595"/>
          </a:xfrm>
        </p:grpSpPr>
        <p:sp>
          <p:nvSpPr>
            <p:cNvPr id="61" name="Rectangle 5">
              <a:extLst>
                <a:ext uri="{FF2B5EF4-FFF2-40B4-BE49-F238E27FC236}">
                  <a16:creationId xmlns:a16="http://schemas.microsoft.com/office/drawing/2014/main" id="{AD0A63ED-8C2B-3545-A41B-920B0A62E4A9}"/>
                </a:ext>
              </a:extLst>
            </p:cNvPr>
            <p:cNvSpPr>
              <a:spLocks noChangeArrowheads="1"/>
            </p:cNvSpPr>
            <p:nvPr/>
          </p:nvSpPr>
          <p:spPr bwMode="auto">
            <a:xfrm>
              <a:off x="381000" y="4711005"/>
              <a:ext cx="7620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solidFill>
                  <a:schemeClr val="tx1">
                    <a:lumMod val="95000"/>
                  </a:schemeClr>
                </a:solidFill>
                <a:latin typeface="Courier New" panose="02070309020205020404" pitchFamily="49" charset="0"/>
                <a:cs typeface="Courier New" panose="02070309020205020404" pitchFamily="49" charset="0"/>
              </a:endParaRPr>
            </a:p>
          </p:txBody>
        </p:sp>
        <p:sp>
          <p:nvSpPr>
            <p:cNvPr id="62" name="Rectangle 18">
              <a:extLst>
                <a:ext uri="{FF2B5EF4-FFF2-40B4-BE49-F238E27FC236}">
                  <a16:creationId xmlns:a16="http://schemas.microsoft.com/office/drawing/2014/main" id="{9537DE7F-94EA-CA40-8070-E5A93EDD41A0}"/>
                </a:ext>
              </a:extLst>
            </p:cNvPr>
            <p:cNvSpPr>
              <a:spLocks noChangeArrowheads="1"/>
            </p:cNvSpPr>
            <p:nvPr/>
          </p:nvSpPr>
          <p:spPr bwMode="auto">
            <a:xfrm>
              <a:off x="1143000" y="4724400"/>
              <a:ext cx="2286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solidFill>
                  <a:schemeClr val="tx1">
                    <a:lumMod val="95000"/>
                  </a:schemeClr>
                </a:solidFill>
                <a:latin typeface="Courier New" panose="02070309020205020404" pitchFamily="49" charset="0"/>
                <a:cs typeface="Courier New" panose="02070309020205020404" pitchFamily="49" charset="0"/>
              </a:endParaRPr>
            </a:p>
          </p:txBody>
        </p:sp>
        <p:sp>
          <p:nvSpPr>
            <p:cNvPr id="63" name="Rectangle 19">
              <a:extLst>
                <a:ext uri="{FF2B5EF4-FFF2-40B4-BE49-F238E27FC236}">
                  <a16:creationId xmlns:a16="http://schemas.microsoft.com/office/drawing/2014/main" id="{4C59DBF7-A731-EF4D-8FB0-2EBC956A3DC3}"/>
                </a:ext>
              </a:extLst>
            </p:cNvPr>
            <p:cNvSpPr>
              <a:spLocks noChangeArrowheads="1"/>
            </p:cNvSpPr>
            <p:nvPr/>
          </p:nvSpPr>
          <p:spPr bwMode="auto">
            <a:xfrm>
              <a:off x="1371600" y="4724400"/>
              <a:ext cx="3048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solidFill>
                  <a:schemeClr val="tx1">
                    <a:lumMod val="95000"/>
                  </a:schemeClr>
                </a:solidFill>
                <a:latin typeface="Courier New" panose="02070309020205020404" pitchFamily="49" charset="0"/>
                <a:cs typeface="Courier New" panose="02070309020205020404" pitchFamily="49" charset="0"/>
              </a:endParaRPr>
            </a:p>
          </p:txBody>
        </p:sp>
      </p:grpSp>
      <p:grpSp>
        <p:nvGrpSpPr>
          <p:cNvPr id="64" name="Group 25">
            <a:extLst>
              <a:ext uri="{FF2B5EF4-FFF2-40B4-BE49-F238E27FC236}">
                <a16:creationId xmlns:a16="http://schemas.microsoft.com/office/drawing/2014/main" id="{32BDC1C1-66C8-C843-8100-CA23AECB44DE}"/>
              </a:ext>
            </a:extLst>
          </p:cNvPr>
          <p:cNvGrpSpPr>
            <a:grpSpLocks/>
          </p:cNvGrpSpPr>
          <p:nvPr/>
        </p:nvGrpSpPr>
        <p:grpSpPr bwMode="auto">
          <a:xfrm>
            <a:off x="1884526" y="2681789"/>
            <a:ext cx="1371600" cy="457200"/>
            <a:chOff x="457200" y="4191000"/>
            <a:chExt cx="1143000" cy="457200"/>
          </a:xfrm>
        </p:grpSpPr>
        <p:sp>
          <p:nvSpPr>
            <p:cNvPr id="65" name="Rectangle 22">
              <a:extLst>
                <a:ext uri="{FF2B5EF4-FFF2-40B4-BE49-F238E27FC236}">
                  <a16:creationId xmlns:a16="http://schemas.microsoft.com/office/drawing/2014/main" id="{98CDD72A-44A5-8041-A5AA-0A0A92D63D13}"/>
                </a:ext>
              </a:extLst>
            </p:cNvPr>
            <p:cNvSpPr>
              <a:spLocks noChangeArrowheads="1"/>
            </p:cNvSpPr>
            <p:nvPr/>
          </p:nvSpPr>
          <p:spPr bwMode="auto">
            <a:xfrm>
              <a:off x="457200" y="4191000"/>
              <a:ext cx="6858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solidFill>
                  <a:schemeClr val="tx1">
                    <a:lumMod val="95000"/>
                  </a:schemeClr>
                </a:solidFill>
                <a:latin typeface="Courier New" panose="02070309020205020404" pitchFamily="49" charset="0"/>
                <a:cs typeface="Courier New" panose="02070309020205020404" pitchFamily="49" charset="0"/>
              </a:endParaRPr>
            </a:p>
          </p:txBody>
        </p:sp>
        <p:sp>
          <p:nvSpPr>
            <p:cNvPr id="66" name="Rectangle 23">
              <a:extLst>
                <a:ext uri="{FF2B5EF4-FFF2-40B4-BE49-F238E27FC236}">
                  <a16:creationId xmlns:a16="http://schemas.microsoft.com/office/drawing/2014/main" id="{26EB51AB-F68D-1547-B265-2B3674CC2F16}"/>
                </a:ext>
              </a:extLst>
            </p:cNvPr>
            <p:cNvSpPr>
              <a:spLocks noChangeArrowheads="1"/>
            </p:cNvSpPr>
            <p:nvPr/>
          </p:nvSpPr>
          <p:spPr bwMode="auto">
            <a:xfrm>
              <a:off x="1143000" y="4191000"/>
              <a:ext cx="457200" cy="444234"/>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solidFill>
                  <a:schemeClr val="tx1">
                    <a:lumMod val="95000"/>
                  </a:schemeClr>
                </a:solidFill>
                <a:latin typeface="Courier New" panose="02070309020205020404" pitchFamily="49" charset="0"/>
                <a:cs typeface="Courier New" panose="02070309020205020404" pitchFamily="49" charset="0"/>
              </a:endParaRPr>
            </a:p>
          </p:txBody>
        </p:sp>
      </p:grpSp>
      <p:sp>
        <p:nvSpPr>
          <p:cNvPr id="67" name="Rectangle 66">
            <a:extLst>
              <a:ext uri="{FF2B5EF4-FFF2-40B4-BE49-F238E27FC236}">
                <a16:creationId xmlns:a16="http://schemas.microsoft.com/office/drawing/2014/main" id="{5DB547FB-9269-B642-83B9-3F7DE989CE64}"/>
              </a:ext>
            </a:extLst>
          </p:cNvPr>
          <p:cNvSpPr>
            <a:spLocks noChangeArrowheads="1"/>
          </p:cNvSpPr>
          <p:nvPr/>
        </p:nvSpPr>
        <p:spPr bwMode="auto">
          <a:xfrm>
            <a:off x="1884526" y="2681789"/>
            <a:ext cx="13716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solidFill>
                <a:schemeClr val="tx1">
                  <a:lumMod val="95000"/>
                </a:schemeClr>
              </a:solidFill>
              <a:latin typeface="Courier New" panose="02070309020205020404" pitchFamily="49" charset="0"/>
              <a:cs typeface="Courier New" panose="02070309020205020404" pitchFamily="49" charset="0"/>
            </a:endParaRPr>
          </a:p>
        </p:txBody>
      </p:sp>
      <p:sp>
        <p:nvSpPr>
          <p:cNvPr id="68" name="Rectangle 67">
            <a:extLst>
              <a:ext uri="{FF2B5EF4-FFF2-40B4-BE49-F238E27FC236}">
                <a16:creationId xmlns:a16="http://schemas.microsoft.com/office/drawing/2014/main" id="{3DEC7B79-4FEA-3A4C-A576-ED1F0C6B01DC}"/>
              </a:ext>
            </a:extLst>
          </p:cNvPr>
          <p:cNvSpPr>
            <a:spLocks noChangeArrowheads="1"/>
          </p:cNvSpPr>
          <p:nvPr/>
        </p:nvSpPr>
        <p:spPr bwMode="auto">
          <a:xfrm>
            <a:off x="3637126" y="2681789"/>
            <a:ext cx="3048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solidFill>
                <a:schemeClr val="tx1">
                  <a:lumMod val="95000"/>
                </a:schemeClr>
              </a:solidFill>
              <a:latin typeface="Courier New" panose="02070309020205020404" pitchFamily="49" charset="0"/>
              <a:cs typeface="Courier New" panose="02070309020205020404" pitchFamily="49" charset="0"/>
            </a:endParaRPr>
          </a:p>
        </p:txBody>
      </p:sp>
      <p:sp>
        <p:nvSpPr>
          <p:cNvPr id="69" name="Rectangle 68">
            <a:extLst>
              <a:ext uri="{FF2B5EF4-FFF2-40B4-BE49-F238E27FC236}">
                <a16:creationId xmlns:a16="http://schemas.microsoft.com/office/drawing/2014/main" id="{073D3E93-2149-5E44-8579-927EC0F32CBB}"/>
              </a:ext>
            </a:extLst>
          </p:cNvPr>
          <p:cNvSpPr>
            <a:spLocks noChangeArrowheads="1"/>
          </p:cNvSpPr>
          <p:nvPr/>
        </p:nvSpPr>
        <p:spPr bwMode="auto">
          <a:xfrm>
            <a:off x="3941926" y="2681789"/>
            <a:ext cx="3048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solidFill>
                <a:schemeClr val="tx1">
                  <a:lumMod val="95000"/>
                </a:schemeClr>
              </a:solidFill>
              <a:latin typeface="Courier New" panose="02070309020205020404" pitchFamily="49" charset="0"/>
              <a:cs typeface="Courier New" panose="02070309020205020404" pitchFamily="49" charset="0"/>
            </a:endParaRPr>
          </a:p>
        </p:txBody>
      </p:sp>
      <p:sp>
        <p:nvSpPr>
          <p:cNvPr id="70" name="Rectangle 69">
            <a:extLst>
              <a:ext uri="{FF2B5EF4-FFF2-40B4-BE49-F238E27FC236}">
                <a16:creationId xmlns:a16="http://schemas.microsoft.com/office/drawing/2014/main" id="{7B965F6B-C38C-4340-BA9F-39A598DA9A7F}"/>
              </a:ext>
            </a:extLst>
          </p:cNvPr>
          <p:cNvSpPr>
            <a:spLocks noChangeArrowheads="1"/>
          </p:cNvSpPr>
          <p:nvPr/>
        </p:nvSpPr>
        <p:spPr bwMode="auto">
          <a:xfrm>
            <a:off x="4475326" y="2681789"/>
            <a:ext cx="19050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71" name="Rectangle 70">
            <a:extLst>
              <a:ext uri="{FF2B5EF4-FFF2-40B4-BE49-F238E27FC236}">
                <a16:creationId xmlns:a16="http://schemas.microsoft.com/office/drawing/2014/main" id="{82664C24-5931-2842-B41C-2870ECB2AB63}"/>
              </a:ext>
            </a:extLst>
          </p:cNvPr>
          <p:cNvSpPr>
            <a:spLocks noChangeArrowheads="1"/>
          </p:cNvSpPr>
          <p:nvPr/>
        </p:nvSpPr>
        <p:spPr bwMode="auto">
          <a:xfrm>
            <a:off x="6608926" y="2681789"/>
            <a:ext cx="7620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solidFill>
                <a:schemeClr val="tx1">
                  <a:lumMod val="95000"/>
                </a:schemeClr>
              </a:solidFill>
              <a:latin typeface="Courier New" panose="02070309020205020404" pitchFamily="49" charset="0"/>
              <a:cs typeface="Courier New" panose="02070309020205020404" pitchFamily="49" charset="0"/>
            </a:endParaRPr>
          </a:p>
        </p:txBody>
      </p:sp>
      <p:sp>
        <p:nvSpPr>
          <p:cNvPr id="72" name="Rectangle 71">
            <a:extLst>
              <a:ext uri="{FF2B5EF4-FFF2-40B4-BE49-F238E27FC236}">
                <a16:creationId xmlns:a16="http://schemas.microsoft.com/office/drawing/2014/main" id="{D3AD8D4A-3870-034B-AEB3-41050284EDB6}"/>
              </a:ext>
            </a:extLst>
          </p:cNvPr>
          <p:cNvSpPr>
            <a:spLocks noChangeArrowheads="1"/>
          </p:cNvSpPr>
          <p:nvPr/>
        </p:nvSpPr>
        <p:spPr bwMode="auto">
          <a:xfrm>
            <a:off x="7523326" y="2681789"/>
            <a:ext cx="10668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solidFill>
                <a:schemeClr val="tx1">
                  <a:lumMod val="95000"/>
                </a:schemeClr>
              </a:solidFill>
              <a:latin typeface="Courier New" panose="02070309020205020404" pitchFamily="49" charset="0"/>
              <a:cs typeface="Courier New" panose="02070309020205020404" pitchFamily="49" charset="0"/>
            </a:endParaRPr>
          </a:p>
        </p:txBody>
      </p:sp>
      <p:sp>
        <p:nvSpPr>
          <p:cNvPr id="73" name="Rectangle 72">
            <a:extLst>
              <a:ext uri="{FF2B5EF4-FFF2-40B4-BE49-F238E27FC236}">
                <a16:creationId xmlns:a16="http://schemas.microsoft.com/office/drawing/2014/main" id="{A4EA43A9-9C0C-304B-A765-83042C791B88}"/>
              </a:ext>
            </a:extLst>
          </p:cNvPr>
          <p:cNvSpPr>
            <a:spLocks noChangeArrowheads="1"/>
          </p:cNvSpPr>
          <p:nvPr/>
        </p:nvSpPr>
        <p:spPr bwMode="auto">
          <a:xfrm>
            <a:off x="6608926" y="2681789"/>
            <a:ext cx="19812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solidFill>
                <a:schemeClr val="tx1">
                  <a:lumMod val="95000"/>
                </a:schemeClr>
              </a:solidFill>
              <a:latin typeface="Courier New" panose="02070309020205020404" pitchFamily="49" charset="0"/>
              <a:cs typeface="Courier New" panose="02070309020205020404" pitchFamily="49" charset="0"/>
            </a:endParaRPr>
          </a:p>
        </p:txBody>
      </p:sp>
      <p:sp>
        <p:nvSpPr>
          <p:cNvPr id="74" name="Rectangle 73">
            <a:extLst>
              <a:ext uri="{FF2B5EF4-FFF2-40B4-BE49-F238E27FC236}">
                <a16:creationId xmlns:a16="http://schemas.microsoft.com/office/drawing/2014/main" id="{FAB4772F-138C-D144-A424-2D20C67059C2}"/>
              </a:ext>
            </a:extLst>
          </p:cNvPr>
          <p:cNvSpPr>
            <a:spLocks noChangeArrowheads="1"/>
          </p:cNvSpPr>
          <p:nvPr/>
        </p:nvSpPr>
        <p:spPr bwMode="auto">
          <a:xfrm>
            <a:off x="8818726" y="2681789"/>
            <a:ext cx="8382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77" name="Rectangle 76">
            <a:extLst>
              <a:ext uri="{FF2B5EF4-FFF2-40B4-BE49-F238E27FC236}">
                <a16:creationId xmlns:a16="http://schemas.microsoft.com/office/drawing/2014/main" id="{75AC7EE4-940A-5249-8C61-2883FC876622}"/>
              </a:ext>
            </a:extLst>
          </p:cNvPr>
          <p:cNvSpPr>
            <a:spLocks noChangeArrowheads="1"/>
          </p:cNvSpPr>
          <p:nvPr/>
        </p:nvSpPr>
        <p:spPr bwMode="auto">
          <a:xfrm>
            <a:off x="1960726" y="3138989"/>
            <a:ext cx="5334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78" name="Rectangle 77">
            <a:extLst>
              <a:ext uri="{FF2B5EF4-FFF2-40B4-BE49-F238E27FC236}">
                <a16:creationId xmlns:a16="http://schemas.microsoft.com/office/drawing/2014/main" id="{6DC33C74-8FBB-C345-9C3E-F71C997283F4}"/>
              </a:ext>
            </a:extLst>
          </p:cNvPr>
          <p:cNvSpPr>
            <a:spLocks noChangeArrowheads="1"/>
          </p:cNvSpPr>
          <p:nvPr/>
        </p:nvSpPr>
        <p:spPr bwMode="auto">
          <a:xfrm>
            <a:off x="2494126" y="3138989"/>
            <a:ext cx="2286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79" name="Rectangle 78">
            <a:extLst>
              <a:ext uri="{FF2B5EF4-FFF2-40B4-BE49-F238E27FC236}">
                <a16:creationId xmlns:a16="http://schemas.microsoft.com/office/drawing/2014/main" id="{48D95786-6957-6347-A81E-3D21579E494E}"/>
              </a:ext>
            </a:extLst>
          </p:cNvPr>
          <p:cNvSpPr>
            <a:spLocks noChangeArrowheads="1"/>
          </p:cNvSpPr>
          <p:nvPr/>
        </p:nvSpPr>
        <p:spPr bwMode="auto">
          <a:xfrm>
            <a:off x="2951326" y="3138989"/>
            <a:ext cx="44196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80" name="Rectangle 79">
            <a:extLst>
              <a:ext uri="{FF2B5EF4-FFF2-40B4-BE49-F238E27FC236}">
                <a16:creationId xmlns:a16="http://schemas.microsoft.com/office/drawing/2014/main" id="{ADABF16A-0808-E447-8749-57F6B34C9542}"/>
              </a:ext>
            </a:extLst>
          </p:cNvPr>
          <p:cNvSpPr>
            <a:spLocks noChangeArrowheads="1"/>
          </p:cNvSpPr>
          <p:nvPr/>
        </p:nvSpPr>
        <p:spPr bwMode="auto">
          <a:xfrm>
            <a:off x="7370926" y="3138989"/>
            <a:ext cx="2286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81" name="Rectangle 80">
            <a:extLst>
              <a:ext uri="{FF2B5EF4-FFF2-40B4-BE49-F238E27FC236}">
                <a16:creationId xmlns:a16="http://schemas.microsoft.com/office/drawing/2014/main" id="{EF8F45B1-75AF-9140-A4A4-944FF5B10977}"/>
              </a:ext>
            </a:extLst>
          </p:cNvPr>
          <p:cNvSpPr>
            <a:spLocks noChangeArrowheads="1"/>
          </p:cNvSpPr>
          <p:nvPr/>
        </p:nvSpPr>
        <p:spPr bwMode="auto">
          <a:xfrm>
            <a:off x="7828126" y="3138989"/>
            <a:ext cx="8382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82" name="Rectangle 81">
            <a:extLst>
              <a:ext uri="{FF2B5EF4-FFF2-40B4-BE49-F238E27FC236}">
                <a16:creationId xmlns:a16="http://schemas.microsoft.com/office/drawing/2014/main" id="{E8B3DFD4-9B26-EA40-97A4-4DA59BB870CE}"/>
              </a:ext>
            </a:extLst>
          </p:cNvPr>
          <p:cNvSpPr>
            <a:spLocks noChangeArrowheads="1"/>
          </p:cNvSpPr>
          <p:nvPr/>
        </p:nvSpPr>
        <p:spPr bwMode="auto">
          <a:xfrm>
            <a:off x="1960726" y="3672389"/>
            <a:ext cx="17526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83" name="Rectangle 82">
            <a:extLst>
              <a:ext uri="{FF2B5EF4-FFF2-40B4-BE49-F238E27FC236}">
                <a16:creationId xmlns:a16="http://schemas.microsoft.com/office/drawing/2014/main" id="{1065C8CD-52C9-534C-A98E-2D60AA630D07}"/>
              </a:ext>
            </a:extLst>
          </p:cNvPr>
          <p:cNvSpPr>
            <a:spLocks noChangeArrowheads="1"/>
          </p:cNvSpPr>
          <p:nvPr/>
        </p:nvSpPr>
        <p:spPr bwMode="auto">
          <a:xfrm>
            <a:off x="3941926" y="3672389"/>
            <a:ext cx="5334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84" name="Rectangle 83">
            <a:extLst>
              <a:ext uri="{FF2B5EF4-FFF2-40B4-BE49-F238E27FC236}">
                <a16:creationId xmlns:a16="http://schemas.microsoft.com/office/drawing/2014/main" id="{64ECED31-E944-874B-86B8-E08BB1439983}"/>
              </a:ext>
            </a:extLst>
          </p:cNvPr>
          <p:cNvSpPr>
            <a:spLocks noChangeArrowheads="1"/>
          </p:cNvSpPr>
          <p:nvPr/>
        </p:nvSpPr>
        <p:spPr bwMode="auto">
          <a:xfrm>
            <a:off x="4551526" y="3672389"/>
            <a:ext cx="9144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85" name="Rectangle 84">
            <a:extLst>
              <a:ext uri="{FF2B5EF4-FFF2-40B4-BE49-F238E27FC236}">
                <a16:creationId xmlns:a16="http://schemas.microsoft.com/office/drawing/2014/main" id="{4D538DB9-3824-5147-95CD-EDF01B711CF0}"/>
              </a:ext>
            </a:extLst>
          </p:cNvPr>
          <p:cNvSpPr>
            <a:spLocks noChangeArrowheads="1"/>
          </p:cNvSpPr>
          <p:nvPr/>
        </p:nvSpPr>
        <p:spPr bwMode="auto">
          <a:xfrm>
            <a:off x="5465926" y="3672389"/>
            <a:ext cx="28956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86" name="Rectangle 85">
            <a:extLst>
              <a:ext uri="{FF2B5EF4-FFF2-40B4-BE49-F238E27FC236}">
                <a16:creationId xmlns:a16="http://schemas.microsoft.com/office/drawing/2014/main" id="{6E230323-0C4B-874D-A1E9-92181B471B06}"/>
              </a:ext>
            </a:extLst>
          </p:cNvPr>
          <p:cNvSpPr>
            <a:spLocks noChangeArrowheads="1"/>
          </p:cNvSpPr>
          <p:nvPr/>
        </p:nvSpPr>
        <p:spPr bwMode="auto">
          <a:xfrm>
            <a:off x="8361526" y="3672389"/>
            <a:ext cx="2286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tx1">
                    <a:lumMod val="95000"/>
                  </a:schemeClr>
                </a:solidFill>
                <a:latin typeface="Courier New" panose="02070309020205020404" pitchFamily="49" charset="0"/>
                <a:cs typeface="Courier New" panose="02070309020205020404" pitchFamily="49" charset="0"/>
              </a:rPr>
              <a:t> </a:t>
            </a:r>
          </a:p>
        </p:txBody>
      </p:sp>
      <p:sp>
        <p:nvSpPr>
          <p:cNvPr id="87" name="Content Placeholder 60">
            <a:extLst>
              <a:ext uri="{FF2B5EF4-FFF2-40B4-BE49-F238E27FC236}">
                <a16:creationId xmlns:a16="http://schemas.microsoft.com/office/drawing/2014/main" id="{E1691309-2642-A94F-8D71-50DFC1683969}"/>
              </a:ext>
            </a:extLst>
          </p:cNvPr>
          <p:cNvSpPr txBox="1">
            <a:spLocks/>
          </p:cNvSpPr>
          <p:nvPr/>
        </p:nvSpPr>
        <p:spPr>
          <a:xfrm>
            <a:off x="947907" y="4265663"/>
            <a:ext cx="3298819" cy="220655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7688"/>
            <a:endParaRPr lang="en-US" altLang="en-US" sz="1400" dirty="0">
              <a:solidFill>
                <a:srgbClr val="FFCE00"/>
              </a:solidFill>
            </a:endParaRPr>
          </a:p>
          <a:p>
            <a:pPr lvl="1"/>
            <a:r>
              <a:rPr lang="en-US" altLang="en-US" sz="2800" dirty="0"/>
              <a:t>German</a:t>
            </a:r>
          </a:p>
          <a:p>
            <a:pPr lvl="2"/>
            <a:r>
              <a:rPr lang="en-US" altLang="en-US" sz="2400" dirty="0">
                <a:solidFill>
                  <a:srgbClr val="C00000"/>
                </a:solidFill>
              </a:rPr>
              <a:t>compounding</a:t>
            </a:r>
          </a:p>
          <a:p>
            <a:pPr marL="914400" lvl="2" indent="0">
              <a:buFont typeface="Arial" panose="020B0604020202020204" pitchFamily="34" charset="0"/>
              <a:buNone/>
            </a:pPr>
            <a:endParaRPr lang="en-US" altLang="en-US" sz="2400" dirty="0">
              <a:solidFill>
                <a:schemeClr val="tx1">
                  <a:lumMod val="75000"/>
                </a:schemeClr>
              </a:solidFill>
            </a:endParaRPr>
          </a:p>
          <a:p>
            <a:pPr lvl="1"/>
            <a:r>
              <a:rPr lang="en-US" altLang="en-US" sz="2800" dirty="0"/>
              <a:t>Korean</a:t>
            </a:r>
          </a:p>
          <a:p>
            <a:pPr lvl="2"/>
            <a:r>
              <a:rPr lang="en-US" altLang="en-US" sz="2400" dirty="0">
                <a:solidFill>
                  <a:srgbClr val="C00000"/>
                </a:solidFill>
              </a:rPr>
              <a:t>agglutination</a:t>
            </a: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p:txBody>
      </p:sp>
      <p:sp>
        <p:nvSpPr>
          <p:cNvPr id="88" name="Content Placeholder 60">
            <a:extLst>
              <a:ext uri="{FF2B5EF4-FFF2-40B4-BE49-F238E27FC236}">
                <a16:creationId xmlns:a16="http://schemas.microsoft.com/office/drawing/2014/main" id="{1B2D3E29-B136-704F-B7F2-E53DA712FA5C}"/>
              </a:ext>
            </a:extLst>
          </p:cNvPr>
          <p:cNvSpPr txBox="1">
            <a:spLocks/>
          </p:cNvSpPr>
          <p:nvPr/>
        </p:nvSpPr>
        <p:spPr>
          <a:xfrm>
            <a:off x="4407654" y="4341908"/>
            <a:ext cx="3298819" cy="220655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7688"/>
            <a:endParaRPr lang="en-US" altLang="en-US" sz="1400" dirty="0">
              <a:solidFill>
                <a:srgbClr val="FFCE00"/>
              </a:solidFill>
            </a:endParaRPr>
          </a:p>
          <a:p>
            <a:pPr lvl="1"/>
            <a:r>
              <a:rPr lang="en-US" altLang="en-US" sz="2800" dirty="0"/>
              <a:t>Chinese</a:t>
            </a:r>
          </a:p>
          <a:p>
            <a:pPr lvl="2"/>
            <a:r>
              <a:rPr lang="en-US" altLang="en-US" sz="2400" dirty="0">
                <a:solidFill>
                  <a:srgbClr val="C00000"/>
                </a:solidFill>
              </a:rPr>
              <a:t>no white spaces</a:t>
            </a:r>
          </a:p>
          <a:p>
            <a:pPr marL="914400" lvl="2" indent="0">
              <a:buFont typeface="Arial" panose="020B0604020202020204" pitchFamily="34" charset="0"/>
              <a:buNone/>
            </a:pPr>
            <a:endParaRPr lang="en-US" altLang="en-US" sz="2400" dirty="0">
              <a:solidFill>
                <a:schemeClr val="tx1">
                  <a:lumMod val="75000"/>
                </a:schemeClr>
              </a:solidFill>
            </a:endParaRPr>
          </a:p>
          <a:p>
            <a:pPr lvl="1"/>
            <a:r>
              <a:rPr lang="en-US" altLang="en-US" sz="2800" dirty="0"/>
              <a:t>Korean</a:t>
            </a:r>
          </a:p>
          <a:p>
            <a:pPr lvl="2"/>
            <a:r>
              <a:rPr lang="en-US" altLang="en-US" sz="2400" dirty="0">
                <a:solidFill>
                  <a:srgbClr val="C00000"/>
                </a:solidFill>
              </a:rPr>
              <a:t>agglutination</a:t>
            </a: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p:txBody>
      </p:sp>
    </p:spTree>
    <p:extLst>
      <p:ext uri="{BB962C8B-B14F-4D97-AF65-F5344CB8AC3E}">
        <p14:creationId xmlns:p14="http://schemas.microsoft.com/office/powerpoint/2010/main" val="270535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60"/>
                                        </p:tgtEl>
                                        <p:attrNameLst>
                                          <p:attrName>ppt_x</p:attrName>
                                        </p:attrNameLst>
                                      </p:cBhvr>
                                      <p:tavLst>
                                        <p:tav tm="0">
                                          <p:val>
                                            <p:strVal val="ppt_x"/>
                                          </p:val>
                                        </p:tav>
                                        <p:tav tm="100000">
                                          <p:val>
                                            <p:strVal val="ppt_x"/>
                                          </p:val>
                                        </p:tav>
                                      </p:tavLst>
                                    </p:anim>
                                    <p:anim calcmode="lin" valueType="num">
                                      <p:cBhvr additive="base">
                                        <p:cTn id="12" dur="500"/>
                                        <p:tgtEl>
                                          <p:spTgt spid="60"/>
                                        </p:tgtEl>
                                        <p:attrNameLst>
                                          <p:attrName>ppt_y</p:attrName>
                                        </p:attrNameLst>
                                      </p:cBhvr>
                                      <p:tavLst>
                                        <p:tav tm="0">
                                          <p:val>
                                            <p:strVal val="ppt_y"/>
                                          </p:val>
                                        </p:tav>
                                        <p:tav tm="100000">
                                          <p:val>
                                            <p:strVal val="1+ppt_h/2"/>
                                          </p:val>
                                        </p:tav>
                                      </p:tavLst>
                                    </p:anim>
                                    <p:set>
                                      <p:cBhvr>
                                        <p:cTn id="13" dur="1" fill="hold">
                                          <p:stCondLst>
                                            <p:cond delay="499"/>
                                          </p:stCondLst>
                                        </p:cTn>
                                        <p:tgtEl>
                                          <p:spTgt spid="6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down)">
                                      <p:cBhvr>
                                        <p:cTn id="18" dur="50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64"/>
                                        </p:tgtEl>
                                        <p:attrNameLst>
                                          <p:attrName>ppt_x</p:attrName>
                                        </p:attrNameLst>
                                      </p:cBhvr>
                                      <p:tavLst>
                                        <p:tav tm="0">
                                          <p:val>
                                            <p:strVal val="ppt_x"/>
                                          </p:val>
                                        </p:tav>
                                        <p:tav tm="100000">
                                          <p:val>
                                            <p:strVal val="ppt_x"/>
                                          </p:val>
                                        </p:tav>
                                      </p:tavLst>
                                    </p:anim>
                                    <p:anim calcmode="lin" valueType="num">
                                      <p:cBhvr additive="base">
                                        <p:cTn id="23" dur="500"/>
                                        <p:tgtEl>
                                          <p:spTgt spid="64"/>
                                        </p:tgtEl>
                                        <p:attrNameLst>
                                          <p:attrName>ppt_y</p:attrName>
                                        </p:attrNameLst>
                                      </p:cBhvr>
                                      <p:tavLst>
                                        <p:tav tm="0">
                                          <p:val>
                                            <p:strVal val="ppt_y"/>
                                          </p:val>
                                        </p:tav>
                                        <p:tav tm="100000">
                                          <p:val>
                                            <p:strVal val="1+ppt_h/2"/>
                                          </p:val>
                                        </p:tav>
                                      </p:tavLst>
                                    </p:anim>
                                    <p:set>
                                      <p:cBhvr>
                                        <p:cTn id="24" dur="1" fill="hold">
                                          <p:stCondLst>
                                            <p:cond delay="499"/>
                                          </p:stCondLst>
                                        </p:cTn>
                                        <p:tgtEl>
                                          <p:spTgt spid="6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blinds(horizontal)">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blinds(horizontal)">
                                      <p:cBhvr>
                                        <p:cTn id="34" dur="500"/>
                                        <p:tgtEl>
                                          <p:spTgt spid="6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blinds(horizontal)">
                                      <p:cBhvr>
                                        <p:cTn id="39" dur="500"/>
                                        <p:tgtEl>
                                          <p:spTgt spid="6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blinds(horizontal)">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blinds(horizontal)">
                                      <p:cBhvr>
                                        <p:cTn id="49" dur="500"/>
                                        <p:tgtEl>
                                          <p:spTgt spid="7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blinds(horizontal)">
                                      <p:cBhvr>
                                        <p:cTn id="52" dur="500"/>
                                        <p:tgtEl>
                                          <p:spTgt spid="7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grpId="1" nodeType="clickEffect">
                                  <p:stCondLst>
                                    <p:cond delay="0"/>
                                  </p:stCondLst>
                                  <p:childTnLst>
                                    <p:animEffect transition="out" filter="blinds(horizontal)">
                                      <p:cBhvr>
                                        <p:cTn id="56" dur="500"/>
                                        <p:tgtEl>
                                          <p:spTgt spid="71"/>
                                        </p:tgtEl>
                                      </p:cBhvr>
                                    </p:animEffect>
                                    <p:set>
                                      <p:cBhvr>
                                        <p:cTn id="57" dur="1" fill="hold">
                                          <p:stCondLst>
                                            <p:cond delay="499"/>
                                          </p:stCondLst>
                                        </p:cTn>
                                        <p:tgtEl>
                                          <p:spTgt spid="71"/>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72"/>
                                        </p:tgtEl>
                                      </p:cBhvr>
                                    </p:animEffect>
                                    <p:set>
                                      <p:cBhvr>
                                        <p:cTn id="60" dur="1" fill="hold">
                                          <p:stCondLst>
                                            <p:cond delay="499"/>
                                          </p:stCondLst>
                                        </p:cTn>
                                        <p:tgtEl>
                                          <p:spTgt spid="7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blinds(horizontal)">
                                      <p:cBhvr>
                                        <p:cTn id="65" dur="500"/>
                                        <p:tgtEl>
                                          <p:spTgt spid="73"/>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blinds(horizontal)">
                                      <p:cBhvr>
                                        <p:cTn id="70" dur="500"/>
                                        <p:tgtEl>
                                          <p:spTgt spid="74"/>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blinds(horizontal)">
                                      <p:cBhvr>
                                        <p:cTn id="75" dur="500"/>
                                        <p:tgtEl>
                                          <p:spTgt spid="77"/>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blinds(horizontal)">
                                      <p:cBhvr>
                                        <p:cTn id="80" dur="500"/>
                                        <p:tgtEl>
                                          <p:spTgt spid="78"/>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blinds(horizontal)">
                                      <p:cBhvr>
                                        <p:cTn id="85" dur="500"/>
                                        <p:tgtEl>
                                          <p:spTgt spid="79"/>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blinds(horizontal)">
                                      <p:cBhvr>
                                        <p:cTn id="90" dur="500"/>
                                        <p:tgtEl>
                                          <p:spTgt spid="80"/>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blinds(horizontal)">
                                      <p:cBhvr>
                                        <p:cTn id="93" dur="500"/>
                                        <p:tgtEl>
                                          <p:spTgt spid="81"/>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blinds(horizontal)">
                                      <p:cBhvr>
                                        <p:cTn id="96" dur="500"/>
                                        <p:tgtEl>
                                          <p:spTgt spid="82"/>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83"/>
                                        </p:tgtEl>
                                        <p:attrNameLst>
                                          <p:attrName>style.visibility</p:attrName>
                                        </p:attrNameLst>
                                      </p:cBhvr>
                                      <p:to>
                                        <p:strVal val="visible"/>
                                      </p:to>
                                    </p:set>
                                    <p:animEffect transition="in" filter="blinds(horizontal)">
                                      <p:cBhvr>
                                        <p:cTn id="99" dur="500"/>
                                        <p:tgtEl>
                                          <p:spTgt spid="83"/>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blinds(horizontal)">
                                      <p:cBhvr>
                                        <p:cTn id="102" dur="500"/>
                                        <p:tgtEl>
                                          <p:spTgt spid="8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blinds(horizontal)">
                                      <p:cBhvr>
                                        <p:cTn id="107" dur="500"/>
                                        <p:tgtEl>
                                          <p:spTgt spid="85"/>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86"/>
                                        </p:tgtEl>
                                        <p:attrNameLst>
                                          <p:attrName>style.visibility</p:attrName>
                                        </p:attrNameLst>
                                      </p:cBhvr>
                                      <p:to>
                                        <p:strVal val="visible"/>
                                      </p:to>
                                    </p:set>
                                    <p:animEffect transition="in" filter="blinds(horizontal)">
                                      <p:cBhvr>
                                        <p:cTn id="11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1" grpId="1" animBg="1"/>
      <p:bldP spid="72" grpId="0" animBg="1"/>
      <p:bldP spid="72" grpId="1" animBg="1"/>
      <p:bldP spid="73" grpId="0" animBg="1"/>
      <p:bldP spid="74"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9D96E0-5F70-644E-B035-BDA13CA89CF2}"/>
              </a:ext>
            </a:extLst>
          </p:cNvPr>
          <p:cNvPicPr>
            <a:picLocks noChangeAspect="1"/>
          </p:cNvPicPr>
          <p:nvPr/>
        </p:nvPicPr>
        <p:blipFill>
          <a:blip r:embed="rId2"/>
          <a:stretch>
            <a:fillRect/>
          </a:stretch>
        </p:blipFill>
        <p:spPr>
          <a:xfrm>
            <a:off x="3245122" y="808442"/>
            <a:ext cx="5701756" cy="5458519"/>
          </a:xfrm>
          <a:prstGeom prst="rect">
            <a:avLst/>
          </a:prstGeom>
        </p:spPr>
      </p:pic>
      <p:sp>
        <p:nvSpPr>
          <p:cNvPr id="5" name="Rectangle 4">
            <a:extLst>
              <a:ext uri="{FF2B5EF4-FFF2-40B4-BE49-F238E27FC236}">
                <a16:creationId xmlns:a16="http://schemas.microsoft.com/office/drawing/2014/main" id="{AFB07A34-4455-A941-97A8-7649A7815FD0}"/>
              </a:ext>
            </a:extLst>
          </p:cNvPr>
          <p:cNvSpPr/>
          <p:nvPr/>
        </p:nvSpPr>
        <p:spPr>
          <a:xfrm>
            <a:off x="633230" y="211875"/>
            <a:ext cx="10789920" cy="830997"/>
          </a:xfrm>
          <a:prstGeom prst="rect">
            <a:avLst/>
          </a:prstGeom>
        </p:spPr>
        <p:txBody>
          <a:bodyPr wrap="square">
            <a:spAutoFit/>
          </a:bodyPr>
          <a:lstStyle/>
          <a:p>
            <a:r>
              <a:rPr lang="en-US" sz="2400" dirty="0" err="1">
                <a:latin typeface="georgia" panose="02040502050405020303" pitchFamily="18" charset="0"/>
              </a:rPr>
              <a:t>Rindfleischetikettierungsüberwachungsaufgabenübertragungsgesetz</a:t>
            </a:r>
            <a:r>
              <a:rPr lang="en-US" sz="2400" dirty="0">
                <a:latin typeface="georgia" panose="02040502050405020303" pitchFamily="18" charset="0"/>
              </a:rPr>
              <a:t> </a:t>
            </a:r>
          </a:p>
          <a:p>
            <a:r>
              <a:rPr lang="en-US" sz="2400" dirty="0">
                <a:solidFill>
                  <a:schemeClr val="accent4">
                    <a:lumMod val="75000"/>
                  </a:schemeClr>
                </a:solidFill>
                <a:latin typeface="georgia" panose="02040502050405020303" pitchFamily="18" charset="0"/>
              </a:rPr>
              <a:t>– 63 letters long</a:t>
            </a:r>
            <a:endParaRPr lang="en-US" sz="2400" b="0" i="0" dirty="0">
              <a:solidFill>
                <a:schemeClr val="accent4">
                  <a:lumMod val="75000"/>
                </a:schemeClr>
              </a:solidFill>
              <a:effectLst/>
              <a:latin typeface="georgia" panose="02040502050405020303" pitchFamily="18" charset="0"/>
            </a:endParaRPr>
          </a:p>
        </p:txBody>
      </p:sp>
      <p:sp>
        <p:nvSpPr>
          <p:cNvPr id="6" name="Rectangle 5">
            <a:extLst>
              <a:ext uri="{FF2B5EF4-FFF2-40B4-BE49-F238E27FC236}">
                <a16:creationId xmlns:a16="http://schemas.microsoft.com/office/drawing/2014/main" id="{ECE6D8EB-3717-124B-A9B9-499DDF4A683B}"/>
              </a:ext>
            </a:extLst>
          </p:cNvPr>
          <p:cNvSpPr/>
          <p:nvPr/>
        </p:nvSpPr>
        <p:spPr>
          <a:xfrm>
            <a:off x="849732" y="6446070"/>
            <a:ext cx="10356916" cy="307777"/>
          </a:xfrm>
          <a:prstGeom prst="rect">
            <a:avLst/>
          </a:prstGeom>
        </p:spPr>
        <p:txBody>
          <a:bodyPr wrap="square">
            <a:spAutoFit/>
          </a:bodyPr>
          <a:lstStyle/>
          <a:p>
            <a:r>
              <a:rPr lang="en-US" sz="1400" dirty="0">
                <a:hlinkClick r:id="rId3"/>
              </a:rPr>
              <a:t>https://www.telegraph.co.uk/news/worldnews/europe/germany/10095976/Germany-drops-its-longest-word-Rindfleischeti....html</a:t>
            </a:r>
            <a:endParaRPr lang="en-US" sz="1400" dirty="0"/>
          </a:p>
        </p:txBody>
      </p:sp>
      <p:grpSp>
        <p:nvGrpSpPr>
          <p:cNvPr id="8" name="Group 7">
            <a:extLst>
              <a:ext uri="{FF2B5EF4-FFF2-40B4-BE49-F238E27FC236}">
                <a16:creationId xmlns:a16="http://schemas.microsoft.com/office/drawing/2014/main" id="{B66BDF5E-2BA8-BF43-A5A9-2836EC662C5B}"/>
              </a:ext>
            </a:extLst>
          </p:cNvPr>
          <p:cNvGrpSpPr/>
          <p:nvPr/>
        </p:nvGrpSpPr>
        <p:grpSpPr>
          <a:xfrm>
            <a:off x="10779215" y="422724"/>
            <a:ext cx="1089367" cy="6244046"/>
            <a:chOff x="3318799" y="258721"/>
            <a:chExt cx="1089367" cy="6244046"/>
          </a:xfrm>
        </p:grpSpPr>
        <p:grpSp>
          <p:nvGrpSpPr>
            <p:cNvPr id="9" name="Group 8">
              <a:extLst>
                <a:ext uri="{FF2B5EF4-FFF2-40B4-BE49-F238E27FC236}">
                  <a16:creationId xmlns:a16="http://schemas.microsoft.com/office/drawing/2014/main" id="{8694B02E-AF31-6648-9910-24FBA0040C12}"/>
                </a:ext>
              </a:extLst>
            </p:cNvPr>
            <p:cNvGrpSpPr/>
            <p:nvPr/>
          </p:nvGrpSpPr>
          <p:grpSpPr>
            <a:xfrm>
              <a:off x="3318799" y="258721"/>
              <a:ext cx="1089367" cy="6244046"/>
              <a:chOff x="1166149" y="235131"/>
              <a:chExt cx="1089367" cy="6244046"/>
            </a:xfrm>
          </p:grpSpPr>
          <p:grpSp>
            <p:nvGrpSpPr>
              <p:cNvPr id="11" name="Group 10">
                <a:extLst>
                  <a:ext uri="{FF2B5EF4-FFF2-40B4-BE49-F238E27FC236}">
                    <a16:creationId xmlns:a16="http://schemas.microsoft.com/office/drawing/2014/main" id="{DAF90A67-1BE6-674A-B370-9DA2F158649D}"/>
                  </a:ext>
                </a:extLst>
              </p:cNvPr>
              <p:cNvGrpSpPr/>
              <p:nvPr/>
            </p:nvGrpSpPr>
            <p:grpSpPr>
              <a:xfrm>
                <a:off x="1166149" y="235131"/>
                <a:ext cx="1089367" cy="6244046"/>
                <a:chOff x="1418698" y="1698171"/>
                <a:chExt cx="1089367" cy="3756331"/>
              </a:xfrm>
            </p:grpSpPr>
            <p:grpSp>
              <p:nvGrpSpPr>
                <p:cNvPr id="13" name="Group 12">
                  <a:extLst>
                    <a:ext uri="{FF2B5EF4-FFF2-40B4-BE49-F238E27FC236}">
                      <a16:creationId xmlns:a16="http://schemas.microsoft.com/office/drawing/2014/main" id="{E56A2FAA-D38E-3045-816D-16DD22E04262}"/>
                    </a:ext>
                  </a:extLst>
                </p:cNvPr>
                <p:cNvGrpSpPr/>
                <p:nvPr/>
              </p:nvGrpSpPr>
              <p:grpSpPr>
                <a:xfrm>
                  <a:off x="1418698" y="1698171"/>
                  <a:ext cx="1089367" cy="3756331"/>
                  <a:chOff x="2554111" y="1851380"/>
                  <a:chExt cx="1566333" cy="2573864"/>
                </a:xfrm>
              </p:grpSpPr>
              <p:sp>
                <p:nvSpPr>
                  <p:cNvPr id="20" name="Triangle 19">
                    <a:extLst>
                      <a:ext uri="{FF2B5EF4-FFF2-40B4-BE49-F238E27FC236}">
                        <a16:creationId xmlns:a16="http://schemas.microsoft.com/office/drawing/2014/main" id="{4525EA7F-F70E-BD40-BCD4-E49C69314101}"/>
                      </a:ext>
                    </a:extLst>
                  </p:cNvPr>
                  <p:cNvSpPr/>
                  <p:nvPr/>
                </p:nvSpPr>
                <p:spPr>
                  <a:xfrm>
                    <a:off x="2554111" y="1851380"/>
                    <a:ext cx="1566333" cy="257386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51B407CD-59C6-144A-A4B3-B816A8A5A216}"/>
                      </a:ext>
                    </a:extLst>
                  </p:cNvPr>
                  <p:cNvCxnSpPr>
                    <a:cxnSpLocks/>
                  </p:cNvCxnSpPr>
                  <p:nvPr/>
                </p:nvCxnSpPr>
                <p:spPr>
                  <a:xfrm>
                    <a:off x="2669059" y="4097867"/>
                    <a:ext cx="1361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358AE4-C942-8C43-A482-575215472623}"/>
                      </a:ext>
                    </a:extLst>
                  </p:cNvPr>
                  <p:cNvCxnSpPr>
                    <a:cxnSpLocks/>
                  </p:cNvCxnSpPr>
                  <p:nvPr/>
                </p:nvCxnSpPr>
                <p:spPr>
                  <a:xfrm>
                    <a:off x="2767914" y="3764845"/>
                    <a:ext cx="1161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657A61-1E98-9F43-8C36-2635CB0E04FB}"/>
                      </a:ext>
                    </a:extLst>
                  </p:cNvPr>
                  <p:cNvCxnSpPr>
                    <a:cxnSpLocks/>
                  </p:cNvCxnSpPr>
                  <p:nvPr/>
                </p:nvCxnSpPr>
                <p:spPr>
                  <a:xfrm>
                    <a:off x="2868598" y="3429000"/>
                    <a:ext cx="947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A00FE9-2114-1649-B589-BB08CF6DE187}"/>
                      </a:ext>
                    </a:extLst>
                  </p:cNvPr>
                  <p:cNvCxnSpPr>
                    <a:cxnSpLocks/>
                  </p:cNvCxnSpPr>
                  <p:nvPr/>
                </p:nvCxnSpPr>
                <p:spPr>
                  <a:xfrm>
                    <a:off x="2962510" y="3121729"/>
                    <a:ext cx="7494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FAA9042-940C-2D4E-8FD0-685E2D6926A1}"/>
                      </a:ext>
                    </a:extLst>
                  </p:cNvPr>
                  <p:cNvCxnSpPr>
                    <a:cxnSpLocks/>
                  </p:cNvCxnSpPr>
                  <p:nvPr/>
                </p:nvCxnSpPr>
                <p:spPr>
                  <a:xfrm>
                    <a:off x="3066306" y="2799630"/>
                    <a:ext cx="5616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5712BA6D-B212-3543-ACD8-EFD293C04E32}"/>
                    </a:ext>
                  </a:extLst>
                </p:cNvPr>
                <p:cNvSpPr txBox="1"/>
                <p:nvPr/>
              </p:nvSpPr>
              <p:spPr>
                <a:xfrm>
                  <a:off x="1579626" y="5091241"/>
                  <a:ext cx="679994" cy="246221"/>
                </a:xfrm>
                <a:prstGeom prst="rect">
                  <a:avLst/>
                </a:prstGeom>
                <a:noFill/>
              </p:spPr>
              <p:txBody>
                <a:bodyPr wrap="none" rtlCol="0">
                  <a:spAutoFit/>
                </a:bodyPr>
                <a:lstStyle/>
                <a:p>
                  <a:r>
                    <a:rPr lang="en-US" sz="1000" dirty="0">
                      <a:solidFill>
                        <a:srgbClr val="C00000"/>
                      </a:solidFill>
                    </a:rPr>
                    <a:t>character</a:t>
                  </a:r>
                  <a:endParaRPr lang="en-US" sz="1200" dirty="0">
                    <a:solidFill>
                      <a:srgbClr val="C00000"/>
                    </a:solidFill>
                  </a:endParaRPr>
                </a:p>
              </p:txBody>
            </p:sp>
            <p:sp>
              <p:nvSpPr>
                <p:cNvPr id="15" name="TextBox 14">
                  <a:extLst>
                    <a:ext uri="{FF2B5EF4-FFF2-40B4-BE49-F238E27FC236}">
                      <a16:creationId xmlns:a16="http://schemas.microsoft.com/office/drawing/2014/main" id="{D2E4A9E4-0CB7-0D40-B141-3C5F2503E61D}"/>
                    </a:ext>
                  </a:extLst>
                </p:cNvPr>
                <p:cNvSpPr txBox="1"/>
                <p:nvPr/>
              </p:nvSpPr>
              <p:spPr>
                <a:xfrm>
                  <a:off x="1695827" y="4611663"/>
                  <a:ext cx="455574" cy="246221"/>
                </a:xfrm>
                <a:prstGeom prst="rect">
                  <a:avLst/>
                </a:prstGeom>
                <a:noFill/>
              </p:spPr>
              <p:txBody>
                <a:bodyPr wrap="none" rtlCol="0">
                  <a:spAutoFit/>
                </a:bodyPr>
                <a:lstStyle/>
                <a:p>
                  <a:r>
                    <a:rPr lang="en-US" sz="1000" dirty="0">
                      <a:solidFill>
                        <a:srgbClr val="C00000"/>
                      </a:solidFill>
                    </a:rPr>
                    <a:t>word</a:t>
                  </a:r>
                  <a:endParaRPr lang="en-US" sz="1200" dirty="0">
                    <a:solidFill>
                      <a:srgbClr val="C00000"/>
                    </a:solidFill>
                  </a:endParaRPr>
                </a:p>
              </p:txBody>
            </p:sp>
            <p:sp>
              <p:nvSpPr>
                <p:cNvPr id="16" name="TextBox 15">
                  <a:extLst>
                    <a:ext uri="{FF2B5EF4-FFF2-40B4-BE49-F238E27FC236}">
                      <a16:creationId xmlns:a16="http://schemas.microsoft.com/office/drawing/2014/main" id="{23BFF8AB-385A-0A49-A348-B172E80A1977}"/>
                    </a:ext>
                  </a:extLst>
                </p:cNvPr>
                <p:cNvSpPr txBox="1"/>
                <p:nvPr/>
              </p:nvSpPr>
              <p:spPr>
                <a:xfrm>
                  <a:off x="1633777" y="4156324"/>
                  <a:ext cx="659155" cy="246221"/>
                </a:xfrm>
                <a:prstGeom prst="rect">
                  <a:avLst/>
                </a:prstGeom>
                <a:noFill/>
              </p:spPr>
              <p:txBody>
                <a:bodyPr wrap="none" rtlCol="0">
                  <a:spAutoFit/>
                </a:bodyPr>
                <a:lstStyle/>
                <a:p>
                  <a:r>
                    <a:rPr lang="en-US" sz="1000" dirty="0">
                      <a:solidFill>
                        <a:srgbClr val="C00000"/>
                      </a:solidFill>
                    </a:rPr>
                    <a:t>sentence</a:t>
                  </a:r>
                  <a:endParaRPr lang="en-US" sz="1200" dirty="0">
                    <a:solidFill>
                      <a:srgbClr val="C00000"/>
                    </a:solidFill>
                  </a:endParaRPr>
                </a:p>
              </p:txBody>
            </p:sp>
            <p:sp>
              <p:nvSpPr>
                <p:cNvPr id="17" name="TextBox 16">
                  <a:extLst>
                    <a:ext uri="{FF2B5EF4-FFF2-40B4-BE49-F238E27FC236}">
                      <a16:creationId xmlns:a16="http://schemas.microsoft.com/office/drawing/2014/main" id="{E22AC8D7-677B-6C4A-920E-22282814A286}"/>
                    </a:ext>
                  </a:extLst>
                </p:cNvPr>
                <p:cNvSpPr txBox="1"/>
                <p:nvPr/>
              </p:nvSpPr>
              <p:spPr>
                <a:xfrm>
                  <a:off x="1617247" y="3675597"/>
                  <a:ext cx="678391" cy="246221"/>
                </a:xfrm>
                <a:prstGeom prst="rect">
                  <a:avLst/>
                </a:prstGeom>
                <a:noFill/>
              </p:spPr>
              <p:txBody>
                <a:bodyPr wrap="none" rtlCol="0">
                  <a:spAutoFit/>
                </a:bodyPr>
                <a:lstStyle/>
                <a:p>
                  <a:r>
                    <a:rPr lang="en-US" sz="1000" dirty="0">
                      <a:solidFill>
                        <a:srgbClr val="C00000"/>
                      </a:solidFill>
                    </a:rPr>
                    <a:t>discourse</a:t>
                  </a:r>
                  <a:endParaRPr lang="en-US" sz="1200" dirty="0">
                    <a:solidFill>
                      <a:srgbClr val="C00000"/>
                    </a:solidFill>
                  </a:endParaRPr>
                </a:p>
              </p:txBody>
            </p:sp>
            <p:sp>
              <p:nvSpPr>
                <p:cNvPr id="18" name="TextBox 17">
                  <a:extLst>
                    <a:ext uri="{FF2B5EF4-FFF2-40B4-BE49-F238E27FC236}">
                      <a16:creationId xmlns:a16="http://schemas.microsoft.com/office/drawing/2014/main" id="{90D292ED-37BA-CF49-9E46-8C2CC3357488}"/>
                    </a:ext>
                  </a:extLst>
                </p:cNvPr>
                <p:cNvSpPr txBox="1"/>
                <p:nvPr/>
              </p:nvSpPr>
              <p:spPr>
                <a:xfrm>
                  <a:off x="1676400" y="3185889"/>
                  <a:ext cx="628698" cy="157381"/>
                </a:xfrm>
                <a:prstGeom prst="rect">
                  <a:avLst/>
                </a:prstGeom>
                <a:noFill/>
              </p:spPr>
              <p:txBody>
                <a:bodyPr wrap="none" rtlCol="0">
                  <a:spAutoFit/>
                </a:bodyPr>
                <a:lstStyle/>
                <a:p>
                  <a:r>
                    <a:rPr lang="en-US" sz="1100" b="1" dirty="0">
                      <a:solidFill>
                        <a:srgbClr val="C00000"/>
                      </a:solidFill>
                    </a:rPr>
                    <a:t>context</a:t>
                  </a:r>
                  <a:endParaRPr lang="en-US" sz="1600" b="1" dirty="0">
                    <a:solidFill>
                      <a:srgbClr val="C00000"/>
                    </a:solidFill>
                  </a:endParaRPr>
                </a:p>
              </p:txBody>
            </p:sp>
            <p:sp>
              <p:nvSpPr>
                <p:cNvPr id="19" name="TextBox 18">
                  <a:extLst>
                    <a:ext uri="{FF2B5EF4-FFF2-40B4-BE49-F238E27FC236}">
                      <a16:creationId xmlns:a16="http://schemas.microsoft.com/office/drawing/2014/main" id="{481BC838-A075-9940-9443-0F09E8388124}"/>
                    </a:ext>
                  </a:extLst>
                </p:cNvPr>
                <p:cNvSpPr txBox="1"/>
                <p:nvPr/>
              </p:nvSpPr>
              <p:spPr>
                <a:xfrm rot="16200000">
                  <a:off x="1651873" y="2562245"/>
                  <a:ext cx="636713" cy="246221"/>
                </a:xfrm>
                <a:prstGeom prst="rect">
                  <a:avLst/>
                </a:prstGeom>
                <a:noFill/>
              </p:spPr>
              <p:txBody>
                <a:bodyPr wrap="none" rtlCol="0">
                  <a:spAutoFit/>
                </a:bodyPr>
                <a:lstStyle/>
                <a:p>
                  <a:r>
                    <a:rPr lang="en-US" sz="1000" dirty="0">
                      <a:solidFill>
                        <a:srgbClr val="C00000"/>
                      </a:solidFill>
                    </a:rPr>
                    <a:t>meaning</a:t>
                  </a:r>
                  <a:endParaRPr lang="en-US" sz="1200" dirty="0">
                    <a:solidFill>
                      <a:srgbClr val="C00000"/>
                    </a:solidFill>
                  </a:endParaRPr>
                </a:p>
              </p:txBody>
            </p:sp>
          </p:grpSp>
          <p:sp>
            <p:nvSpPr>
              <p:cNvPr id="12" name="Trapezoid 19">
                <a:extLst>
                  <a:ext uri="{FF2B5EF4-FFF2-40B4-BE49-F238E27FC236}">
                    <a16:creationId xmlns:a16="http://schemas.microsoft.com/office/drawing/2014/main" id="{AFD07C65-9177-A14C-AB6E-09B4DCEA9F75}"/>
                  </a:ext>
                </a:extLst>
              </p:cNvPr>
              <p:cNvSpPr/>
              <p:nvPr/>
            </p:nvSpPr>
            <p:spPr>
              <a:xfrm>
                <a:off x="1246094" y="4831068"/>
                <a:ext cx="946612" cy="853048"/>
              </a:xfrm>
              <a:custGeom>
                <a:avLst/>
                <a:gdLst>
                  <a:gd name="connsiteX0" fmla="*/ 0 w 628698"/>
                  <a:gd name="connsiteY0" fmla="*/ 809066 h 809066"/>
                  <a:gd name="connsiteX1" fmla="*/ 157175 w 628698"/>
                  <a:gd name="connsiteY1" fmla="*/ 0 h 809066"/>
                  <a:gd name="connsiteX2" fmla="*/ 471524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157175 w 628698"/>
                  <a:gd name="connsiteY1" fmla="*/ 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78551 w 628698"/>
                  <a:gd name="connsiteY1" fmla="*/ 14288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21616 w 628698"/>
                  <a:gd name="connsiteY1" fmla="*/ 2784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41391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5255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5255 h 809066"/>
                  <a:gd name="connsiteX2" fmla="*/ 582553 w 628698"/>
                  <a:gd name="connsiteY2" fmla="*/ 0 h 809066"/>
                  <a:gd name="connsiteX3" fmla="*/ 628698 w 628698"/>
                  <a:gd name="connsiteY3" fmla="*/ 809066 h 809066"/>
                  <a:gd name="connsiteX4" fmla="*/ 0 w 628698"/>
                  <a:gd name="connsiteY4" fmla="*/ 809066 h 80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98" h="809066">
                    <a:moveTo>
                      <a:pt x="0" y="809066"/>
                    </a:moveTo>
                    <a:lnTo>
                      <a:pt x="59573" y="5255"/>
                    </a:lnTo>
                    <a:lnTo>
                      <a:pt x="582553" y="0"/>
                    </a:lnTo>
                    <a:lnTo>
                      <a:pt x="628698" y="809066"/>
                    </a:lnTo>
                    <a:lnTo>
                      <a:pt x="0" y="809066"/>
                    </a:lnTo>
                    <a:close/>
                  </a:path>
                </a:pathLst>
              </a:cu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0DC5FA64-0C26-824A-B56A-0D1752B7448A}"/>
                </a:ext>
              </a:extLst>
            </p:cNvPr>
            <p:cNvSpPr txBox="1"/>
            <p:nvPr/>
          </p:nvSpPr>
          <p:spPr>
            <a:xfrm rot="16200000">
              <a:off x="3518276" y="5116398"/>
              <a:ext cx="627672" cy="338554"/>
            </a:xfrm>
            <a:prstGeom prst="rect">
              <a:avLst/>
            </a:prstGeom>
            <a:noFill/>
          </p:spPr>
          <p:txBody>
            <a:bodyPr wrap="none" rtlCol="0">
              <a:spAutoFit/>
            </a:bodyPr>
            <a:lstStyle/>
            <a:p>
              <a:r>
                <a:rPr lang="en-US" sz="1600" b="1" dirty="0">
                  <a:solidFill>
                    <a:srgbClr val="C00000"/>
                  </a:solidFill>
                </a:rPr>
                <a:t>word</a:t>
              </a:r>
            </a:p>
          </p:txBody>
        </p:sp>
      </p:grpSp>
    </p:spTree>
    <p:extLst>
      <p:ext uri="{BB962C8B-B14F-4D97-AF65-F5344CB8AC3E}">
        <p14:creationId xmlns:p14="http://schemas.microsoft.com/office/powerpoint/2010/main" val="3160885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ABF8-733F-6E4B-830B-8FACBB40B053}"/>
              </a:ext>
            </a:extLst>
          </p:cNvPr>
          <p:cNvSpPr>
            <a:spLocks noGrp="1"/>
          </p:cNvSpPr>
          <p:nvPr>
            <p:ph type="title"/>
          </p:nvPr>
        </p:nvSpPr>
        <p:spPr>
          <a:xfrm>
            <a:off x="0" y="0"/>
            <a:ext cx="10515600" cy="1325563"/>
          </a:xfrm>
        </p:spPr>
        <p:txBody>
          <a:bodyPr/>
          <a:lstStyle/>
          <a:p>
            <a:r>
              <a:rPr lang="en-US" dirty="0"/>
              <a:t>What is a morpheme?</a:t>
            </a:r>
          </a:p>
        </p:txBody>
      </p:sp>
      <p:sp>
        <p:nvSpPr>
          <p:cNvPr id="25" name="Content Placeholder 60">
            <a:extLst>
              <a:ext uri="{FF2B5EF4-FFF2-40B4-BE49-F238E27FC236}">
                <a16:creationId xmlns:a16="http://schemas.microsoft.com/office/drawing/2014/main" id="{22DCCEAF-8B5E-274A-90D9-BA0628F15CE7}"/>
              </a:ext>
            </a:extLst>
          </p:cNvPr>
          <p:cNvSpPr>
            <a:spLocks noGrp="1"/>
          </p:cNvSpPr>
          <p:nvPr>
            <p:ph idx="1"/>
          </p:nvPr>
        </p:nvSpPr>
        <p:spPr>
          <a:xfrm>
            <a:off x="868101" y="1099596"/>
            <a:ext cx="9547219" cy="1505994"/>
          </a:xfrm>
        </p:spPr>
        <p:txBody>
          <a:bodyPr>
            <a:normAutofit/>
          </a:bodyPr>
          <a:lstStyle/>
          <a:p>
            <a:pPr marL="547688"/>
            <a:endParaRPr lang="en-US" altLang="en-US" sz="1400" dirty="0">
              <a:solidFill>
                <a:srgbClr val="FFCE00"/>
              </a:solidFill>
            </a:endParaRPr>
          </a:p>
          <a:p>
            <a:pPr marL="547688"/>
            <a:r>
              <a:rPr lang="en-US" altLang="en-US" sz="3200" dirty="0">
                <a:solidFill>
                  <a:srgbClr val="FFCE00"/>
                </a:solidFill>
              </a:rPr>
              <a:t>Morphemes are parts of words</a:t>
            </a:r>
          </a:p>
          <a:p>
            <a:pPr lvl="1" eaLnBrk="1" hangingPunct="1"/>
            <a:r>
              <a:rPr lang="en-US" altLang="en-US" sz="2800" dirty="0"/>
              <a:t>prefixes, suffixes, infixes, stems, roots</a:t>
            </a:r>
          </a:p>
          <a:p>
            <a:pPr marL="914400" lvl="2" indent="0">
              <a:buNone/>
            </a:pPr>
            <a:endParaRPr lang="en-US" altLang="en-US" sz="2400" dirty="0">
              <a:solidFill>
                <a:schemeClr val="tx1">
                  <a:lumMod val="75000"/>
                </a:schemeClr>
              </a:solidFill>
            </a:endParaRPr>
          </a:p>
          <a:p>
            <a:pPr marL="914400" lvl="2" indent="0">
              <a:buNone/>
            </a:pPr>
            <a:endParaRPr lang="en-US" altLang="en-US" sz="2400" dirty="0">
              <a:solidFill>
                <a:schemeClr val="tx1">
                  <a:lumMod val="75000"/>
                </a:schemeClr>
              </a:solidFill>
            </a:endParaRPr>
          </a:p>
          <a:p>
            <a:pPr marL="914400" lvl="2" indent="0">
              <a:buNone/>
            </a:pPr>
            <a:endParaRPr lang="en-US" altLang="en-US" sz="2400" dirty="0">
              <a:solidFill>
                <a:schemeClr val="tx1">
                  <a:lumMod val="75000"/>
                </a:schemeClr>
              </a:solidFill>
            </a:endParaRPr>
          </a:p>
          <a:p>
            <a:pPr marL="914400" lvl="2" indent="0">
              <a:buNone/>
            </a:pPr>
            <a:endParaRPr lang="en-US" altLang="en-US" sz="2400" dirty="0">
              <a:solidFill>
                <a:schemeClr val="tx1">
                  <a:lumMod val="75000"/>
                </a:schemeClr>
              </a:solidFill>
            </a:endParaRPr>
          </a:p>
          <a:p>
            <a:pPr marL="914400" lvl="2" indent="0">
              <a:buNone/>
            </a:pPr>
            <a:endParaRPr lang="en-US" altLang="en-US" sz="2400" dirty="0">
              <a:solidFill>
                <a:schemeClr val="tx1">
                  <a:lumMod val="75000"/>
                </a:schemeClr>
              </a:solidFill>
            </a:endParaRPr>
          </a:p>
        </p:txBody>
      </p:sp>
      <p:grpSp>
        <p:nvGrpSpPr>
          <p:cNvPr id="22" name="Group 21">
            <a:extLst>
              <a:ext uri="{FF2B5EF4-FFF2-40B4-BE49-F238E27FC236}">
                <a16:creationId xmlns:a16="http://schemas.microsoft.com/office/drawing/2014/main" id="{B6A9B43A-9CD8-FF48-9976-57BC59B84A46}"/>
              </a:ext>
            </a:extLst>
          </p:cNvPr>
          <p:cNvGrpSpPr/>
          <p:nvPr/>
        </p:nvGrpSpPr>
        <p:grpSpPr>
          <a:xfrm>
            <a:off x="10779215" y="422724"/>
            <a:ext cx="1089367" cy="6244046"/>
            <a:chOff x="3318799" y="258721"/>
            <a:chExt cx="1089367" cy="6244046"/>
          </a:xfrm>
        </p:grpSpPr>
        <p:grpSp>
          <p:nvGrpSpPr>
            <p:cNvPr id="41" name="Group 40">
              <a:extLst>
                <a:ext uri="{FF2B5EF4-FFF2-40B4-BE49-F238E27FC236}">
                  <a16:creationId xmlns:a16="http://schemas.microsoft.com/office/drawing/2014/main" id="{E407CB1C-95A9-BF4C-A48E-73D265743074}"/>
                </a:ext>
              </a:extLst>
            </p:cNvPr>
            <p:cNvGrpSpPr/>
            <p:nvPr/>
          </p:nvGrpSpPr>
          <p:grpSpPr>
            <a:xfrm>
              <a:off x="3318799" y="258721"/>
              <a:ext cx="1089367" cy="6244046"/>
              <a:chOff x="1166149" y="235131"/>
              <a:chExt cx="1089367" cy="6244046"/>
            </a:xfrm>
          </p:grpSpPr>
          <p:grpSp>
            <p:nvGrpSpPr>
              <p:cNvPr id="43" name="Group 42">
                <a:extLst>
                  <a:ext uri="{FF2B5EF4-FFF2-40B4-BE49-F238E27FC236}">
                    <a16:creationId xmlns:a16="http://schemas.microsoft.com/office/drawing/2014/main" id="{31DA30A1-72AF-4B41-AB46-70E7F5A8470B}"/>
                  </a:ext>
                </a:extLst>
              </p:cNvPr>
              <p:cNvGrpSpPr/>
              <p:nvPr/>
            </p:nvGrpSpPr>
            <p:grpSpPr>
              <a:xfrm>
                <a:off x="1166149" y="235131"/>
                <a:ext cx="1089367" cy="6244046"/>
                <a:chOff x="1418698" y="1698171"/>
                <a:chExt cx="1089367" cy="3756331"/>
              </a:xfrm>
            </p:grpSpPr>
            <p:grpSp>
              <p:nvGrpSpPr>
                <p:cNvPr id="45" name="Group 44">
                  <a:extLst>
                    <a:ext uri="{FF2B5EF4-FFF2-40B4-BE49-F238E27FC236}">
                      <a16:creationId xmlns:a16="http://schemas.microsoft.com/office/drawing/2014/main" id="{FE820C4F-4F40-3D47-9CDD-4EC105DE7F1A}"/>
                    </a:ext>
                  </a:extLst>
                </p:cNvPr>
                <p:cNvGrpSpPr/>
                <p:nvPr/>
              </p:nvGrpSpPr>
              <p:grpSpPr>
                <a:xfrm>
                  <a:off x="1418698" y="1698171"/>
                  <a:ext cx="1089367" cy="3756331"/>
                  <a:chOff x="2554111" y="1851380"/>
                  <a:chExt cx="1566333" cy="2573864"/>
                </a:xfrm>
              </p:grpSpPr>
              <p:sp>
                <p:nvSpPr>
                  <p:cNvPr id="52" name="Triangle 51">
                    <a:extLst>
                      <a:ext uri="{FF2B5EF4-FFF2-40B4-BE49-F238E27FC236}">
                        <a16:creationId xmlns:a16="http://schemas.microsoft.com/office/drawing/2014/main" id="{CAF51B43-E2BC-2849-997C-1BA7C3B2BE31}"/>
                      </a:ext>
                    </a:extLst>
                  </p:cNvPr>
                  <p:cNvSpPr/>
                  <p:nvPr/>
                </p:nvSpPr>
                <p:spPr>
                  <a:xfrm>
                    <a:off x="2554111" y="1851380"/>
                    <a:ext cx="1566333" cy="257386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CC84CD9-C6FD-3F49-8037-4FE098B83868}"/>
                      </a:ext>
                    </a:extLst>
                  </p:cNvPr>
                  <p:cNvCxnSpPr>
                    <a:cxnSpLocks/>
                  </p:cNvCxnSpPr>
                  <p:nvPr/>
                </p:nvCxnSpPr>
                <p:spPr>
                  <a:xfrm>
                    <a:off x="2669059" y="4097867"/>
                    <a:ext cx="1361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458522-071D-E44A-AC21-8425521BA48F}"/>
                      </a:ext>
                    </a:extLst>
                  </p:cNvPr>
                  <p:cNvCxnSpPr>
                    <a:cxnSpLocks/>
                  </p:cNvCxnSpPr>
                  <p:nvPr/>
                </p:nvCxnSpPr>
                <p:spPr>
                  <a:xfrm>
                    <a:off x="2767914" y="3764845"/>
                    <a:ext cx="1161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E5D017F-D29B-1A47-900C-FC37C0A2E594}"/>
                      </a:ext>
                    </a:extLst>
                  </p:cNvPr>
                  <p:cNvCxnSpPr>
                    <a:cxnSpLocks/>
                  </p:cNvCxnSpPr>
                  <p:nvPr/>
                </p:nvCxnSpPr>
                <p:spPr>
                  <a:xfrm>
                    <a:off x="2868598" y="3429000"/>
                    <a:ext cx="947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9C56B52-B535-2C44-89BC-1C9E8C9D4627}"/>
                      </a:ext>
                    </a:extLst>
                  </p:cNvPr>
                  <p:cNvCxnSpPr>
                    <a:cxnSpLocks/>
                  </p:cNvCxnSpPr>
                  <p:nvPr/>
                </p:nvCxnSpPr>
                <p:spPr>
                  <a:xfrm>
                    <a:off x="2962510" y="3121729"/>
                    <a:ext cx="7494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831656C-CA20-1D41-BA56-D4AFDB0DDD32}"/>
                      </a:ext>
                    </a:extLst>
                  </p:cNvPr>
                  <p:cNvCxnSpPr>
                    <a:cxnSpLocks/>
                  </p:cNvCxnSpPr>
                  <p:nvPr/>
                </p:nvCxnSpPr>
                <p:spPr>
                  <a:xfrm>
                    <a:off x="3066306" y="2799630"/>
                    <a:ext cx="5616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70B18E16-C636-7E4A-B475-F517E7CC68AC}"/>
                    </a:ext>
                  </a:extLst>
                </p:cNvPr>
                <p:cNvSpPr txBox="1"/>
                <p:nvPr/>
              </p:nvSpPr>
              <p:spPr>
                <a:xfrm>
                  <a:off x="1579626" y="5091241"/>
                  <a:ext cx="679994" cy="246221"/>
                </a:xfrm>
                <a:prstGeom prst="rect">
                  <a:avLst/>
                </a:prstGeom>
                <a:noFill/>
              </p:spPr>
              <p:txBody>
                <a:bodyPr wrap="none" rtlCol="0">
                  <a:spAutoFit/>
                </a:bodyPr>
                <a:lstStyle/>
                <a:p>
                  <a:r>
                    <a:rPr lang="en-US" sz="1000" dirty="0">
                      <a:solidFill>
                        <a:srgbClr val="C00000"/>
                      </a:solidFill>
                    </a:rPr>
                    <a:t>character</a:t>
                  </a:r>
                  <a:endParaRPr lang="en-US" sz="1200" dirty="0">
                    <a:solidFill>
                      <a:srgbClr val="C00000"/>
                    </a:solidFill>
                  </a:endParaRPr>
                </a:p>
              </p:txBody>
            </p:sp>
            <p:sp>
              <p:nvSpPr>
                <p:cNvPr id="47" name="TextBox 46">
                  <a:extLst>
                    <a:ext uri="{FF2B5EF4-FFF2-40B4-BE49-F238E27FC236}">
                      <a16:creationId xmlns:a16="http://schemas.microsoft.com/office/drawing/2014/main" id="{6031A947-67CC-6547-AF37-44A64F347BE9}"/>
                    </a:ext>
                  </a:extLst>
                </p:cNvPr>
                <p:cNvSpPr txBox="1"/>
                <p:nvPr/>
              </p:nvSpPr>
              <p:spPr>
                <a:xfrm>
                  <a:off x="1695827" y="4611663"/>
                  <a:ext cx="455574" cy="246221"/>
                </a:xfrm>
                <a:prstGeom prst="rect">
                  <a:avLst/>
                </a:prstGeom>
                <a:noFill/>
              </p:spPr>
              <p:txBody>
                <a:bodyPr wrap="none" rtlCol="0">
                  <a:spAutoFit/>
                </a:bodyPr>
                <a:lstStyle/>
                <a:p>
                  <a:r>
                    <a:rPr lang="en-US" sz="1000" dirty="0">
                      <a:solidFill>
                        <a:srgbClr val="C00000"/>
                      </a:solidFill>
                    </a:rPr>
                    <a:t>word</a:t>
                  </a:r>
                  <a:endParaRPr lang="en-US" sz="1200" dirty="0">
                    <a:solidFill>
                      <a:srgbClr val="C00000"/>
                    </a:solidFill>
                  </a:endParaRPr>
                </a:p>
              </p:txBody>
            </p:sp>
            <p:sp>
              <p:nvSpPr>
                <p:cNvPr id="48" name="TextBox 47">
                  <a:extLst>
                    <a:ext uri="{FF2B5EF4-FFF2-40B4-BE49-F238E27FC236}">
                      <a16:creationId xmlns:a16="http://schemas.microsoft.com/office/drawing/2014/main" id="{3321DD91-3295-074A-BFFB-BA61C2E36A04}"/>
                    </a:ext>
                  </a:extLst>
                </p:cNvPr>
                <p:cNvSpPr txBox="1"/>
                <p:nvPr/>
              </p:nvSpPr>
              <p:spPr>
                <a:xfrm>
                  <a:off x="1633777" y="4156324"/>
                  <a:ext cx="659155" cy="246221"/>
                </a:xfrm>
                <a:prstGeom prst="rect">
                  <a:avLst/>
                </a:prstGeom>
                <a:noFill/>
              </p:spPr>
              <p:txBody>
                <a:bodyPr wrap="none" rtlCol="0">
                  <a:spAutoFit/>
                </a:bodyPr>
                <a:lstStyle/>
                <a:p>
                  <a:r>
                    <a:rPr lang="en-US" sz="1000" dirty="0">
                      <a:solidFill>
                        <a:srgbClr val="C00000"/>
                      </a:solidFill>
                    </a:rPr>
                    <a:t>sentence</a:t>
                  </a:r>
                  <a:endParaRPr lang="en-US" sz="1200" dirty="0">
                    <a:solidFill>
                      <a:srgbClr val="C00000"/>
                    </a:solidFill>
                  </a:endParaRPr>
                </a:p>
              </p:txBody>
            </p:sp>
            <p:sp>
              <p:nvSpPr>
                <p:cNvPr id="49" name="TextBox 48">
                  <a:extLst>
                    <a:ext uri="{FF2B5EF4-FFF2-40B4-BE49-F238E27FC236}">
                      <a16:creationId xmlns:a16="http://schemas.microsoft.com/office/drawing/2014/main" id="{A48584D3-E099-EF47-B291-1910F2248073}"/>
                    </a:ext>
                  </a:extLst>
                </p:cNvPr>
                <p:cNvSpPr txBox="1"/>
                <p:nvPr/>
              </p:nvSpPr>
              <p:spPr>
                <a:xfrm>
                  <a:off x="1617247" y="3675597"/>
                  <a:ext cx="678391" cy="246221"/>
                </a:xfrm>
                <a:prstGeom prst="rect">
                  <a:avLst/>
                </a:prstGeom>
                <a:noFill/>
              </p:spPr>
              <p:txBody>
                <a:bodyPr wrap="none" rtlCol="0">
                  <a:spAutoFit/>
                </a:bodyPr>
                <a:lstStyle/>
                <a:p>
                  <a:r>
                    <a:rPr lang="en-US" sz="1000" dirty="0">
                      <a:solidFill>
                        <a:srgbClr val="C00000"/>
                      </a:solidFill>
                    </a:rPr>
                    <a:t>discourse</a:t>
                  </a:r>
                  <a:endParaRPr lang="en-US" sz="1200" dirty="0">
                    <a:solidFill>
                      <a:srgbClr val="C00000"/>
                    </a:solidFill>
                  </a:endParaRPr>
                </a:p>
              </p:txBody>
            </p:sp>
            <p:sp>
              <p:nvSpPr>
                <p:cNvPr id="50" name="TextBox 49">
                  <a:extLst>
                    <a:ext uri="{FF2B5EF4-FFF2-40B4-BE49-F238E27FC236}">
                      <a16:creationId xmlns:a16="http://schemas.microsoft.com/office/drawing/2014/main" id="{63E7CB26-397D-1548-82DF-BFA47E8E3DB6}"/>
                    </a:ext>
                  </a:extLst>
                </p:cNvPr>
                <p:cNvSpPr txBox="1"/>
                <p:nvPr/>
              </p:nvSpPr>
              <p:spPr>
                <a:xfrm>
                  <a:off x="1676400" y="3185889"/>
                  <a:ext cx="628698" cy="157381"/>
                </a:xfrm>
                <a:prstGeom prst="rect">
                  <a:avLst/>
                </a:prstGeom>
                <a:noFill/>
              </p:spPr>
              <p:txBody>
                <a:bodyPr wrap="none" rtlCol="0">
                  <a:spAutoFit/>
                </a:bodyPr>
                <a:lstStyle/>
                <a:p>
                  <a:r>
                    <a:rPr lang="en-US" sz="1100" b="1" dirty="0">
                      <a:solidFill>
                        <a:srgbClr val="C00000"/>
                      </a:solidFill>
                    </a:rPr>
                    <a:t>context</a:t>
                  </a:r>
                  <a:endParaRPr lang="en-US" sz="1600" b="1" dirty="0">
                    <a:solidFill>
                      <a:srgbClr val="C00000"/>
                    </a:solidFill>
                  </a:endParaRPr>
                </a:p>
              </p:txBody>
            </p:sp>
            <p:sp>
              <p:nvSpPr>
                <p:cNvPr id="51" name="TextBox 50">
                  <a:extLst>
                    <a:ext uri="{FF2B5EF4-FFF2-40B4-BE49-F238E27FC236}">
                      <a16:creationId xmlns:a16="http://schemas.microsoft.com/office/drawing/2014/main" id="{C05B7E22-38DC-104A-B6C2-E842166811A7}"/>
                    </a:ext>
                  </a:extLst>
                </p:cNvPr>
                <p:cNvSpPr txBox="1"/>
                <p:nvPr/>
              </p:nvSpPr>
              <p:spPr>
                <a:xfrm rot="16200000">
                  <a:off x="1651873" y="2562245"/>
                  <a:ext cx="636713" cy="246221"/>
                </a:xfrm>
                <a:prstGeom prst="rect">
                  <a:avLst/>
                </a:prstGeom>
                <a:noFill/>
              </p:spPr>
              <p:txBody>
                <a:bodyPr wrap="none" rtlCol="0">
                  <a:spAutoFit/>
                </a:bodyPr>
                <a:lstStyle/>
                <a:p>
                  <a:r>
                    <a:rPr lang="en-US" sz="1000" dirty="0">
                      <a:solidFill>
                        <a:srgbClr val="C00000"/>
                      </a:solidFill>
                    </a:rPr>
                    <a:t>meaning</a:t>
                  </a:r>
                  <a:endParaRPr lang="en-US" sz="1200" dirty="0">
                    <a:solidFill>
                      <a:srgbClr val="C00000"/>
                    </a:solidFill>
                  </a:endParaRPr>
                </a:p>
              </p:txBody>
            </p:sp>
          </p:grpSp>
          <p:sp>
            <p:nvSpPr>
              <p:cNvPr id="44" name="Trapezoid 19">
                <a:extLst>
                  <a:ext uri="{FF2B5EF4-FFF2-40B4-BE49-F238E27FC236}">
                    <a16:creationId xmlns:a16="http://schemas.microsoft.com/office/drawing/2014/main" id="{4525C8FD-188F-5A41-91B9-3C22DDA9DD79}"/>
                  </a:ext>
                </a:extLst>
              </p:cNvPr>
              <p:cNvSpPr/>
              <p:nvPr/>
            </p:nvSpPr>
            <p:spPr>
              <a:xfrm>
                <a:off x="1246094" y="4831068"/>
                <a:ext cx="946612" cy="853048"/>
              </a:xfrm>
              <a:custGeom>
                <a:avLst/>
                <a:gdLst>
                  <a:gd name="connsiteX0" fmla="*/ 0 w 628698"/>
                  <a:gd name="connsiteY0" fmla="*/ 809066 h 809066"/>
                  <a:gd name="connsiteX1" fmla="*/ 157175 w 628698"/>
                  <a:gd name="connsiteY1" fmla="*/ 0 h 809066"/>
                  <a:gd name="connsiteX2" fmla="*/ 471524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157175 w 628698"/>
                  <a:gd name="connsiteY1" fmla="*/ 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78551 w 628698"/>
                  <a:gd name="connsiteY1" fmla="*/ 14288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21616 w 628698"/>
                  <a:gd name="connsiteY1" fmla="*/ 2784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41391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5255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5255 h 809066"/>
                  <a:gd name="connsiteX2" fmla="*/ 582553 w 628698"/>
                  <a:gd name="connsiteY2" fmla="*/ 0 h 809066"/>
                  <a:gd name="connsiteX3" fmla="*/ 628698 w 628698"/>
                  <a:gd name="connsiteY3" fmla="*/ 809066 h 809066"/>
                  <a:gd name="connsiteX4" fmla="*/ 0 w 628698"/>
                  <a:gd name="connsiteY4" fmla="*/ 809066 h 80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98" h="809066">
                    <a:moveTo>
                      <a:pt x="0" y="809066"/>
                    </a:moveTo>
                    <a:lnTo>
                      <a:pt x="59573" y="5255"/>
                    </a:lnTo>
                    <a:lnTo>
                      <a:pt x="582553" y="0"/>
                    </a:lnTo>
                    <a:lnTo>
                      <a:pt x="628698" y="809066"/>
                    </a:lnTo>
                    <a:lnTo>
                      <a:pt x="0" y="809066"/>
                    </a:lnTo>
                    <a:close/>
                  </a:path>
                </a:pathLst>
              </a:cu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2471F18E-D5E4-274C-B8D6-6C1117D674C0}"/>
                </a:ext>
              </a:extLst>
            </p:cNvPr>
            <p:cNvSpPr txBox="1"/>
            <p:nvPr/>
          </p:nvSpPr>
          <p:spPr>
            <a:xfrm rot="16200000">
              <a:off x="3518276" y="5116398"/>
              <a:ext cx="627672" cy="338554"/>
            </a:xfrm>
            <a:prstGeom prst="rect">
              <a:avLst/>
            </a:prstGeom>
            <a:noFill/>
          </p:spPr>
          <p:txBody>
            <a:bodyPr wrap="none" rtlCol="0">
              <a:spAutoFit/>
            </a:bodyPr>
            <a:lstStyle/>
            <a:p>
              <a:r>
                <a:rPr lang="en-US" sz="1600" b="1" dirty="0">
                  <a:solidFill>
                    <a:srgbClr val="C00000"/>
                  </a:solidFill>
                </a:rPr>
                <a:t>word</a:t>
              </a:r>
            </a:p>
          </p:txBody>
        </p:sp>
      </p:grpSp>
      <p:sp>
        <p:nvSpPr>
          <p:cNvPr id="87" name="Content Placeholder 60">
            <a:extLst>
              <a:ext uri="{FF2B5EF4-FFF2-40B4-BE49-F238E27FC236}">
                <a16:creationId xmlns:a16="http://schemas.microsoft.com/office/drawing/2014/main" id="{E1691309-2642-A94F-8D71-50DFC1683969}"/>
              </a:ext>
            </a:extLst>
          </p:cNvPr>
          <p:cNvSpPr txBox="1">
            <a:spLocks/>
          </p:cNvSpPr>
          <p:nvPr/>
        </p:nvSpPr>
        <p:spPr>
          <a:xfrm>
            <a:off x="1187863" y="2592889"/>
            <a:ext cx="3298819" cy="220655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7688"/>
            <a:endParaRPr lang="en-US" altLang="en-US" sz="1400" dirty="0">
              <a:solidFill>
                <a:srgbClr val="FFCE00"/>
              </a:solidFill>
            </a:endParaRPr>
          </a:p>
          <a:p>
            <a:pPr lvl="1"/>
            <a:r>
              <a:rPr lang="en-US" altLang="en-US" sz="2800" dirty="0"/>
              <a:t>Russian</a:t>
            </a:r>
          </a:p>
          <a:p>
            <a:pPr lvl="2"/>
            <a:r>
              <a:rPr lang="en-US" altLang="en-US" sz="2400" dirty="0">
                <a:solidFill>
                  <a:srgbClr val="C00000"/>
                </a:solidFill>
              </a:rPr>
              <a:t>case, tense, aspect, gender</a:t>
            </a:r>
          </a:p>
          <a:p>
            <a:pPr marL="914400" lvl="2" indent="0">
              <a:buFont typeface="Arial" panose="020B0604020202020204" pitchFamily="34" charset="0"/>
              <a:buNone/>
            </a:pPr>
            <a:endParaRPr lang="en-US" altLang="en-US" sz="2400" dirty="0">
              <a:solidFill>
                <a:schemeClr val="tx1">
                  <a:lumMod val="75000"/>
                </a:schemeClr>
              </a:solidFill>
            </a:endParaRPr>
          </a:p>
          <a:p>
            <a:pPr lvl="1"/>
            <a:r>
              <a:rPr lang="en-US" altLang="en-US" sz="2800" dirty="0"/>
              <a:t>Arabic</a:t>
            </a:r>
          </a:p>
          <a:p>
            <a:pPr lvl="2"/>
            <a:r>
              <a:rPr lang="en-US" altLang="en-US" sz="2400" dirty="0">
                <a:solidFill>
                  <a:srgbClr val="C00000"/>
                </a:solidFill>
              </a:rPr>
              <a:t>roots and stems</a:t>
            </a: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p:txBody>
      </p:sp>
      <p:sp>
        <p:nvSpPr>
          <p:cNvPr id="88" name="Content Placeholder 60">
            <a:extLst>
              <a:ext uri="{FF2B5EF4-FFF2-40B4-BE49-F238E27FC236}">
                <a16:creationId xmlns:a16="http://schemas.microsoft.com/office/drawing/2014/main" id="{1B2D3E29-B136-704F-B7F2-E53DA712FA5C}"/>
              </a:ext>
            </a:extLst>
          </p:cNvPr>
          <p:cNvSpPr txBox="1">
            <a:spLocks/>
          </p:cNvSpPr>
          <p:nvPr/>
        </p:nvSpPr>
        <p:spPr>
          <a:xfrm>
            <a:off x="4250347" y="2533157"/>
            <a:ext cx="6186340" cy="220655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7688"/>
            <a:endParaRPr lang="en-US" altLang="en-US" sz="1200" dirty="0">
              <a:solidFill>
                <a:srgbClr val="FFCE00"/>
              </a:solidFill>
            </a:endParaRPr>
          </a:p>
          <a:p>
            <a:pPr lvl="1"/>
            <a:r>
              <a:rPr lang="en-US" altLang="en-US" sz="2600" dirty="0"/>
              <a:t>Chinese</a:t>
            </a:r>
          </a:p>
          <a:p>
            <a:pPr lvl="2"/>
            <a:r>
              <a:rPr lang="en-US" altLang="en-US" sz="2200" dirty="0">
                <a:solidFill>
                  <a:srgbClr val="C00000"/>
                </a:solidFill>
              </a:rPr>
              <a:t>usually we say no morphology, but…? </a:t>
            </a:r>
          </a:p>
          <a:p>
            <a:pPr lvl="2"/>
            <a:r>
              <a:rPr lang="en-US" altLang="en-US" sz="1900" dirty="0">
                <a:solidFill>
                  <a:srgbClr val="0070C0"/>
                </a:solidFill>
              </a:rPr>
              <a:t>(</a:t>
            </a:r>
            <a:r>
              <a:rPr lang="en-US" sz="1900" dirty="0">
                <a:solidFill>
                  <a:srgbClr val="0070C0"/>
                </a:solidFill>
                <a:hlinkClick r:id="rId3">
                  <a:extLst>
                    <a:ext uri="{A12FA001-AC4F-418D-AE19-62706E023703}">
                      <ahyp:hlinkClr xmlns:ahyp="http://schemas.microsoft.com/office/drawing/2018/hyperlinkcolor" val="tx"/>
                    </a:ext>
                  </a:extLst>
                </a:hlinkClick>
              </a:rPr>
              <a:t>http://www-personal.umich.edu/~duanmu/RevPackard02.pdf</a:t>
            </a:r>
            <a:r>
              <a:rPr lang="en-US" sz="1900" dirty="0">
                <a:solidFill>
                  <a:srgbClr val="0070C0"/>
                </a:solidFill>
              </a:rPr>
              <a:t>)</a:t>
            </a:r>
            <a:endParaRPr lang="en-US" altLang="en-US" sz="1900" dirty="0">
              <a:solidFill>
                <a:srgbClr val="0070C0"/>
              </a:solidFill>
            </a:endParaRPr>
          </a:p>
          <a:p>
            <a:pPr marL="914400" lvl="2" indent="0">
              <a:buFont typeface="Arial" panose="020B0604020202020204" pitchFamily="34" charset="0"/>
              <a:buNone/>
            </a:pPr>
            <a:endParaRPr lang="en-US" altLang="en-US" sz="1900" dirty="0">
              <a:solidFill>
                <a:schemeClr val="tx1">
                  <a:lumMod val="75000"/>
                </a:schemeClr>
              </a:solidFill>
            </a:endParaRPr>
          </a:p>
          <a:p>
            <a:pPr lvl="1"/>
            <a:r>
              <a:rPr lang="en-US" altLang="en-US" sz="2600" dirty="0"/>
              <a:t>Korean</a:t>
            </a:r>
          </a:p>
          <a:p>
            <a:pPr lvl="2"/>
            <a:r>
              <a:rPr lang="en-US" altLang="en-US" sz="2200" dirty="0">
                <a:solidFill>
                  <a:srgbClr val="C00000"/>
                </a:solidFill>
              </a:rPr>
              <a:t>agglutination</a:t>
            </a:r>
          </a:p>
          <a:p>
            <a:pPr marL="914400" lvl="2" indent="0">
              <a:buFont typeface="Arial" panose="020B0604020202020204" pitchFamily="34" charset="0"/>
              <a:buNone/>
            </a:pPr>
            <a:endParaRPr lang="en-US" altLang="en-US" sz="1800" dirty="0">
              <a:solidFill>
                <a:schemeClr val="tx1">
                  <a:lumMod val="75000"/>
                </a:schemeClr>
              </a:solidFill>
            </a:endParaRPr>
          </a:p>
          <a:p>
            <a:pPr marL="914400" lvl="2" indent="0">
              <a:buFont typeface="Arial" panose="020B0604020202020204" pitchFamily="34" charset="0"/>
              <a:buNone/>
            </a:pPr>
            <a:endParaRPr lang="en-US" altLang="en-US" sz="1800" dirty="0">
              <a:solidFill>
                <a:schemeClr val="tx1">
                  <a:lumMod val="75000"/>
                </a:schemeClr>
              </a:solidFill>
            </a:endParaRPr>
          </a:p>
          <a:p>
            <a:pPr marL="914400" lvl="2" indent="0">
              <a:buFont typeface="Arial" panose="020B0604020202020204" pitchFamily="34" charset="0"/>
              <a:buNone/>
            </a:pPr>
            <a:endParaRPr lang="en-US" altLang="en-US" sz="1800" dirty="0">
              <a:solidFill>
                <a:schemeClr val="tx1">
                  <a:lumMod val="75000"/>
                </a:schemeClr>
              </a:solidFill>
            </a:endParaRPr>
          </a:p>
          <a:p>
            <a:pPr marL="914400" lvl="2" indent="0">
              <a:buFont typeface="Arial" panose="020B0604020202020204" pitchFamily="34" charset="0"/>
              <a:buNone/>
            </a:pPr>
            <a:endParaRPr lang="en-US" altLang="en-US" sz="1800" dirty="0">
              <a:solidFill>
                <a:schemeClr val="tx1">
                  <a:lumMod val="75000"/>
                </a:schemeClr>
              </a:solidFill>
            </a:endParaRPr>
          </a:p>
          <a:p>
            <a:pPr marL="914400" lvl="2" indent="0">
              <a:buFont typeface="Arial" panose="020B0604020202020204" pitchFamily="34" charset="0"/>
              <a:buNone/>
            </a:pPr>
            <a:endParaRPr lang="en-US" altLang="en-US" sz="1800" dirty="0">
              <a:solidFill>
                <a:schemeClr val="tx1">
                  <a:lumMod val="75000"/>
                </a:schemeClr>
              </a:solidFill>
            </a:endParaRPr>
          </a:p>
        </p:txBody>
      </p:sp>
      <p:sp>
        <p:nvSpPr>
          <p:cNvPr id="57" name="Content Placeholder 60">
            <a:extLst>
              <a:ext uri="{FF2B5EF4-FFF2-40B4-BE49-F238E27FC236}">
                <a16:creationId xmlns:a16="http://schemas.microsoft.com/office/drawing/2014/main" id="{B2A3CB83-471C-8A48-973D-6C6C0CAF8FF3}"/>
              </a:ext>
            </a:extLst>
          </p:cNvPr>
          <p:cNvSpPr txBox="1">
            <a:spLocks/>
          </p:cNvSpPr>
          <p:nvPr/>
        </p:nvSpPr>
        <p:spPr>
          <a:xfrm>
            <a:off x="730195" y="4886478"/>
            <a:ext cx="9547219" cy="17802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7688"/>
            <a:endParaRPr lang="en-US" altLang="en-US" sz="1400" dirty="0">
              <a:solidFill>
                <a:srgbClr val="FFCE00"/>
              </a:solidFill>
            </a:endParaRPr>
          </a:p>
          <a:p>
            <a:pPr marL="547688"/>
            <a:r>
              <a:rPr lang="en-US" altLang="en-US" sz="3200" dirty="0">
                <a:solidFill>
                  <a:srgbClr val="FFCE00"/>
                </a:solidFill>
              </a:rPr>
              <a:t>Statistical techniques may approximate with</a:t>
            </a:r>
          </a:p>
          <a:p>
            <a:pPr lvl="1"/>
            <a:r>
              <a:rPr lang="en-US" altLang="en-US" sz="2800" dirty="0"/>
              <a:t>n-grams</a:t>
            </a:r>
          </a:p>
          <a:p>
            <a:pPr lvl="1"/>
            <a:r>
              <a:rPr lang="en-US" altLang="en-US" sz="2800" dirty="0"/>
              <a:t>byte pair encodings</a:t>
            </a:r>
          </a:p>
          <a:p>
            <a:pPr lvl="1"/>
            <a:r>
              <a:rPr lang="en-US" altLang="en-US" sz="2800" dirty="0"/>
              <a:t>…</a:t>
            </a: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p:txBody>
      </p:sp>
    </p:spTree>
    <p:extLst>
      <p:ext uri="{BB962C8B-B14F-4D97-AF65-F5344CB8AC3E}">
        <p14:creationId xmlns:p14="http://schemas.microsoft.com/office/powerpoint/2010/main" val="228433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ABF8-733F-6E4B-830B-8FACBB40B053}"/>
              </a:ext>
            </a:extLst>
          </p:cNvPr>
          <p:cNvSpPr>
            <a:spLocks noGrp="1"/>
          </p:cNvSpPr>
          <p:nvPr>
            <p:ph type="title"/>
          </p:nvPr>
        </p:nvSpPr>
        <p:spPr>
          <a:xfrm>
            <a:off x="0" y="0"/>
            <a:ext cx="10515600" cy="1325563"/>
          </a:xfrm>
        </p:spPr>
        <p:txBody>
          <a:bodyPr/>
          <a:lstStyle/>
          <a:p>
            <a:r>
              <a:rPr lang="en-US" dirty="0"/>
              <a:t>What is a morpheme?</a:t>
            </a:r>
          </a:p>
        </p:txBody>
      </p:sp>
      <p:grpSp>
        <p:nvGrpSpPr>
          <p:cNvPr id="22" name="Group 21">
            <a:extLst>
              <a:ext uri="{FF2B5EF4-FFF2-40B4-BE49-F238E27FC236}">
                <a16:creationId xmlns:a16="http://schemas.microsoft.com/office/drawing/2014/main" id="{B6A9B43A-9CD8-FF48-9976-57BC59B84A46}"/>
              </a:ext>
            </a:extLst>
          </p:cNvPr>
          <p:cNvGrpSpPr/>
          <p:nvPr/>
        </p:nvGrpSpPr>
        <p:grpSpPr>
          <a:xfrm>
            <a:off x="10779215" y="422724"/>
            <a:ext cx="1089367" cy="6244046"/>
            <a:chOff x="3318799" y="258721"/>
            <a:chExt cx="1089367" cy="6244046"/>
          </a:xfrm>
        </p:grpSpPr>
        <p:grpSp>
          <p:nvGrpSpPr>
            <p:cNvPr id="41" name="Group 40">
              <a:extLst>
                <a:ext uri="{FF2B5EF4-FFF2-40B4-BE49-F238E27FC236}">
                  <a16:creationId xmlns:a16="http://schemas.microsoft.com/office/drawing/2014/main" id="{E407CB1C-95A9-BF4C-A48E-73D265743074}"/>
                </a:ext>
              </a:extLst>
            </p:cNvPr>
            <p:cNvGrpSpPr/>
            <p:nvPr/>
          </p:nvGrpSpPr>
          <p:grpSpPr>
            <a:xfrm>
              <a:off x="3318799" y="258721"/>
              <a:ext cx="1089367" cy="6244046"/>
              <a:chOff x="1166149" y="235131"/>
              <a:chExt cx="1089367" cy="6244046"/>
            </a:xfrm>
          </p:grpSpPr>
          <p:grpSp>
            <p:nvGrpSpPr>
              <p:cNvPr id="43" name="Group 42">
                <a:extLst>
                  <a:ext uri="{FF2B5EF4-FFF2-40B4-BE49-F238E27FC236}">
                    <a16:creationId xmlns:a16="http://schemas.microsoft.com/office/drawing/2014/main" id="{31DA30A1-72AF-4B41-AB46-70E7F5A8470B}"/>
                  </a:ext>
                </a:extLst>
              </p:cNvPr>
              <p:cNvGrpSpPr/>
              <p:nvPr/>
            </p:nvGrpSpPr>
            <p:grpSpPr>
              <a:xfrm>
                <a:off x="1166149" y="235131"/>
                <a:ext cx="1089367" cy="6244046"/>
                <a:chOff x="1418698" y="1698171"/>
                <a:chExt cx="1089367" cy="3756331"/>
              </a:xfrm>
            </p:grpSpPr>
            <p:grpSp>
              <p:nvGrpSpPr>
                <p:cNvPr id="45" name="Group 44">
                  <a:extLst>
                    <a:ext uri="{FF2B5EF4-FFF2-40B4-BE49-F238E27FC236}">
                      <a16:creationId xmlns:a16="http://schemas.microsoft.com/office/drawing/2014/main" id="{FE820C4F-4F40-3D47-9CDD-4EC105DE7F1A}"/>
                    </a:ext>
                  </a:extLst>
                </p:cNvPr>
                <p:cNvGrpSpPr/>
                <p:nvPr/>
              </p:nvGrpSpPr>
              <p:grpSpPr>
                <a:xfrm>
                  <a:off x="1418698" y="1698171"/>
                  <a:ext cx="1089367" cy="3756331"/>
                  <a:chOff x="2554111" y="1851380"/>
                  <a:chExt cx="1566333" cy="2573864"/>
                </a:xfrm>
              </p:grpSpPr>
              <p:sp>
                <p:nvSpPr>
                  <p:cNvPr id="52" name="Triangle 51">
                    <a:extLst>
                      <a:ext uri="{FF2B5EF4-FFF2-40B4-BE49-F238E27FC236}">
                        <a16:creationId xmlns:a16="http://schemas.microsoft.com/office/drawing/2014/main" id="{CAF51B43-E2BC-2849-997C-1BA7C3B2BE31}"/>
                      </a:ext>
                    </a:extLst>
                  </p:cNvPr>
                  <p:cNvSpPr/>
                  <p:nvPr/>
                </p:nvSpPr>
                <p:spPr>
                  <a:xfrm>
                    <a:off x="2554111" y="1851380"/>
                    <a:ext cx="1566333" cy="257386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CC84CD9-C6FD-3F49-8037-4FE098B83868}"/>
                      </a:ext>
                    </a:extLst>
                  </p:cNvPr>
                  <p:cNvCxnSpPr>
                    <a:cxnSpLocks/>
                  </p:cNvCxnSpPr>
                  <p:nvPr/>
                </p:nvCxnSpPr>
                <p:spPr>
                  <a:xfrm>
                    <a:off x="2669059" y="4097867"/>
                    <a:ext cx="1361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458522-071D-E44A-AC21-8425521BA48F}"/>
                      </a:ext>
                    </a:extLst>
                  </p:cNvPr>
                  <p:cNvCxnSpPr>
                    <a:cxnSpLocks/>
                  </p:cNvCxnSpPr>
                  <p:nvPr/>
                </p:nvCxnSpPr>
                <p:spPr>
                  <a:xfrm>
                    <a:off x="2767914" y="3764845"/>
                    <a:ext cx="1161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E5D017F-D29B-1A47-900C-FC37C0A2E594}"/>
                      </a:ext>
                    </a:extLst>
                  </p:cNvPr>
                  <p:cNvCxnSpPr>
                    <a:cxnSpLocks/>
                  </p:cNvCxnSpPr>
                  <p:nvPr/>
                </p:nvCxnSpPr>
                <p:spPr>
                  <a:xfrm>
                    <a:off x="2868598" y="3429000"/>
                    <a:ext cx="947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9C56B52-B535-2C44-89BC-1C9E8C9D4627}"/>
                      </a:ext>
                    </a:extLst>
                  </p:cNvPr>
                  <p:cNvCxnSpPr>
                    <a:cxnSpLocks/>
                  </p:cNvCxnSpPr>
                  <p:nvPr/>
                </p:nvCxnSpPr>
                <p:spPr>
                  <a:xfrm>
                    <a:off x="2962510" y="3121729"/>
                    <a:ext cx="7494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831656C-CA20-1D41-BA56-D4AFDB0DDD32}"/>
                      </a:ext>
                    </a:extLst>
                  </p:cNvPr>
                  <p:cNvCxnSpPr>
                    <a:cxnSpLocks/>
                  </p:cNvCxnSpPr>
                  <p:nvPr/>
                </p:nvCxnSpPr>
                <p:spPr>
                  <a:xfrm>
                    <a:off x="3066306" y="2799630"/>
                    <a:ext cx="5616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70B18E16-C636-7E4A-B475-F517E7CC68AC}"/>
                    </a:ext>
                  </a:extLst>
                </p:cNvPr>
                <p:cNvSpPr txBox="1"/>
                <p:nvPr/>
              </p:nvSpPr>
              <p:spPr>
                <a:xfrm>
                  <a:off x="1579626" y="5091241"/>
                  <a:ext cx="679994" cy="246221"/>
                </a:xfrm>
                <a:prstGeom prst="rect">
                  <a:avLst/>
                </a:prstGeom>
                <a:noFill/>
              </p:spPr>
              <p:txBody>
                <a:bodyPr wrap="none" rtlCol="0">
                  <a:spAutoFit/>
                </a:bodyPr>
                <a:lstStyle/>
                <a:p>
                  <a:r>
                    <a:rPr lang="en-US" sz="1000" dirty="0">
                      <a:solidFill>
                        <a:srgbClr val="C00000"/>
                      </a:solidFill>
                    </a:rPr>
                    <a:t>character</a:t>
                  </a:r>
                  <a:endParaRPr lang="en-US" sz="1200" dirty="0">
                    <a:solidFill>
                      <a:srgbClr val="C00000"/>
                    </a:solidFill>
                  </a:endParaRPr>
                </a:p>
              </p:txBody>
            </p:sp>
            <p:sp>
              <p:nvSpPr>
                <p:cNvPr id="47" name="TextBox 46">
                  <a:extLst>
                    <a:ext uri="{FF2B5EF4-FFF2-40B4-BE49-F238E27FC236}">
                      <a16:creationId xmlns:a16="http://schemas.microsoft.com/office/drawing/2014/main" id="{6031A947-67CC-6547-AF37-44A64F347BE9}"/>
                    </a:ext>
                  </a:extLst>
                </p:cNvPr>
                <p:cNvSpPr txBox="1"/>
                <p:nvPr/>
              </p:nvSpPr>
              <p:spPr>
                <a:xfrm>
                  <a:off x="1695827" y="4611663"/>
                  <a:ext cx="455574" cy="246221"/>
                </a:xfrm>
                <a:prstGeom prst="rect">
                  <a:avLst/>
                </a:prstGeom>
                <a:noFill/>
              </p:spPr>
              <p:txBody>
                <a:bodyPr wrap="none" rtlCol="0">
                  <a:spAutoFit/>
                </a:bodyPr>
                <a:lstStyle/>
                <a:p>
                  <a:r>
                    <a:rPr lang="en-US" sz="1000" dirty="0">
                      <a:solidFill>
                        <a:srgbClr val="C00000"/>
                      </a:solidFill>
                    </a:rPr>
                    <a:t>word</a:t>
                  </a:r>
                  <a:endParaRPr lang="en-US" sz="1200" dirty="0">
                    <a:solidFill>
                      <a:srgbClr val="C00000"/>
                    </a:solidFill>
                  </a:endParaRPr>
                </a:p>
              </p:txBody>
            </p:sp>
            <p:sp>
              <p:nvSpPr>
                <p:cNvPr id="48" name="TextBox 47">
                  <a:extLst>
                    <a:ext uri="{FF2B5EF4-FFF2-40B4-BE49-F238E27FC236}">
                      <a16:creationId xmlns:a16="http://schemas.microsoft.com/office/drawing/2014/main" id="{3321DD91-3295-074A-BFFB-BA61C2E36A04}"/>
                    </a:ext>
                  </a:extLst>
                </p:cNvPr>
                <p:cNvSpPr txBox="1"/>
                <p:nvPr/>
              </p:nvSpPr>
              <p:spPr>
                <a:xfrm>
                  <a:off x="1633777" y="4156324"/>
                  <a:ext cx="659155" cy="246221"/>
                </a:xfrm>
                <a:prstGeom prst="rect">
                  <a:avLst/>
                </a:prstGeom>
                <a:noFill/>
              </p:spPr>
              <p:txBody>
                <a:bodyPr wrap="none" rtlCol="0">
                  <a:spAutoFit/>
                </a:bodyPr>
                <a:lstStyle/>
                <a:p>
                  <a:r>
                    <a:rPr lang="en-US" sz="1000" dirty="0">
                      <a:solidFill>
                        <a:srgbClr val="C00000"/>
                      </a:solidFill>
                    </a:rPr>
                    <a:t>sentence</a:t>
                  </a:r>
                  <a:endParaRPr lang="en-US" sz="1200" dirty="0">
                    <a:solidFill>
                      <a:srgbClr val="C00000"/>
                    </a:solidFill>
                  </a:endParaRPr>
                </a:p>
              </p:txBody>
            </p:sp>
            <p:sp>
              <p:nvSpPr>
                <p:cNvPr id="49" name="TextBox 48">
                  <a:extLst>
                    <a:ext uri="{FF2B5EF4-FFF2-40B4-BE49-F238E27FC236}">
                      <a16:creationId xmlns:a16="http://schemas.microsoft.com/office/drawing/2014/main" id="{A48584D3-E099-EF47-B291-1910F2248073}"/>
                    </a:ext>
                  </a:extLst>
                </p:cNvPr>
                <p:cNvSpPr txBox="1"/>
                <p:nvPr/>
              </p:nvSpPr>
              <p:spPr>
                <a:xfrm>
                  <a:off x="1617247" y="3675597"/>
                  <a:ext cx="678391" cy="246221"/>
                </a:xfrm>
                <a:prstGeom prst="rect">
                  <a:avLst/>
                </a:prstGeom>
                <a:noFill/>
              </p:spPr>
              <p:txBody>
                <a:bodyPr wrap="none" rtlCol="0">
                  <a:spAutoFit/>
                </a:bodyPr>
                <a:lstStyle/>
                <a:p>
                  <a:r>
                    <a:rPr lang="en-US" sz="1000" dirty="0">
                      <a:solidFill>
                        <a:srgbClr val="C00000"/>
                      </a:solidFill>
                    </a:rPr>
                    <a:t>discourse</a:t>
                  </a:r>
                  <a:endParaRPr lang="en-US" sz="1200" dirty="0">
                    <a:solidFill>
                      <a:srgbClr val="C00000"/>
                    </a:solidFill>
                  </a:endParaRPr>
                </a:p>
              </p:txBody>
            </p:sp>
            <p:sp>
              <p:nvSpPr>
                <p:cNvPr id="50" name="TextBox 49">
                  <a:extLst>
                    <a:ext uri="{FF2B5EF4-FFF2-40B4-BE49-F238E27FC236}">
                      <a16:creationId xmlns:a16="http://schemas.microsoft.com/office/drawing/2014/main" id="{63E7CB26-397D-1548-82DF-BFA47E8E3DB6}"/>
                    </a:ext>
                  </a:extLst>
                </p:cNvPr>
                <p:cNvSpPr txBox="1"/>
                <p:nvPr/>
              </p:nvSpPr>
              <p:spPr>
                <a:xfrm>
                  <a:off x="1676400" y="3185889"/>
                  <a:ext cx="628698" cy="157381"/>
                </a:xfrm>
                <a:prstGeom prst="rect">
                  <a:avLst/>
                </a:prstGeom>
                <a:noFill/>
              </p:spPr>
              <p:txBody>
                <a:bodyPr wrap="none" rtlCol="0">
                  <a:spAutoFit/>
                </a:bodyPr>
                <a:lstStyle/>
                <a:p>
                  <a:r>
                    <a:rPr lang="en-US" sz="1100" b="1" dirty="0">
                      <a:solidFill>
                        <a:srgbClr val="C00000"/>
                      </a:solidFill>
                    </a:rPr>
                    <a:t>context</a:t>
                  </a:r>
                  <a:endParaRPr lang="en-US" sz="1600" b="1" dirty="0">
                    <a:solidFill>
                      <a:srgbClr val="C00000"/>
                    </a:solidFill>
                  </a:endParaRPr>
                </a:p>
              </p:txBody>
            </p:sp>
            <p:sp>
              <p:nvSpPr>
                <p:cNvPr id="51" name="TextBox 50">
                  <a:extLst>
                    <a:ext uri="{FF2B5EF4-FFF2-40B4-BE49-F238E27FC236}">
                      <a16:creationId xmlns:a16="http://schemas.microsoft.com/office/drawing/2014/main" id="{C05B7E22-38DC-104A-B6C2-E842166811A7}"/>
                    </a:ext>
                  </a:extLst>
                </p:cNvPr>
                <p:cNvSpPr txBox="1"/>
                <p:nvPr/>
              </p:nvSpPr>
              <p:spPr>
                <a:xfrm rot="16200000">
                  <a:off x="1651873" y="2562245"/>
                  <a:ext cx="636713" cy="246221"/>
                </a:xfrm>
                <a:prstGeom prst="rect">
                  <a:avLst/>
                </a:prstGeom>
                <a:noFill/>
              </p:spPr>
              <p:txBody>
                <a:bodyPr wrap="none" rtlCol="0">
                  <a:spAutoFit/>
                </a:bodyPr>
                <a:lstStyle/>
                <a:p>
                  <a:r>
                    <a:rPr lang="en-US" sz="1000" dirty="0">
                      <a:solidFill>
                        <a:srgbClr val="C00000"/>
                      </a:solidFill>
                    </a:rPr>
                    <a:t>meaning</a:t>
                  </a:r>
                  <a:endParaRPr lang="en-US" sz="1200" dirty="0">
                    <a:solidFill>
                      <a:srgbClr val="C00000"/>
                    </a:solidFill>
                  </a:endParaRPr>
                </a:p>
              </p:txBody>
            </p:sp>
          </p:grpSp>
          <p:sp>
            <p:nvSpPr>
              <p:cNvPr id="44" name="Trapezoid 19">
                <a:extLst>
                  <a:ext uri="{FF2B5EF4-FFF2-40B4-BE49-F238E27FC236}">
                    <a16:creationId xmlns:a16="http://schemas.microsoft.com/office/drawing/2014/main" id="{4525C8FD-188F-5A41-91B9-3C22DDA9DD79}"/>
                  </a:ext>
                </a:extLst>
              </p:cNvPr>
              <p:cNvSpPr/>
              <p:nvPr/>
            </p:nvSpPr>
            <p:spPr>
              <a:xfrm>
                <a:off x="1246094" y="4831068"/>
                <a:ext cx="946612" cy="853048"/>
              </a:xfrm>
              <a:custGeom>
                <a:avLst/>
                <a:gdLst>
                  <a:gd name="connsiteX0" fmla="*/ 0 w 628698"/>
                  <a:gd name="connsiteY0" fmla="*/ 809066 h 809066"/>
                  <a:gd name="connsiteX1" fmla="*/ 157175 w 628698"/>
                  <a:gd name="connsiteY1" fmla="*/ 0 h 809066"/>
                  <a:gd name="connsiteX2" fmla="*/ 471524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157175 w 628698"/>
                  <a:gd name="connsiteY1" fmla="*/ 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78551 w 628698"/>
                  <a:gd name="connsiteY1" fmla="*/ 14288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21616 w 628698"/>
                  <a:gd name="connsiteY1" fmla="*/ 2784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41391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5255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5255 h 809066"/>
                  <a:gd name="connsiteX2" fmla="*/ 582553 w 628698"/>
                  <a:gd name="connsiteY2" fmla="*/ 0 h 809066"/>
                  <a:gd name="connsiteX3" fmla="*/ 628698 w 628698"/>
                  <a:gd name="connsiteY3" fmla="*/ 809066 h 809066"/>
                  <a:gd name="connsiteX4" fmla="*/ 0 w 628698"/>
                  <a:gd name="connsiteY4" fmla="*/ 809066 h 80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98" h="809066">
                    <a:moveTo>
                      <a:pt x="0" y="809066"/>
                    </a:moveTo>
                    <a:lnTo>
                      <a:pt x="59573" y="5255"/>
                    </a:lnTo>
                    <a:lnTo>
                      <a:pt x="582553" y="0"/>
                    </a:lnTo>
                    <a:lnTo>
                      <a:pt x="628698" y="809066"/>
                    </a:lnTo>
                    <a:lnTo>
                      <a:pt x="0" y="809066"/>
                    </a:lnTo>
                    <a:close/>
                  </a:path>
                </a:pathLst>
              </a:cu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2471F18E-D5E4-274C-B8D6-6C1117D674C0}"/>
                </a:ext>
              </a:extLst>
            </p:cNvPr>
            <p:cNvSpPr txBox="1"/>
            <p:nvPr/>
          </p:nvSpPr>
          <p:spPr>
            <a:xfrm rot="16200000">
              <a:off x="3518276" y="5116398"/>
              <a:ext cx="627672" cy="338554"/>
            </a:xfrm>
            <a:prstGeom prst="rect">
              <a:avLst/>
            </a:prstGeom>
            <a:noFill/>
          </p:spPr>
          <p:txBody>
            <a:bodyPr wrap="none" rtlCol="0">
              <a:spAutoFit/>
            </a:bodyPr>
            <a:lstStyle/>
            <a:p>
              <a:r>
                <a:rPr lang="en-US" sz="1600" b="1" dirty="0">
                  <a:solidFill>
                    <a:srgbClr val="C00000"/>
                  </a:solidFill>
                </a:rPr>
                <a:t>word</a:t>
              </a:r>
            </a:p>
          </p:txBody>
        </p:sp>
      </p:grpSp>
      <p:sp>
        <p:nvSpPr>
          <p:cNvPr id="27" name="Text Box 7">
            <a:extLst>
              <a:ext uri="{FF2B5EF4-FFF2-40B4-BE49-F238E27FC236}">
                <a16:creationId xmlns:a16="http://schemas.microsoft.com/office/drawing/2014/main" id="{E671520B-B1FB-754C-A448-14C36A04AE80}"/>
              </a:ext>
            </a:extLst>
          </p:cNvPr>
          <p:cNvSpPr txBox="1">
            <a:spLocks noChangeArrowheads="1"/>
          </p:cNvSpPr>
          <p:nvPr/>
        </p:nvSpPr>
        <p:spPr bwMode="auto">
          <a:xfrm>
            <a:off x="2574925" y="3537524"/>
            <a:ext cx="405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solidFill>
                  <a:schemeClr val="tx1">
                    <a:lumMod val="95000"/>
                  </a:schemeClr>
                </a:solidFill>
                <a:latin typeface="Times" pitchFamily="2" charset="0"/>
              </a:rPr>
              <a:t>a n t i c o n s t i t u t i o n a l l y </a:t>
            </a:r>
          </a:p>
        </p:txBody>
      </p:sp>
      <p:sp>
        <p:nvSpPr>
          <p:cNvPr id="28" name="Rectangle 27">
            <a:extLst>
              <a:ext uri="{FF2B5EF4-FFF2-40B4-BE49-F238E27FC236}">
                <a16:creationId xmlns:a16="http://schemas.microsoft.com/office/drawing/2014/main" id="{7269B5E9-DF29-374C-906C-2BF851CA6DD5}"/>
              </a:ext>
            </a:extLst>
          </p:cNvPr>
          <p:cNvSpPr>
            <a:spLocks noChangeArrowheads="1"/>
          </p:cNvSpPr>
          <p:nvPr/>
        </p:nvSpPr>
        <p:spPr bwMode="auto">
          <a:xfrm>
            <a:off x="3400425" y="3494661"/>
            <a:ext cx="2390775" cy="609600"/>
          </a:xfrm>
          <a:prstGeom prst="rect">
            <a:avLst/>
          </a:prstGeom>
          <a:noFill/>
          <a:ln w="222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sp>
        <p:nvSpPr>
          <p:cNvPr id="29" name="Rectangle 28">
            <a:extLst>
              <a:ext uri="{FF2B5EF4-FFF2-40B4-BE49-F238E27FC236}">
                <a16:creationId xmlns:a16="http://schemas.microsoft.com/office/drawing/2014/main" id="{92325C62-F076-FE44-B2EB-F6D029854CB2}"/>
              </a:ext>
            </a:extLst>
          </p:cNvPr>
          <p:cNvSpPr>
            <a:spLocks noChangeArrowheads="1"/>
          </p:cNvSpPr>
          <p:nvPr/>
        </p:nvSpPr>
        <p:spPr bwMode="auto">
          <a:xfrm>
            <a:off x="3352800" y="3418461"/>
            <a:ext cx="2743200" cy="838200"/>
          </a:xfrm>
          <a:prstGeom prst="rect">
            <a:avLst/>
          </a:prstGeom>
          <a:noFill/>
          <a:ln w="22225">
            <a:solidFill>
              <a:srgbClr val="99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sp>
        <p:nvSpPr>
          <p:cNvPr id="30" name="Rectangle 29">
            <a:extLst>
              <a:ext uri="{FF2B5EF4-FFF2-40B4-BE49-F238E27FC236}">
                <a16:creationId xmlns:a16="http://schemas.microsoft.com/office/drawing/2014/main" id="{6D03900F-E5C4-134A-9FEA-53E837A95EE3}"/>
              </a:ext>
            </a:extLst>
          </p:cNvPr>
          <p:cNvSpPr>
            <a:spLocks noChangeArrowheads="1"/>
          </p:cNvSpPr>
          <p:nvPr/>
        </p:nvSpPr>
        <p:spPr bwMode="auto">
          <a:xfrm>
            <a:off x="2590800" y="3113661"/>
            <a:ext cx="4419600" cy="1371600"/>
          </a:xfrm>
          <a:prstGeom prst="rect">
            <a:avLst/>
          </a:prstGeom>
          <a:noFill/>
          <a:ln w="222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sp>
        <p:nvSpPr>
          <p:cNvPr id="31" name="Rectangle 30">
            <a:extLst>
              <a:ext uri="{FF2B5EF4-FFF2-40B4-BE49-F238E27FC236}">
                <a16:creationId xmlns:a16="http://schemas.microsoft.com/office/drawing/2014/main" id="{D9C61314-B873-A34A-A1D6-34FD95C54B6E}"/>
              </a:ext>
            </a:extLst>
          </p:cNvPr>
          <p:cNvSpPr>
            <a:spLocks noChangeArrowheads="1"/>
          </p:cNvSpPr>
          <p:nvPr/>
        </p:nvSpPr>
        <p:spPr bwMode="auto">
          <a:xfrm>
            <a:off x="3324225" y="3266061"/>
            <a:ext cx="3581400" cy="1162050"/>
          </a:xfrm>
          <a:prstGeom prst="rect">
            <a:avLst/>
          </a:prstGeom>
          <a:noFill/>
          <a:ln w="222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grpSp>
        <p:nvGrpSpPr>
          <p:cNvPr id="32" name="Group 12">
            <a:extLst>
              <a:ext uri="{FF2B5EF4-FFF2-40B4-BE49-F238E27FC236}">
                <a16:creationId xmlns:a16="http://schemas.microsoft.com/office/drawing/2014/main" id="{CAA9349C-EBD5-D949-A2AE-4722BD31D0C7}"/>
              </a:ext>
            </a:extLst>
          </p:cNvPr>
          <p:cNvGrpSpPr>
            <a:grpSpLocks/>
          </p:cNvGrpSpPr>
          <p:nvPr/>
        </p:nvGrpSpPr>
        <p:grpSpPr bwMode="auto">
          <a:xfrm>
            <a:off x="2667000" y="3570861"/>
            <a:ext cx="3810000" cy="457200"/>
            <a:chOff x="1488" y="3456"/>
            <a:chExt cx="2400" cy="288"/>
          </a:xfrm>
        </p:grpSpPr>
        <p:sp>
          <p:nvSpPr>
            <p:cNvPr id="33" name="Rectangle 13">
              <a:extLst>
                <a:ext uri="{FF2B5EF4-FFF2-40B4-BE49-F238E27FC236}">
                  <a16:creationId xmlns:a16="http://schemas.microsoft.com/office/drawing/2014/main" id="{998512CD-1002-2749-ADAD-1AC70B091ACC}"/>
                </a:ext>
              </a:extLst>
            </p:cNvPr>
            <p:cNvSpPr>
              <a:spLocks noChangeArrowheads="1"/>
            </p:cNvSpPr>
            <p:nvPr/>
          </p:nvSpPr>
          <p:spPr bwMode="auto">
            <a:xfrm>
              <a:off x="3408" y="3456"/>
              <a:ext cx="240" cy="288"/>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sp>
          <p:nvSpPr>
            <p:cNvPr id="34" name="Rectangle 14">
              <a:extLst>
                <a:ext uri="{FF2B5EF4-FFF2-40B4-BE49-F238E27FC236}">
                  <a16:creationId xmlns:a16="http://schemas.microsoft.com/office/drawing/2014/main" id="{8814DEB1-3B8A-3C49-A21D-9A70C747D62B}"/>
                </a:ext>
              </a:extLst>
            </p:cNvPr>
            <p:cNvSpPr>
              <a:spLocks noChangeArrowheads="1"/>
            </p:cNvSpPr>
            <p:nvPr/>
          </p:nvSpPr>
          <p:spPr bwMode="auto">
            <a:xfrm>
              <a:off x="3024" y="3456"/>
              <a:ext cx="384" cy="288"/>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sp>
          <p:nvSpPr>
            <p:cNvPr id="35" name="Rectangle 15">
              <a:extLst>
                <a:ext uri="{FF2B5EF4-FFF2-40B4-BE49-F238E27FC236}">
                  <a16:creationId xmlns:a16="http://schemas.microsoft.com/office/drawing/2014/main" id="{3D33B038-8FC7-7C4F-99B6-26FD984543F5}"/>
                </a:ext>
              </a:extLst>
            </p:cNvPr>
            <p:cNvSpPr>
              <a:spLocks noChangeArrowheads="1"/>
            </p:cNvSpPr>
            <p:nvPr/>
          </p:nvSpPr>
          <p:spPr bwMode="auto">
            <a:xfrm>
              <a:off x="1968" y="3456"/>
              <a:ext cx="1056" cy="288"/>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sp>
          <p:nvSpPr>
            <p:cNvPr id="36" name="Rectangle 16">
              <a:extLst>
                <a:ext uri="{FF2B5EF4-FFF2-40B4-BE49-F238E27FC236}">
                  <a16:creationId xmlns:a16="http://schemas.microsoft.com/office/drawing/2014/main" id="{E5E62046-9595-A94F-BA72-F3FBC7A4BD3F}"/>
                </a:ext>
              </a:extLst>
            </p:cNvPr>
            <p:cNvSpPr>
              <a:spLocks noChangeArrowheads="1"/>
            </p:cNvSpPr>
            <p:nvPr/>
          </p:nvSpPr>
          <p:spPr bwMode="auto">
            <a:xfrm>
              <a:off x="1488" y="3456"/>
              <a:ext cx="480" cy="288"/>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sp>
          <p:nvSpPr>
            <p:cNvPr id="37" name="Line 17">
              <a:extLst>
                <a:ext uri="{FF2B5EF4-FFF2-40B4-BE49-F238E27FC236}">
                  <a16:creationId xmlns:a16="http://schemas.microsoft.com/office/drawing/2014/main" id="{343EDB5A-2F5D-9842-9E1B-91B5DEE7F844}"/>
                </a:ext>
              </a:extLst>
            </p:cNvPr>
            <p:cNvSpPr>
              <a:spLocks noChangeShapeType="1"/>
            </p:cNvSpPr>
            <p:nvPr/>
          </p:nvSpPr>
          <p:spPr bwMode="auto">
            <a:xfrm>
              <a:off x="2208" y="3456"/>
              <a:ext cx="0" cy="288"/>
            </a:xfrm>
            <a:prstGeom prst="line">
              <a:avLst/>
            </a:prstGeom>
            <a:noFill/>
            <a:ln w="222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solidFill>
                  <a:schemeClr val="tx1">
                    <a:lumMod val="95000"/>
                  </a:schemeClr>
                </a:solidFill>
              </a:endParaRPr>
            </a:p>
          </p:txBody>
        </p:sp>
        <p:sp>
          <p:nvSpPr>
            <p:cNvPr id="38" name="Line 18">
              <a:extLst>
                <a:ext uri="{FF2B5EF4-FFF2-40B4-BE49-F238E27FC236}">
                  <a16:creationId xmlns:a16="http://schemas.microsoft.com/office/drawing/2014/main" id="{91D20033-31BD-6C40-8AFD-D298F9B2BE36}"/>
                </a:ext>
              </a:extLst>
            </p:cNvPr>
            <p:cNvSpPr>
              <a:spLocks noChangeShapeType="1"/>
            </p:cNvSpPr>
            <p:nvPr/>
          </p:nvSpPr>
          <p:spPr bwMode="auto">
            <a:xfrm>
              <a:off x="2928" y="3456"/>
              <a:ext cx="0" cy="288"/>
            </a:xfrm>
            <a:prstGeom prst="line">
              <a:avLst/>
            </a:prstGeom>
            <a:noFill/>
            <a:ln w="222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solidFill>
                  <a:schemeClr val="tx1">
                    <a:lumMod val="95000"/>
                  </a:schemeClr>
                </a:solidFill>
              </a:endParaRPr>
            </a:p>
          </p:txBody>
        </p:sp>
        <p:grpSp>
          <p:nvGrpSpPr>
            <p:cNvPr id="39" name="Group 19">
              <a:extLst>
                <a:ext uri="{FF2B5EF4-FFF2-40B4-BE49-F238E27FC236}">
                  <a16:creationId xmlns:a16="http://schemas.microsoft.com/office/drawing/2014/main" id="{A76427D3-C78D-C947-BD2A-D5180273798C}"/>
                </a:ext>
              </a:extLst>
            </p:cNvPr>
            <p:cNvGrpSpPr>
              <a:grpSpLocks/>
            </p:cNvGrpSpPr>
            <p:nvPr/>
          </p:nvGrpSpPr>
          <p:grpSpPr bwMode="auto">
            <a:xfrm>
              <a:off x="1488" y="3456"/>
              <a:ext cx="2400" cy="288"/>
              <a:chOff x="1488" y="3456"/>
              <a:chExt cx="2400" cy="288"/>
            </a:xfrm>
          </p:grpSpPr>
          <p:sp>
            <p:nvSpPr>
              <p:cNvPr id="40" name="Rectangle 20">
                <a:extLst>
                  <a:ext uri="{FF2B5EF4-FFF2-40B4-BE49-F238E27FC236}">
                    <a16:creationId xmlns:a16="http://schemas.microsoft.com/office/drawing/2014/main" id="{51083635-70BE-654A-96D8-7896A340F97B}"/>
                  </a:ext>
                </a:extLst>
              </p:cNvPr>
              <p:cNvSpPr>
                <a:spLocks noChangeArrowheads="1"/>
              </p:cNvSpPr>
              <p:nvPr/>
            </p:nvSpPr>
            <p:spPr bwMode="auto">
              <a:xfrm>
                <a:off x="3648" y="3456"/>
                <a:ext cx="240" cy="288"/>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sp>
            <p:nvSpPr>
              <p:cNvPr id="59" name="Rectangle 21">
                <a:extLst>
                  <a:ext uri="{FF2B5EF4-FFF2-40B4-BE49-F238E27FC236}">
                    <a16:creationId xmlns:a16="http://schemas.microsoft.com/office/drawing/2014/main" id="{46CFEC11-530C-7F42-A593-634ECAC369EB}"/>
                  </a:ext>
                </a:extLst>
              </p:cNvPr>
              <p:cNvSpPr>
                <a:spLocks noChangeArrowheads="1"/>
              </p:cNvSpPr>
              <p:nvPr/>
            </p:nvSpPr>
            <p:spPr bwMode="auto">
              <a:xfrm>
                <a:off x="3024" y="3456"/>
                <a:ext cx="384" cy="288"/>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sp>
            <p:nvSpPr>
              <p:cNvPr id="60" name="Rectangle 22">
                <a:extLst>
                  <a:ext uri="{FF2B5EF4-FFF2-40B4-BE49-F238E27FC236}">
                    <a16:creationId xmlns:a16="http://schemas.microsoft.com/office/drawing/2014/main" id="{CA9E0469-61DD-264D-8DAE-6FD7C21C39E0}"/>
                  </a:ext>
                </a:extLst>
              </p:cNvPr>
              <p:cNvSpPr>
                <a:spLocks noChangeArrowheads="1"/>
              </p:cNvSpPr>
              <p:nvPr/>
            </p:nvSpPr>
            <p:spPr bwMode="auto">
              <a:xfrm>
                <a:off x="1968" y="3456"/>
                <a:ext cx="1056" cy="288"/>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sp>
            <p:nvSpPr>
              <p:cNvPr id="61" name="Rectangle 23">
                <a:extLst>
                  <a:ext uri="{FF2B5EF4-FFF2-40B4-BE49-F238E27FC236}">
                    <a16:creationId xmlns:a16="http://schemas.microsoft.com/office/drawing/2014/main" id="{26FA46E1-07E5-EB4D-9A79-0E18078AD4CE}"/>
                  </a:ext>
                </a:extLst>
              </p:cNvPr>
              <p:cNvSpPr>
                <a:spLocks noChangeArrowheads="1"/>
              </p:cNvSpPr>
              <p:nvPr/>
            </p:nvSpPr>
            <p:spPr bwMode="auto">
              <a:xfrm>
                <a:off x="1488" y="3456"/>
                <a:ext cx="480" cy="288"/>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tx1">
                      <a:lumMod val="95000"/>
                    </a:schemeClr>
                  </a:solidFill>
                  <a:latin typeface="Corbel" panose="020B0503020204020204" pitchFamily="34" charset="0"/>
                </a:endParaRPr>
              </a:p>
            </p:txBody>
          </p:sp>
          <p:sp>
            <p:nvSpPr>
              <p:cNvPr id="62" name="Line 24">
                <a:extLst>
                  <a:ext uri="{FF2B5EF4-FFF2-40B4-BE49-F238E27FC236}">
                    <a16:creationId xmlns:a16="http://schemas.microsoft.com/office/drawing/2014/main" id="{8C8F816A-FF37-2742-A45E-C6BE96C4FE40}"/>
                  </a:ext>
                </a:extLst>
              </p:cNvPr>
              <p:cNvSpPr>
                <a:spLocks noChangeShapeType="1"/>
              </p:cNvSpPr>
              <p:nvPr/>
            </p:nvSpPr>
            <p:spPr bwMode="auto">
              <a:xfrm>
                <a:off x="2208" y="3456"/>
                <a:ext cx="0" cy="288"/>
              </a:xfrm>
              <a:prstGeom prst="line">
                <a:avLst/>
              </a:prstGeom>
              <a:noFill/>
              <a:ln w="222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solidFill>
                    <a:schemeClr val="tx1">
                      <a:lumMod val="95000"/>
                    </a:schemeClr>
                  </a:solidFill>
                </a:endParaRPr>
              </a:p>
            </p:txBody>
          </p:sp>
          <p:sp>
            <p:nvSpPr>
              <p:cNvPr id="63" name="Line 25">
                <a:extLst>
                  <a:ext uri="{FF2B5EF4-FFF2-40B4-BE49-F238E27FC236}">
                    <a16:creationId xmlns:a16="http://schemas.microsoft.com/office/drawing/2014/main" id="{09E19D37-77CC-F149-AD84-9EB4705BB8E4}"/>
                  </a:ext>
                </a:extLst>
              </p:cNvPr>
              <p:cNvSpPr>
                <a:spLocks noChangeShapeType="1"/>
              </p:cNvSpPr>
              <p:nvPr/>
            </p:nvSpPr>
            <p:spPr bwMode="auto">
              <a:xfrm>
                <a:off x="2928" y="3456"/>
                <a:ext cx="0" cy="288"/>
              </a:xfrm>
              <a:prstGeom prst="line">
                <a:avLst/>
              </a:prstGeom>
              <a:noFill/>
              <a:ln w="222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solidFill>
                    <a:schemeClr val="tx1">
                      <a:lumMod val="95000"/>
                    </a:schemeClr>
                  </a:solidFill>
                </a:endParaRPr>
              </a:p>
            </p:txBody>
          </p:sp>
        </p:grpSp>
      </p:grpSp>
      <p:grpSp>
        <p:nvGrpSpPr>
          <p:cNvPr id="64" name="Group 26">
            <a:extLst>
              <a:ext uri="{FF2B5EF4-FFF2-40B4-BE49-F238E27FC236}">
                <a16:creationId xmlns:a16="http://schemas.microsoft.com/office/drawing/2014/main" id="{AC3ADD65-F3C8-1241-A74D-D5FA606FA10C}"/>
              </a:ext>
            </a:extLst>
          </p:cNvPr>
          <p:cNvGrpSpPr>
            <a:grpSpLocks/>
          </p:cNvGrpSpPr>
          <p:nvPr/>
        </p:nvGrpSpPr>
        <p:grpSpPr bwMode="auto">
          <a:xfrm>
            <a:off x="6096000" y="2961261"/>
            <a:ext cx="3125788" cy="609600"/>
            <a:chOff x="3648" y="3072"/>
            <a:chExt cx="1969" cy="384"/>
          </a:xfrm>
        </p:grpSpPr>
        <p:sp>
          <p:nvSpPr>
            <p:cNvPr id="65" name="Text Box 27">
              <a:extLst>
                <a:ext uri="{FF2B5EF4-FFF2-40B4-BE49-F238E27FC236}">
                  <a16:creationId xmlns:a16="http://schemas.microsoft.com/office/drawing/2014/main" id="{8100EDEA-1567-F54D-BBF8-15B0351850EA}"/>
                </a:ext>
              </a:extLst>
            </p:cNvPr>
            <p:cNvSpPr txBox="1">
              <a:spLocks noChangeArrowheads="1"/>
            </p:cNvSpPr>
            <p:nvPr/>
          </p:nvSpPr>
          <p:spPr bwMode="auto">
            <a:xfrm>
              <a:off x="4320" y="3072"/>
              <a:ext cx="1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solidFill>
                    <a:schemeClr val="tx1">
                      <a:lumMod val="95000"/>
                    </a:schemeClr>
                  </a:solidFill>
                  <a:latin typeface="Times" pitchFamily="2" charset="0"/>
                </a:rPr>
                <a:t>adj+’-ly’==adv</a:t>
              </a:r>
            </a:p>
          </p:txBody>
        </p:sp>
        <p:sp>
          <p:nvSpPr>
            <p:cNvPr id="66" name="Line 28">
              <a:extLst>
                <a:ext uri="{FF2B5EF4-FFF2-40B4-BE49-F238E27FC236}">
                  <a16:creationId xmlns:a16="http://schemas.microsoft.com/office/drawing/2014/main" id="{2907781D-B117-1041-8763-063B9D53BA6C}"/>
                </a:ext>
              </a:extLst>
            </p:cNvPr>
            <p:cNvSpPr>
              <a:spLocks noChangeShapeType="1"/>
            </p:cNvSpPr>
            <p:nvPr/>
          </p:nvSpPr>
          <p:spPr bwMode="auto">
            <a:xfrm flipH="1">
              <a:off x="3648" y="3360"/>
              <a:ext cx="720"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chemeClr val="tx1">
                    <a:lumMod val="95000"/>
                  </a:schemeClr>
                </a:solidFill>
              </a:endParaRPr>
            </a:p>
          </p:txBody>
        </p:sp>
      </p:grpSp>
      <p:grpSp>
        <p:nvGrpSpPr>
          <p:cNvPr id="67" name="Group 29">
            <a:extLst>
              <a:ext uri="{FF2B5EF4-FFF2-40B4-BE49-F238E27FC236}">
                <a16:creationId xmlns:a16="http://schemas.microsoft.com/office/drawing/2014/main" id="{372CD13A-0B18-534D-9F70-660BEF2A1A75}"/>
              </a:ext>
            </a:extLst>
          </p:cNvPr>
          <p:cNvGrpSpPr>
            <a:grpSpLocks/>
          </p:cNvGrpSpPr>
          <p:nvPr/>
        </p:nvGrpSpPr>
        <p:grpSpPr bwMode="auto">
          <a:xfrm>
            <a:off x="5562600" y="4028061"/>
            <a:ext cx="2579688" cy="990600"/>
            <a:chOff x="3312" y="3744"/>
            <a:chExt cx="1625" cy="624"/>
          </a:xfrm>
        </p:grpSpPr>
        <p:sp>
          <p:nvSpPr>
            <p:cNvPr id="68" name="Text Box 30">
              <a:extLst>
                <a:ext uri="{FF2B5EF4-FFF2-40B4-BE49-F238E27FC236}">
                  <a16:creationId xmlns:a16="http://schemas.microsoft.com/office/drawing/2014/main" id="{2307408D-B669-8941-BF4C-1FDC474B48E8}"/>
                </a:ext>
              </a:extLst>
            </p:cNvPr>
            <p:cNvSpPr txBox="1">
              <a:spLocks noChangeArrowheads="1"/>
            </p:cNvSpPr>
            <p:nvPr/>
          </p:nvSpPr>
          <p:spPr bwMode="auto">
            <a:xfrm>
              <a:off x="3312" y="4080"/>
              <a:ext cx="16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solidFill>
                    <a:schemeClr val="tx1">
                      <a:lumMod val="95000"/>
                    </a:schemeClr>
                  </a:solidFill>
                  <a:latin typeface="Times" pitchFamily="2" charset="0"/>
                </a:rPr>
                <a:t>Noun + ‘-al’ == adj</a:t>
              </a:r>
            </a:p>
          </p:txBody>
        </p:sp>
        <p:sp>
          <p:nvSpPr>
            <p:cNvPr id="69" name="Line 31">
              <a:extLst>
                <a:ext uri="{FF2B5EF4-FFF2-40B4-BE49-F238E27FC236}">
                  <a16:creationId xmlns:a16="http://schemas.microsoft.com/office/drawing/2014/main" id="{0286A168-FB7A-684C-A9D7-265D8A3D5862}"/>
                </a:ext>
              </a:extLst>
            </p:cNvPr>
            <p:cNvSpPr>
              <a:spLocks noChangeShapeType="1"/>
            </p:cNvSpPr>
            <p:nvPr/>
          </p:nvSpPr>
          <p:spPr bwMode="auto">
            <a:xfrm flipH="1" flipV="1">
              <a:off x="3408" y="3744"/>
              <a:ext cx="288" cy="43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chemeClr val="tx1">
                    <a:lumMod val="95000"/>
                  </a:schemeClr>
                </a:solidFill>
              </a:endParaRPr>
            </a:p>
          </p:txBody>
        </p:sp>
      </p:grpSp>
      <p:grpSp>
        <p:nvGrpSpPr>
          <p:cNvPr id="70" name="Group 32">
            <a:extLst>
              <a:ext uri="{FF2B5EF4-FFF2-40B4-BE49-F238E27FC236}">
                <a16:creationId xmlns:a16="http://schemas.microsoft.com/office/drawing/2014/main" id="{84A90698-3532-5243-8DF5-21D4615D184F}"/>
              </a:ext>
            </a:extLst>
          </p:cNvPr>
          <p:cNvGrpSpPr>
            <a:grpSpLocks/>
          </p:cNvGrpSpPr>
          <p:nvPr/>
        </p:nvGrpSpPr>
        <p:grpSpPr bwMode="auto">
          <a:xfrm>
            <a:off x="1306513" y="4028061"/>
            <a:ext cx="3429000" cy="914400"/>
            <a:chOff x="631" y="3744"/>
            <a:chExt cx="2160" cy="576"/>
          </a:xfrm>
        </p:grpSpPr>
        <p:sp>
          <p:nvSpPr>
            <p:cNvPr id="71" name="Text Box 33">
              <a:extLst>
                <a:ext uri="{FF2B5EF4-FFF2-40B4-BE49-F238E27FC236}">
                  <a16:creationId xmlns:a16="http://schemas.microsoft.com/office/drawing/2014/main" id="{B6302A8A-6534-E84E-B8DC-EF3FA0BB160D}"/>
                </a:ext>
              </a:extLst>
            </p:cNvPr>
            <p:cNvSpPr txBox="1">
              <a:spLocks noChangeArrowheads="1"/>
            </p:cNvSpPr>
            <p:nvPr/>
          </p:nvSpPr>
          <p:spPr bwMode="auto">
            <a:xfrm>
              <a:off x="631" y="4032"/>
              <a:ext cx="2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solidFill>
                    <a:schemeClr val="tx1">
                      <a:lumMod val="95000"/>
                    </a:schemeClr>
                  </a:solidFill>
                  <a:latin typeface="Times" pitchFamily="2" charset="0"/>
                </a:rPr>
                <a:t>‘anti-’ + adv = adv&lt;+neg&gt;</a:t>
              </a:r>
            </a:p>
          </p:txBody>
        </p:sp>
        <p:sp>
          <p:nvSpPr>
            <p:cNvPr id="72" name="Line 34">
              <a:extLst>
                <a:ext uri="{FF2B5EF4-FFF2-40B4-BE49-F238E27FC236}">
                  <a16:creationId xmlns:a16="http://schemas.microsoft.com/office/drawing/2014/main" id="{F153C4A4-5AA7-7042-B670-B4F9969CD115}"/>
                </a:ext>
              </a:extLst>
            </p:cNvPr>
            <p:cNvSpPr>
              <a:spLocks noChangeShapeType="1"/>
            </p:cNvSpPr>
            <p:nvPr/>
          </p:nvSpPr>
          <p:spPr bwMode="auto">
            <a:xfrm flipV="1">
              <a:off x="1104" y="3744"/>
              <a:ext cx="768" cy="43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chemeClr val="tx1">
                    <a:lumMod val="95000"/>
                  </a:schemeClr>
                </a:solidFill>
              </a:endParaRPr>
            </a:p>
          </p:txBody>
        </p:sp>
      </p:grpSp>
      <p:sp>
        <p:nvSpPr>
          <p:cNvPr id="5" name="Rectangle 4">
            <a:extLst>
              <a:ext uri="{FF2B5EF4-FFF2-40B4-BE49-F238E27FC236}">
                <a16:creationId xmlns:a16="http://schemas.microsoft.com/office/drawing/2014/main" id="{C0F8AF43-1570-0944-B4F2-31EDB01A90AA}"/>
              </a:ext>
            </a:extLst>
          </p:cNvPr>
          <p:cNvSpPr/>
          <p:nvPr/>
        </p:nvSpPr>
        <p:spPr>
          <a:xfrm>
            <a:off x="47263" y="1285058"/>
            <a:ext cx="8212866" cy="815480"/>
          </a:xfrm>
          <a:prstGeom prst="rect">
            <a:avLst/>
          </a:prstGeom>
        </p:spPr>
        <p:txBody>
          <a:bodyPr wrap="square">
            <a:spAutoFit/>
          </a:bodyPr>
          <a:lstStyle/>
          <a:p>
            <a:pPr lvl="1">
              <a:lnSpc>
                <a:spcPts val="2800"/>
              </a:lnSpc>
              <a:spcAft>
                <a:spcPts val="300"/>
              </a:spcAft>
              <a:buClr>
                <a:srgbClr val="333399"/>
              </a:buClr>
              <a:buFont typeface="Wingdings" pitchFamily="2" charset="2"/>
              <a:buChar char="§"/>
            </a:pPr>
            <a:r>
              <a:rPr lang="en-US" altLang="en-US" sz="2800" b="1" dirty="0">
                <a:solidFill>
                  <a:srgbClr val="FECE00"/>
                </a:solidFill>
                <a:latin typeface="Corbel" panose="020B0503020204020204" pitchFamily="34" charset="0"/>
              </a:rPr>
              <a:t>Morphemes are sub-parts of words that combine according to language-specific rules</a:t>
            </a:r>
          </a:p>
        </p:txBody>
      </p:sp>
    </p:spTree>
    <p:extLst>
      <p:ext uri="{BB962C8B-B14F-4D97-AF65-F5344CB8AC3E}">
        <p14:creationId xmlns:p14="http://schemas.microsoft.com/office/powerpoint/2010/main" val="89984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2" presetClass="entr" presetSubtype="4"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032FB698-509E-194E-85C0-D3AF2A4E01D1}"/>
              </a:ext>
            </a:extLst>
          </p:cNvPr>
          <p:cNvGrpSpPr/>
          <p:nvPr/>
        </p:nvGrpSpPr>
        <p:grpSpPr>
          <a:xfrm>
            <a:off x="10803637" y="384655"/>
            <a:ext cx="1092729" cy="6256746"/>
            <a:chOff x="3318799" y="258721"/>
            <a:chExt cx="1092729" cy="6256746"/>
          </a:xfrm>
        </p:grpSpPr>
        <p:grpSp>
          <p:nvGrpSpPr>
            <p:cNvPr id="116" name="Group 115">
              <a:extLst>
                <a:ext uri="{FF2B5EF4-FFF2-40B4-BE49-F238E27FC236}">
                  <a16:creationId xmlns:a16="http://schemas.microsoft.com/office/drawing/2014/main" id="{133E6E44-EF86-2544-AADE-41F9C2753658}"/>
                </a:ext>
              </a:extLst>
            </p:cNvPr>
            <p:cNvGrpSpPr/>
            <p:nvPr/>
          </p:nvGrpSpPr>
          <p:grpSpPr>
            <a:xfrm>
              <a:off x="3318799" y="258721"/>
              <a:ext cx="1092729" cy="6256746"/>
              <a:chOff x="1166149" y="235131"/>
              <a:chExt cx="1092729" cy="6256746"/>
            </a:xfrm>
          </p:grpSpPr>
          <p:grpSp>
            <p:nvGrpSpPr>
              <p:cNvPr id="118" name="Group 117">
                <a:extLst>
                  <a:ext uri="{FF2B5EF4-FFF2-40B4-BE49-F238E27FC236}">
                    <a16:creationId xmlns:a16="http://schemas.microsoft.com/office/drawing/2014/main" id="{C2A870B4-AB4B-1E45-9C02-95936045B9B3}"/>
                  </a:ext>
                </a:extLst>
              </p:cNvPr>
              <p:cNvGrpSpPr/>
              <p:nvPr/>
            </p:nvGrpSpPr>
            <p:grpSpPr>
              <a:xfrm>
                <a:off x="1166149" y="235131"/>
                <a:ext cx="1089367" cy="6244046"/>
                <a:chOff x="1418698" y="1698171"/>
                <a:chExt cx="1089367" cy="3756331"/>
              </a:xfrm>
            </p:grpSpPr>
            <p:grpSp>
              <p:nvGrpSpPr>
                <p:cNvPr id="120" name="Group 119">
                  <a:extLst>
                    <a:ext uri="{FF2B5EF4-FFF2-40B4-BE49-F238E27FC236}">
                      <a16:creationId xmlns:a16="http://schemas.microsoft.com/office/drawing/2014/main" id="{DFC37EB3-6D3B-6941-AA73-CCD878BBB2EE}"/>
                    </a:ext>
                  </a:extLst>
                </p:cNvPr>
                <p:cNvGrpSpPr/>
                <p:nvPr/>
              </p:nvGrpSpPr>
              <p:grpSpPr>
                <a:xfrm>
                  <a:off x="1418698" y="1698171"/>
                  <a:ext cx="1089367" cy="3756331"/>
                  <a:chOff x="2554111" y="1851380"/>
                  <a:chExt cx="1566333" cy="2573864"/>
                </a:xfrm>
              </p:grpSpPr>
              <p:sp>
                <p:nvSpPr>
                  <p:cNvPr id="127" name="Triangle 126">
                    <a:extLst>
                      <a:ext uri="{FF2B5EF4-FFF2-40B4-BE49-F238E27FC236}">
                        <a16:creationId xmlns:a16="http://schemas.microsoft.com/office/drawing/2014/main" id="{F236BEB3-E73D-8741-8FDB-4F9313619622}"/>
                      </a:ext>
                    </a:extLst>
                  </p:cNvPr>
                  <p:cNvSpPr/>
                  <p:nvPr/>
                </p:nvSpPr>
                <p:spPr>
                  <a:xfrm>
                    <a:off x="2554111" y="1851380"/>
                    <a:ext cx="1566333" cy="257386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8" name="Straight Connector 127">
                    <a:extLst>
                      <a:ext uri="{FF2B5EF4-FFF2-40B4-BE49-F238E27FC236}">
                        <a16:creationId xmlns:a16="http://schemas.microsoft.com/office/drawing/2014/main" id="{4E744819-C11F-1149-BE90-BABEE71BED07}"/>
                      </a:ext>
                    </a:extLst>
                  </p:cNvPr>
                  <p:cNvCxnSpPr>
                    <a:cxnSpLocks/>
                  </p:cNvCxnSpPr>
                  <p:nvPr/>
                </p:nvCxnSpPr>
                <p:spPr>
                  <a:xfrm>
                    <a:off x="2669059" y="4097867"/>
                    <a:ext cx="1361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3620AA9-0F76-2642-8EB6-42DFB9759A56}"/>
                      </a:ext>
                    </a:extLst>
                  </p:cNvPr>
                  <p:cNvCxnSpPr>
                    <a:cxnSpLocks/>
                  </p:cNvCxnSpPr>
                  <p:nvPr/>
                </p:nvCxnSpPr>
                <p:spPr>
                  <a:xfrm>
                    <a:off x="2767914" y="3764845"/>
                    <a:ext cx="1161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391934F-E121-7148-8392-C5AEBA7D3E15}"/>
                      </a:ext>
                    </a:extLst>
                  </p:cNvPr>
                  <p:cNvCxnSpPr>
                    <a:cxnSpLocks/>
                  </p:cNvCxnSpPr>
                  <p:nvPr/>
                </p:nvCxnSpPr>
                <p:spPr>
                  <a:xfrm>
                    <a:off x="2868598" y="3429000"/>
                    <a:ext cx="947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0D65405-8F58-C042-A035-07258B8E2D79}"/>
                      </a:ext>
                    </a:extLst>
                  </p:cNvPr>
                  <p:cNvCxnSpPr>
                    <a:cxnSpLocks/>
                  </p:cNvCxnSpPr>
                  <p:nvPr/>
                </p:nvCxnSpPr>
                <p:spPr>
                  <a:xfrm>
                    <a:off x="2962510" y="3121729"/>
                    <a:ext cx="7494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6BA8A39-6DB0-2949-B0C8-5E9AF5C927D5}"/>
                      </a:ext>
                    </a:extLst>
                  </p:cNvPr>
                  <p:cNvCxnSpPr>
                    <a:cxnSpLocks/>
                  </p:cNvCxnSpPr>
                  <p:nvPr/>
                </p:nvCxnSpPr>
                <p:spPr>
                  <a:xfrm>
                    <a:off x="3066306" y="2799630"/>
                    <a:ext cx="5616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1" name="TextBox 120">
                  <a:extLst>
                    <a:ext uri="{FF2B5EF4-FFF2-40B4-BE49-F238E27FC236}">
                      <a16:creationId xmlns:a16="http://schemas.microsoft.com/office/drawing/2014/main" id="{1B1F306E-125F-AC48-960A-E8515DEF4244}"/>
                    </a:ext>
                  </a:extLst>
                </p:cNvPr>
                <p:cNvSpPr txBox="1"/>
                <p:nvPr/>
              </p:nvSpPr>
              <p:spPr>
                <a:xfrm>
                  <a:off x="1579626" y="5091241"/>
                  <a:ext cx="679994" cy="246221"/>
                </a:xfrm>
                <a:prstGeom prst="rect">
                  <a:avLst/>
                </a:prstGeom>
                <a:noFill/>
              </p:spPr>
              <p:txBody>
                <a:bodyPr wrap="none" rtlCol="0">
                  <a:spAutoFit/>
                </a:bodyPr>
                <a:lstStyle/>
                <a:p>
                  <a:r>
                    <a:rPr lang="en-US" sz="1000" dirty="0">
                      <a:solidFill>
                        <a:srgbClr val="C00000"/>
                      </a:solidFill>
                    </a:rPr>
                    <a:t>character</a:t>
                  </a:r>
                  <a:endParaRPr lang="en-US" sz="1200" dirty="0">
                    <a:solidFill>
                      <a:srgbClr val="C00000"/>
                    </a:solidFill>
                  </a:endParaRPr>
                </a:p>
              </p:txBody>
            </p:sp>
            <p:sp>
              <p:nvSpPr>
                <p:cNvPr id="122" name="TextBox 121">
                  <a:extLst>
                    <a:ext uri="{FF2B5EF4-FFF2-40B4-BE49-F238E27FC236}">
                      <a16:creationId xmlns:a16="http://schemas.microsoft.com/office/drawing/2014/main" id="{19CEBAB4-7793-BE45-B217-EFADB8B5F4AD}"/>
                    </a:ext>
                  </a:extLst>
                </p:cNvPr>
                <p:cNvSpPr txBox="1"/>
                <p:nvPr/>
              </p:nvSpPr>
              <p:spPr>
                <a:xfrm>
                  <a:off x="1728655" y="4605509"/>
                  <a:ext cx="455574" cy="246221"/>
                </a:xfrm>
                <a:prstGeom prst="rect">
                  <a:avLst/>
                </a:prstGeom>
                <a:noFill/>
              </p:spPr>
              <p:txBody>
                <a:bodyPr wrap="none" rtlCol="0">
                  <a:spAutoFit/>
                </a:bodyPr>
                <a:lstStyle/>
                <a:p>
                  <a:r>
                    <a:rPr lang="en-US" sz="1000" dirty="0">
                      <a:solidFill>
                        <a:srgbClr val="C00000"/>
                      </a:solidFill>
                    </a:rPr>
                    <a:t>word</a:t>
                  </a:r>
                  <a:endParaRPr lang="en-US" sz="1200" dirty="0">
                    <a:solidFill>
                      <a:srgbClr val="C00000"/>
                    </a:solidFill>
                  </a:endParaRPr>
                </a:p>
              </p:txBody>
            </p:sp>
            <p:sp>
              <p:nvSpPr>
                <p:cNvPr id="123" name="TextBox 122">
                  <a:extLst>
                    <a:ext uri="{FF2B5EF4-FFF2-40B4-BE49-F238E27FC236}">
                      <a16:creationId xmlns:a16="http://schemas.microsoft.com/office/drawing/2014/main" id="{DC9F4449-79D8-F24F-9C62-34AD54C9D7ED}"/>
                    </a:ext>
                  </a:extLst>
                </p:cNvPr>
                <p:cNvSpPr txBox="1"/>
                <p:nvPr/>
              </p:nvSpPr>
              <p:spPr>
                <a:xfrm>
                  <a:off x="1600465" y="4182912"/>
                  <a:ext cx="659155" cy="246221"/>
                </a:xfrm>
                <a:prstGeom prst="rect">
                  <a:avLst/>
                </a:prstGeom>
                <a:noFill/>
              </p:spPr>
              <p:txBody>
                <a:bodyPr wrap="none" rtlCol="0">
                  <a:spAutoFit/>
                </a:bodyPr>
                <a:lstStyle/>
                <a:p>
                  <a:r>
                    <a:rPr lang="en-US" sz="1000" dirty="0">
                      <a:solidFill>
                        <a:srgbClr val="C00000"/>
                      </a:solidFill>
                    </a:rPr>
                    <a:t>sentence</a:t>
                  </a:r>
                  <a:endParaRPr lang="en-US" sz="1200" dirty="0">
                    <a:solidFill>
                      <a:srgbClr val="C00000"/>
                    </a:solidFill>
                  </a:endParaRPr>
                </a:p>
              </p:txBody>
            </p:sp>
            <p:sp>
              <p:nvSpPr>
                <p:cNvPr id="124" name="TextBox 123">
                  <a:extLst>
                    <a:ext uri="{FF2B5EF4-FFF2-40B4-BE49-F238E27FC236}">
                      <a16:creationId xmlns:a16="http://schemas.microsoft.com/office/drawing/2014/main" id="{88F6F6A6-2E28-874C-A034-70E8B61E6318}"/>
                    </a:ext>
                  </a:extLst>
                </p:cNvPr>
                <p:cNvSpPr txBox="1"/>
                <p:nvPr/>
              </p:nvSpPr>
              <p:spPr>
                <a:xfrm>
                  <a:off x="1617247" y="3675597"/>
                  <a:ext cx="678391" cy="246221"/>
                </a:xfrm>
                <a:prstGeom prst="rect">
                  <a:avLst/>
                </a:prstGeom>
                <a:noFill/>
              </p:spPr>
              <p:txBody>
                <a:bodyPr wrap="none" rtlCol="0">
                  <a:spAutoFit/>
                </a:bodyPr>
                <a:lstStyle/>
                <a:p>
                  <a:r>
                    <a:rPr lang="en-US" sz="1000" dirty="0">
                      <a:solidFill>
                        <a:srgbClr val="C00000"/>
                      </a:solidFill>
                    </a:rPr>
                    <a:t>discourse</a:t>
                  </a:r>
                  <a:endParaRPr lang="en-US" sz="1200" dirty="0">
                    <a:solidFill>
                      <a:srgbClr val="C00000"/>
                    </a:solidFill>
                  </a:endParaRPr>
                </a:p>
              </p:txBody>
            </p:sp>
            <p:sp>
              <p:nvSpPr>
                <p:cNvPr id="125" name="TextBox 124">
                  <a:extLst>
                    <a:ext uri="{FF2B5EF4-FFF2-40B4-BE49-F238E27FC236}">
                      <a16:creationId xmlns:a16="http://schemas.microsoft.com/office/drawing/2014/main" id="{629EE789-8753-FF4E-80FA-313F13FD82EB}"/>
                    </a:ext>
                  </a:extLst>
                </p:cNvPr>
                <p:cNvSpPr txBox="1"/>
                <p:nvPr/>
              </p:nvSpPr>
              <p:spPr>
                <a:xfrm>
                  <a:off x="1676400" y="3185889"/>
                  <a:ext cx="628698" cy="157381"/>
                </a:xfrm>
                <a:prstGeom prst="rect">
                  <a:avLst/>
                </a:prstGeom>
                <a:noFill/>
              </p:spPr>
              <p:txBody>
                <a:bodyPr wrap="none" rtlCol="0">
                  <a:spAutoFit/>
                </a:bodyPr>
                <a:lstStyle/>
                <a:p>
                  <a:r>
                    <a:rPr lang="en-US" sz="1100" b="1" dirty="0">
                      <a:solidFill>
                        <a:srgbClr val="C00000"/>
                      </a:solidFill>
                    </a:rPr>
                    <a:t>context</a:t>
                  </a:r>
                  <a:endParaRPr lang="en-US" sz="1600" b="1" dirty="0">
                    <a:solidFill>
                      <a:srgbClr val="C00000"/>
                    </a:solidFill>
                  </a:endParaRPr>
                </a:p>
              </p:txBody>
            </p:sp>
            <p:sp>
              <p:nvSpPr>
                <p:cNvPr id="126" name="TextBox 125">
                  <a:extLst>
                    <a:ext uri="{FF2B5EF4-FFF2-40B4-BE49-F238E27FC236}">
                      <a16:creationId xmlns:a16="http://schemas.microsoft.com/office/drawing/2014/main" id="{C2E53864-F898-F543-AB3B-7F101C3AE636}"/>
                    </a:ext>
                  </a:extLst>
                </p:cNvPr>
                <p:cNvSpPr txBox="1"/>
                <p:nvPr/>
              </p:nvSpPr>
              <p:spPr>
                <a:xfrm rot="16200000">
                  <a:off x="1651873" y="2562245"/>
                  <a:ext cx="636713" cy="246221"/>
                </a:xfrm>
                <a:prstGeom prst="rect">
                  <a:avLst/>
                </a:prstGeom>
                <a:noFill/>
              </p:spPr>
              <p:txBody>
                <a:bodyPr wrap="none" rtlCol="0">
                  <a:spAutoFit/>
                </a:bodyPr>
                <a:lstStyle/>
                <a:p>
                  <a:r>
                    <a:rPr lang="en-US" sz="1000" dirty="0">
                      <a:solidFill>
                        <a:srgbClr val="C00000"/>
                      </a:solidFill>
                    </a:rPr>
                    <a:t>meaning</a:t>
                  </a:r>
                  <a:endParaRPr lang="en-US" sz="1200" dirty="0">
                    <a:solidFill>
                      <a:srgbClr val="C00000"/>
                    </a:solidFill>
                  </a:endParaRPr>
                </a:p>
              </p:txBody>
            </p:sp>
          </p:grpSp>
          <p:sp>
            <p:nvSpPr>
              <p:cNvPr id="119" name="Trapezoid 19">
                <a:extLst>
                  <a:ext uri="{FF2B5EF4-FFF2-40B4-BE49-F238E27FC236}">
                    <a16:creationId xmlns:a16="http://schemas.microsoft.com/office/drawing/2014/main" id="{2E076808-0B05-B04E-9127-FA4B828C5493}"/>
                  </a:ext>
                </a:extLst>
              </p:cNvPr>
              <p:cNvSpPr/>
              <p:nvPr/>
            </p:nvSpPr>
            <p:spPr>
              <a:xfrm>
                <a:off x="1180815" y="5421378"/>
                <a:ext cx="1078063" cy="1070499"/>
              </a:xfrm>
              <a:custGeom>
                <a:avLst/>
                <a:gdLst>
                  <a:gd name="connsiteX0" fmla="*/ 0 w 628698"/>
                  <a:gd name="connsiteY0" fmla="*/ 809066 h 809066"/>
                  <a:gd name="connsiteX1" fmla="*/ 157175 w 628698"/>
                  <a:gd name="connsiteY1" fmla="*/ 0 h 809066"/>
                  <a:gd name="connsiteX2" fmla="*/ 471524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157175 w 628698"/>
                  <a:gd name="connsiteY1" fmla="*/ 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78551 w 628698"/>
                  <a:gd name="connsiteY1" fmla="*/ 14288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21616 w 628698"/>
                  <a:gd name="connsiteY1" fmla="*/ 2784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9573 w 628698"/>
                  <a:gd name="connsiteY1" fmla="*/ 41391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43082 w 628698"/>
                  <a:gd name="connsiteY1" fmla="*/ 54941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795515 h 795515"/>
                  <a:gd name="connsiteX1" fmla="*/ 43082 w 628698"/>
                  <a:gd name="connsiteY1" fmla="*/ 41390 h 795515"/>
                  <a:gd name="connsiteX2" fmla="*/ 598477 w 628698"/>
                  <a:gd name="connsiteY2" fmla="*/ 0 h 795515"/>
                  <a:gd name="connsiteX3" fmla="*/ 628698 w 628698"/>
                  <a:gd name="connsiteY3" fmla="*/ 795515 h 795515"/>
                  <a:gd name="connsiteX4" fmla="*/ 0 w 628698"/>
                  <a:gd name="connsiteY4" fmla="*/ 795515 h 795515"/>
                  <a:gd name="connsiteX0" fmla="*/ 0 w 628698"/>
                  <a:gd name="connsiteY0" fmla="*/ 808743 h 808743"/>
                  <a:gd name="connsiteX1" fmla="*/ 43082 w 628698"/>
                  <a:gd name="connsiteY1" fmla="*/ 0 h 808743"/>
                  <a:gd name="connsiteX2" fmla="*/ 598477 w 628698"/>
                  <a:gd name="connsiteY2" fmla="*/ 13228 h 808743"/>
                  <a:gd name="connsiteX3" fmla="*/ 628698 w 628698"/>
                  <a:gd name="connsiteY3" fmla="*/ 808743 h 808743"/>
                  <a:gd name="connsiteX4" fmla="*/ 0 w 628698"/>
                  <a:gd name="connsiteY4" fmla="*/ 808743 h 808743"/>
                  <a:gd name="connsiteX0" fmla="*/ 0 w 628698"/>
                  <a:gd name="connsiteY0" fmla="*/ 808743 h 808743"/>
                  <a:gd name="connsiteX1" fmla="*/ 43082 w 628698"/>
                  <a:gd name="connsiteY1" fmla="*/ 0 h 808743"/>
                  <a:gd name="connsiteX2" fmla="*/ 581986 w 628698"/>
                  <a:gd name="connsiteY2" fmla="*/ 2305 h 808743"/>
                  <a:gd name="connsiteX3" fmla="*/ 628698 w 628698"/>
                  <a:gd name="connsiteY3" fmla="*/ 808743 h 808743"/>
                  <a:gd name="connsiteX4" fmla="*/ 0 w 628698"/>
                  <a:gd name="connsiteY4" fmla="*/ 808743 h 808743"/>
                  <a:gd name="connsiteX0" fmla="*/ 0 w 644053"/>
                  <a:gd name="connsiteY0" fmla="*/ 808743 h 818453"/>
                  <a:gd name="connsiteX1" fmla="*/ 43082 w 644053"/>
                  <a:gd name="connsiteY1" fmla="*/ 0 h 818453"/>
                  <a:gd name="connsiteX2" fmla="*/ 581986 w 644053"/>
                  <a:gd name="connsiteY2" fmla="*/ 2305 h 818453"/>
                  <a:gd name="connsiteX3" fmla="*/ 644053 w 644053"/>
                  <a:gd name="connsiteY3" fmla="*/ 818453 h 818453"/>
                  <a:gd name="connsiteX4" fmla="*/ 0 w 644053"/>
                  <a:gd name="connsiteY4" fmla="*/ 808743 h 818453"/>
                  <a:gd name="connsiteX0" fmla="*/ 0 w 651731"/>
                  <a:gd name="connsiteY0" fmla="*/ 808743 h 818453"/>
                  <a:gd name="connsiteX1" fmla="*/ 50760 w 651731"/>
                  <a:gd name="connsiteY1" fmla="*/ 0 h 818453"/>
                  <a:gd name="connsiteX2" fmla="*/ 589664 w 651731"/>
                  <a:gd name="connsiteY2" fmla="*/ 2305 h 818453"/>
                  <a:gd name="connsiteX3" fmla="*/ 651731 w 651731"/>
                  <a:gd name="connsiteY3" fmla="*/ 818453 h 818453"/>
                  <a:gd name="connsiteX4" fmla="*/ 0 w 651731"/>
                  <a:gd name="connsiteY4" fmla="*/ 808743 h 81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731" h="818453">
                    <a:moveTo>
                      <a:pt x="0" y="808743"/>
                    </a:moveTo>
                    <a:lnTo>
                      <a:pt x="50760" y="0"/>
                    </a:lnTo>
                    <a:lnTo>
                      <a:pt x="589664" y="2305"/>
                    </a:lnTo>
                    <a:lnTo>
                      <a:pt x="651731" y="818453"/>
                    </a:lnTo>
                    <a:lnTo>
                      <a:pt x="0" y="808743"/>
                    </a:lnTo>
                    <a:close/>
                  </a:path>
                </a:pathLst>
              </a:cu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TextBox 116">
              <a:extLst>
                <a:ext uri="{FF2B5EF4-FFF2-40B4-BE49-F238E27FC236}">
                  <a16:creationId xmlns:a16="http://schemas.microsoft.com/office/drawing/2014/main" id="{AD360AED-1ABA-3547-8D63-10FD48DDD083}"/>
                </a:ext>
              </a:extLst>
            </p:cNvPr>
            <p:cNvSpPr txBox="1"/>
            <p:nvPr/>
          </p:nvSpPr>
          <p:spPr>
            <a:xfrm rot="16200000">
              <a:off x="3371463" y="5845842"/>
              <a:ext cx="983987" cy="338554"/>
            </a:xfrm>
            <a:prstGeom prst="rect">
              <a:avLst/>
            </a:prstGeom>
            <a:noFill/>
          </p:spPr>
          <p:txBody>
            <a:bodyPr wrap="none" rtlCol="0">
              <a:spAutoFit/>
            </a:bodyPr>
            <a:lstStyle/>
            <a:p>
              <a:r>
                <a:rPr lang="en-US" sz="1600" b="1" dirty="0">
                  <a:solidFill>
                    <a:srgbClr val="C00000"/>
                  </a:solidFill>
                </a:rPr>
                <a:t>character</a:t>
              </a:r>
            </a:p>
          </p:txBody>
        </p:sp>
      </p:grpSp>
      <p:sp>
        <p:nvSpPr>
          <p:cNvPr id="133" name="Title 1">
            <a:extLst>
              <a:ext uri="{FF2B5EF4-FFF2-40B4-BE49-F238E27FC236}">
                <a16:creationId xmlns:a16="http://schemas.microsoft.com/office/drawing/2014/main" id="{AAC6D09C-5BBF-AD47-B0C7-72358560FF09}"/>
              </a:ext>
            </a:extLst>
          </p:cNvPr>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is a character?</a:t>
            </a:r>
          </a:p>
        </p:txBody>
      </p:sp>
      <p:sp>
        <p:nvSpPr>
          <p:cNvPr id="134" name="Content Placeholder 60">
            <a:extLst>
              <a:ext uri="{FF2B5EF4-FFF2-40B4-BE49-F238E27FC236}">
                <a16:creationId xmlns:a16="http://schemas.microsoft.com/office/drawing/2014/main" id="{BC79381F-BD58-914A-9331-9AC894A7CAB4}"/>
              </a:ext>
            </a:extLst>
          </p:cNvPr>
          <p:cNvSpPr txBox="1">
            <a:spLocks/>
          </p:cNvSpPr>
          <p:nvPr/>
        </p:nvSpPr>
        <p:spPr>
          <a:xfrm>
            <a:off x="868101" y="1099596"/>
            <a:ext cx="9547219" cy="42363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7688"/>
            <a:endParaRPr lang="en-US" altLang="en-US" sz="1400" dirty="0">
              <a:solidFill>
                <a:srgbClr val="FFCE00"/>
              </a:solidFill>
            </a:endParaRPr>
          </a:p>
          <a:p>
            <a:pPr marL="547688"/>
            <a:r>
              <a:rPr lang="en-US" altLang="en-US" sz="3200" dirty="0">
                <a:solidFill>
                  <a:srgbClr val="FFCE00"/>
                </a:solidFill>
              </a:rPr>
              <a:t>And how can you find one?</a:t>
            </a:r>
          </a:p>
          <a:p>
            <a:pPr lvl="1"/>
            <a:r>
              <a:rPr lang="en-US" altLang="en-US" sz="2800" dirty="0"/>
              <a:t>simple characters:  </a:t>
            </a:r>
            <a:r>
              <a:rPr lang="en-US" altLang="en-US" sz="2800" dirty="0">
                <a:solidFill>
                  <a:srgbClr val="C00000"/>
                </a:solidFill>
              </a:rPr>
              <a:t>e</a:t>
            </a:r>
          </a:p>
          <a:p>
            <a:pPr lvl="1"/>
            <a:r>
              <a:rPr lang="en-US" altLang="en-US" sz="2800" dirty="0"/>
              <a:t>modified characters:  </a:t>
            </a:r>
            <a:r>
              <a:rPr lang="en-US" altLang="en-US" sz="2800" dirty="0" err="1">
                <a:solidFill>
                  <a:srgbClr val="C00000"/>
                </a:solidFill>
              </a:rPr>
              <a:t>é</a:t>
            </a:r>
            <a:r>
              <a:rPr lang="en-US" altLang="en-US" sz="2800" dirty="0">
                <a:solidFill>
                  <a:srgbClr val="C00000"/>
                </a:solidFill>
              </a:rPr>
              <a:t>    </a:t>
            </a:r>
            <a:r>
              <a:rPr lang="en-US" altLang="en-US" sz="2800" dirty="0">
                <a:solidFill>
                  <a:srgbClr val="FECE00"/>
                </a:solidFill>
                <a:sym typeface="Wingdings" pitchFamily="2" charset="2"/>
              </a:rPr>
              <a:t></a:t>
            </a:r>
            <a:r>
              <a:rPr lang="en-US" altLang="en-US" sz="2800" dirty="0">
                <a:solidFill>
                  <a:srgbClr val="C00000"/>
                </a:solidFill>
                <a:sym typeface="Wingdings" pitchFamily="2" charset="2"/>
              </a:rPr>
              <a:t> </a:t>
            </a:r>
            <a:r>
              <a:rPr lang="en-US" altLang="en-US" sz="2800" dirty="0">
                <a:solidFill>
                  <a:srgbClr val="FECE00"/>
                </a:solidFill>
                <a:sym typeface="Wingdings" pitchFamily="2" charset="2"/>
              </a:rPr>
              <a:t>one character or two</a:t>
            </a:r>
            <a:r>
              <a:rPr lang="en-US" altLang="en-US" sz="2800" dirty="0">
                <a:solidFill>
                  <a:srgbClr val="C00000"/>
                </a:solidFill>
                <a:sym typeface="Wingdings" pitchFamily="2" charset="2"/>
              </a:rPr>
              <a:t>?</a:t>
            </a:r>
            <a:endParaRPr lang="en-US" altLang="en-US" sz="2800" dirty="0">
              <a:solidFill>
                <a:srgbClr val="C00000"/>
              </a:solidFill>
            </a:endParaRPr>
          </a:p>
          <a:p>
            <a:pPr lvl="1"/>
            <a:r>
              <a:rPr lang="en-US" altLang="en-US" sz="2800" dirty="0"/>
              <a:t>ligature characters:  </a:t>
            </a:r>
            <a:r>
              <a:rPr lang="en-US" sz="2800" dirty="0" err="1">
                <a:solidFill>
                  <a:srgbClr val="C00000"/>
                </a:solidFill>
              </a:rPr>
              <a:t>æ</a:t>
            </a:r>
            <a:r>
              <a:rPr lang="en-US" altLang="en-US" sz="2800" dirty="0">
                <a:solidFill>
                  <a:srgbClr val="C00000"/>
                </a:solidFill>
              </a:rPr>
              <a:t>    </a:t>
            </a:r>
            <a:r>
              <a:rPr lang="en-US" altLang="en-US" sz="2800" dirty="0">
                <a:solidFill>
                  <a:srgbClr val="FECE00"/>
                </a:solidFill>
                <a:sym typeface="Wingdings" pitchFamily="2" charset="2"/>
              </a:rPr>
              <a:t> one character or two</a:t>
            </a:r>
            <a:r>
              <a:rPr lang="en-US" altLang="en-US" sz="2800" dirty="0">
                <a:solidFill>
                  <a:srgbClr val="C00000"/>
                </a:solidFill>
                <a:sym typeface="Wingdings" pitchFamily="2" charset="2"/>
              </a:rPr>
              <a:t>?</a:t>
            </a:r>
            <a:endParaRPr lang="en-US" altLang="en-US" sz="2800" dirty="0">
              <a:solidFill>
                <a:srgbClr val="FFFF00"/>
              </a:solidFill>
              <a:sym typeface="Wingdings" panose="05000000000000000000" pitchFamily="2" charset="2"/>
            </a:endParaRPr>
          </a:p>
          <a:p>
            <a:pPr marL="3200400" lvl="7" indent="0">
              <a:buNone/>
            </a:pPr>
            <a:r>
              <a:rPr lang="en-US" altLang="en-US" sz="3000" dirty="0">
                <a:solidFill>
                  <a:srgbClr val="FFFF00"/>
                </a:solidFill>
                <a:sym typeface="Wingdings" panose="05000000000000000000" pitchFamily="2" charset="2"/>
              </a:rPr>
              <a:t>    </a:t>
            </a:r>
            <a:r>
              <a:rPr lang="hi-IN" altLang="en-US" sz="3000" dirty="0">
                <a:solidFill>
                  <a:srgbClr val="FF0000"/>
                </a:solidFill>
              </a:rPr>
              <a:t>क्र</a:t>
            </a:r>
            <a:r>
              <a:rPr lang="en-US" altLang="en-US" sz="2200" dirty="0">
                <a:solidFill>
                  <a:srgbClr val="FFFF00"/>
                </a:solidFill>
              </a:rPr>
              <a:t>. </a:t>
            </a:r>
            <a:r>
              <a:rPr lang="en-US" altLang="en-US" sz="2800" dirty="0">
                <a:solidFill>
                  <a:srgbClr val="FFFF00"/>
                </a:solidFill>
                <a:sym typeface="Wingdings" pitchFamily="2" charset="2"/>
              </a:rPr>
              <a:t> </a:t>
            </a:r>
            <a:r>
              <a:rPr lang="en-US" altLang="en-US" sz="2800" dirty="0">
                <a:solidFill>
                  <a:srgbClr val="FECE00"/>
                </a:solidFill>
                <a:sym typeface="Wingdings" pitchFamily="2" charset="2"/>
              </a:rPr>
              <a:t>one character or three </a:t>
            </a:r>
            <a:r>
              <a:rPr lang="hi-IN" altLang="en-US" sz="2800" dirty="0">
                <a:solidFill>
                  <a:srgbClr val="FF0000"/>
                </a:solidFill>
              </a:rPr>
              <a:t>क</a:t>
            </a:r>
            <a:r>
              <a:rPr lang="en-US" altLang="en-US" sz="2800" dirty="0">
                <a:solidFill>
                  <a:srgbClr val="FFFF00"/>
                </a:solidFill>
              </a:rPr>
              <a:t> + </a:t>
            </a:r>
            <a:r>
              <a:rPr lang="hi-IN" altLang="en-US" sz="2800" dirty="0">
                <a:solidFill>
                  <a:srgbClr val="FF0000"/>
                </a:solidFill>
              </a:rPr>
              <a:t>्</a:t>
            </a:r>
            <a:r>
              <a:rPr lang="en-US" altLang="en-US" sz="2800" dirty="0">
                <a:solidFill>
                  <a:srgbClr val="FFFF00"/>
                </a:solidFill>
              </a:rPr>
              <a:t> + </a:t>
            </a:r>
            <a:r>
              <a:rPr lang="hi-IN" altLang="en-US" sz="2800" dirty="0">
                <a:solidFill>
                  <a:srgbClr val="FF0000"/>
                </a:solidFill>
              </a:rPr>
              <a:t>र</a:t>
            </a:r>
            <a:r>
              <a:rPr lang="hi-IN" altLang="en-US" sz="2800" dirty="0">
                <a:solidFill>
                  <a:srgbClr val="FFFF00"/>
                </a:solidFill>
              </a:rPr>
              <a:t> </a:t>
            </a:r>
            <a:endParaRPr lang="en-US" altLang="en-US" sz="2800" dirty="0">
              <a:solidFill>
                <a:srgbClr val="C00000"/>
              </a:solidFill>
            </a:endParaRPr>
          </a:p>
          <a:p>
            <a:pPr lvl="1"/>
            <a:endParaRPr lang="en-US" altLang="en-US" sz="2800" dirty="0">
              <a:solidFill>
                <a:srgbClr val="C00000"/>
              </a:solidFill>
            </a:endParaRPr>
          </a:p>
          <a:p>
            <a:pPr lvl="1"/>
            <a:r>
              <a:rPr lang="en-US" altLang="en-US" sz="2800" dirty="0"/>
              <a:t>contextual forms : </a:t>
            </a:r>
            <a:r>
              <a:rPr lang="ar-EG" sz="2800" dirty="0">
                <a:solidFill>
                  <a:srgbClr val="FF0000"/>
                </a:solidFill>
                <a:latin typeface="Times New Roman" pitchFamily="18" charset="0"/>
                <a:cs typeface="Times New Roman" pitchFamily="18" charset="0"/>
                <a:sym typeface="Wingdings" pitchFamily="2" charset="2"/>
              </a:rPr>
              <a:t>ﺲ ﺴ </a:t>
            </a:r>
            <a:r>
              <a:rPr lang="ar-SA" sz="2800" dirty="0" err="1">
                <a:solidFill>
                  <a:srgbClr val="FF0000"/>
                </a:solidFill>
                <a:latin typeface="Times New Roman" pitchFamily="18" charset="0"/>
                <a:cs typeface="Times New Roman" pitchFamily="18" charset="0"/>
                <a:sym typeface="Wingdings" pitchFamily="2" charset="2"/>
              </a:rPr>
              <a:t>س</a:t>
            </a:r>
            <a:r>
              <a:rPr lang="ar-EG" sz="2800" dirty="0">
                <a:solidFill>
                  <a:srgbClr val="FF0000"/>
                </a:solidFill>
                <a:latin typeface="Times New Roman" pitchFamily="18" charset="0"/>
                <a:cs typeface="Times New Roman" pitchFamily="18" charset="0"/>
                <a:sym typeface="Wingdings" pitchFamily="2" charset="2"/>
              </a:rPr>
              <a:t> ﺳ</a:t>
            </a:r>
            <a:r>
              <a:rPr lang="en-US" sz="2800" dirty="0">
                <a:solidFill>
                  <a:srgbClr val="FF0000"/>
                </a:solidFill>
                <a:latin typeface="Times New Roman" pitchFamily="18" charset="0"/>
                <a:cs typeface="Times New Roman" pitchFamily="18" charset="0"/>
                <a:sym typeface="Wingdings" pitchFamily="2" charset="2"/>
              </a:rPr>
              <a:t>  </a:t>
            </a:r>
            <a:r>
              <a:rPr lang="en-US" altLang="en-US" sz="2800" dirty="0">
                <a:solidFill>
                  <a:srgbClr val="C00000"/>
                </a:solidFill>
              </a:rPr>
              <a:t>   </a:t>
            </a:r>
            <a:r>
              <a:rPr lang="en-US" altLang="en-US" sz="2800" dirty="0">
                <a:solidFill>
                  <a:srgbClr val="FECE00"/>
                </a:solidFill>
                <a:sym typeface="Wingdings" pitchFamily="2" charset="2"/>
              </a:rPr>
              <a:t></a:t>
            </a:r>
            <a:r>
              <a:rPr lang="en-US" altLang="en-US" sz="2800" dirty="0">
                <a:solidFill>
                  <a:srgbClr val="C00000"/>
                </a:solidFill>
                <a:sym typeface="Wingdings" pitchFamily="2" charset="2"/>
              </a:rPr>
              <a:t> </a:t>
            </a:r>
            <a:r>
              <a:rPr lang="en-US" altLang="en-US" sz="2800" dirty="0">
                <a:solidFill>
                  <a:srgbClr val="FECE00"/>
                </a:solidFill>
                <a:sym typeface="Wingdings" pitchFamily="2" charset="2"/>
              </a:rPr>
              <a:t>four characters or one</a:t>
            </a:r>
            <a:r>
              <a:rPr lang="en-US" altLang="en-US" sz="2800" dirty="0">
                <a:solidFill>
                  <a:srgbClr val="C00000"/>
                </a:solidFill>
                <a:sym typeface="Wingdings" pitchFamily="2" charset="2"/>
              </a:rPr>
              <a:t>?</a:t>
            </a:r>
            <a:endParaRPr lang="en-US" altLang="en-US" sz="2800" dirty="0">
              <a:solidFill>
                <a:srgbClr val="C00000"/>
              </a:solidFill>
            </a:endParaRPr>
          </a:p>
          <a:p>
            <a:pPr lvl="1"/>
            <a:endParaRPr lang="en-US" altLang="en-US" sz="2800" dirty="0">
              <a:solidFill>
                <a:srgbClr val="C00000"/>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a:p>
            <a:pPr marL="914400" lvl="2" indent="0">
              <a:buFont typeface="Arial" panose="020B0604020202020204" pitchFamily="34" charset="0"/>
              <a:buNone/>
            </a:pPr>
            <a:endParaRPr lang="en-US" altLang="en-US" sz="2400" dirty="0">
              <a:solidFill>
                <a:schemeClr val="tx1">
                  <a:lumMod val="75000"/>
                </a:schemeClr>
              </a:solidFill>
            </a:endParaRPr>
          </a:p>
        </p:txBody>
      </p:sp>
      <p:sp>
        <p:nvSpPr>
          <p:cNvPr id="135" name="Rectangle 4">
            <a:extLst>
              <a:ext uri="{FF2B5EF4-FFF2-40B4-BE49-F238E27FC236}">
                <a16:creationId xmlns:a16="http://schemas.microsoft.com/office/drawing/2014/main" id="{5F62977E-258E-7948-989C-9E1AEF3899B6}"/>
              </a:ext>
            </a:extLst>
          </p:cNvPr>
          <p:cNvSpPr>
            <a:spLocks noChangeArrowheads="1"/>
          </p:cNvSpPr>
          <p:nvPr/>
        </p:nvSpPr>
        <p:spPr bwMode="auto">
          <a:xfrm>
            <a:off x="6101462" y="4731353"/>
            <a:ext cx="4338047" cy="1477328"/>
          </a:xfrm>
          <a:prstGeom prst="rect">
            <a:avLst/>
          </a:prstGeom>
          <a:noFill/>
          <a:ln w="9525">
            <a:noFill/>
            <a:miter lim="800000"/>
            <a:headEnd/>
            <a:tailEnd/>
          </a:ln>
        </p:spPr>
        <p:txBody>
          <a:bodyPr wrap="none" anchor="ctr">
            <a:spAutoFit/>
          </a:bodyPr>
          <a:lstStyle/>
          <a:p>
            <a:pPr>
              <a:defRPr/>
            </a:pPr>
            <a:r>
              <a:rPr lang="en-US" dirty="0">
                <a:solidFill>
                  <a:srgbClr val="FFFF00"/>
                </a:solidFill>
                <a:latin typeface="Arial" charset="0"/>
                <a:cs typeface="Times New Roman" pitchFamily="18" charset="0"/>
              </a:rPr>
              <a:t>abstract charact</a:t>
            </a:r>
            <a:r>
              <a:rPr lang="en-US" dirty="0">
                <a:solidFill>
                  <a:srgbClr val="FFFF00"/>
                </a:solidFill>
                <a:latin typeface="Times New Roman" pitchFamily="18" charset="0"/>
                <a:cs typeface="Times New Roman" pitchFamily="18" charset="0"/>
              </a:rPr>
              <a:t>er "Arabic Letter Seen" </a:t>
            </a:r>
            <a:r>
              <a:rPr lang="en-US" dirty="0">
                <a:solidFill>
                  <a:srgbClr val="FFFF00"/>
                </a:solidFill>
                <a:latin typeface="Times New Roman" pitchFamily="18" charset="0"/>
                <a:cs typeface="Times New Roman" pitchFamily="18" charset="0"/>
                <a:sym typeface="Wingdings" pitchFamily="2" charset="2"/>
              </a:rPr>
              <a:t></a:t>
            </a:r>
            <a:r>
              <a:rPr lang="en-US" dirty="0">
                <a:solidFill>
                  <a:srgbClr val="FFFF00"/>
                </a:solidFill>
                <a:latin typeface="Times New Roman" pitchFamily="18" charset="0"/>
                <a:cs typeface="Times New Roman" pitchFamily="18" charset="0"/>
              </a:rPr>
              <a:t> </a:t>
            </a:r>
            <a:endParaRPr lang="en-US" dirty="0">
              <a:solidFill>
                <a:srgbClr val="FFFF00"/>
              </a:solidFill>
              <a:latin typeface="Times New Roman" pitchFamily="18" charset="0"/>
              <a:cs typeface="Times New Roman" pitchFamily="18" charset="0"/>
              <a:sym typeface="Wingdings" pitchFamily="2" charset="2"/>
            </a:endParaRPr>
          </a:p>
          <a:p>
            <a:pPr>
              <a:defRPr/>
            </a:pPr>
            <a:r>
              <a:rPr lang="en-US" dirty="0">
                <a:solidFill>
                  <a:srgbClr val="FFFF00"/>
                </a:solidFill>
                <a:latin typeface="Times New Roman" pitchFamily="18" charset="0"/>
                <a:cs typeface="Times New Roman" pitchFamily="18" charset="0"/>
                <a:sym typeface="Wingdings" pitchFamily="2" charset="2"/>
              </a:rPr>
              <a:t>isolated glyph form</a:t>
            </a:r>
            <a:r>
              <a:rPr lang="en-US" dirty="0">
                <a:solidFill>
                  <a:srgbClr val="FF0000"/>
                </a:solidFill>
                <a:latin typeface="Times New Roman" pitchFamily="18" charset="0"/>
                <a:cs typeface="Times New Roman" pitchFamily="18" charset="0"/>
                <a:sym typeface="Wingdings" pitchFamily="2" charset="2"/>
              </a:rPr>
              <a:t> </a:t>
            </a:r>
            <a:r>
              <a:rPr lang="ar-SA" dirty="0">
                <a:solidFill>
                  <a:srgbClr val="FF0000"/>
                </a:solidFill>
                <a:latin typeface="Times New Roman" pitchFamily="18" charset="0"/>
                <a:cs typeface="Times New Roman" pitchFamily="18" charset="0"/>
                <a:sym typeface="Wingdings" pitchFamily="2" charset="2"/>
              </a:rPr>
              <a:t>س</a:t>
            </a:r>
            <a:r>
              <a:rPr lang="en-US" dirty="0">
                <a:solidFill>
                  <a:srgbClr val="FF0000"/>
                </a:solidFill>
                <a:latin typeface="Times New Roman" pitchFamily="18" charset="0"/>
                <a:cs typeface="Times New Roman" pitchFamily="18" charset="0"/>
                <a:sym typeface="Wingdings" pitchFamily="2" charset="2"/>
              </a:rPr>
              <a:t>  </a:t>
            </a:r>
            <a:endParaRPr lang="en-US" dirty="0">
              <a:solidFill>
                <a:srgbClr val="FF0000"/>
              </a:solidFill>
              <a:latin typeface="Arial" charset="0"/>
              <a:cs typeface="Arial" charset="0"/>
              <a:sym typeface="Wingdings" pitchFamily="2" charset="2"/>
            </a:endParaRPr>
          </a:p>
          <a:p>
            <a:pPr eaLnBrk="0" hangingPunct="0">
              <a:defRPr/>
            </a:pPr>
            <a:r>
              <a:rPr lang="en-US" dirty="0">
                <a:solidFill>
                  <a:srgbClr val="FFFF00"/>
                </a:solidFill>
                <a:latin typeface="Times New Roman" pitchFamily="18" charset="0"/>
                <a:cs typeface="Times New Roman" pitchFamily="18" charset="0"/>
                <a:sym typeface="Wingdings" pitchFamily="2" charset="2"/>
              </a:rPr>
              <a:t>initial glyph form    </a:t>
            </a:r>
            <a:r>
              <a:rPr lang="ar-EG" dirty="0">
                <a:solidFill>
                  <a:srgbClr val="FF0000"/>
                </a:solidFill>
                <a:latin typeface="Times New Roman" pitchFamily="18" charset="0"/>
                <a:cs typeface="Times New Roman" pitchFamily="18" charset="0"/>
                <a:sym typeface="Wingdings" pitchFamily="2" charset="2"/>
              </a:rPr>
              <a:t>ﺳ</a:t>
            </a:r>
            <a:endParaRPr lang="en-US" dirty="0">
              <a:solidFill>
                <a:srgbClr val="FF0000"/>
              </a:solidFill>
              <a:latin typeface="Arial" charset="0"/>
              <a:cs typeface="Arial" charset="0"/>
              <a:sym typeface="Wingdings" pitchFamily="2" charset="2"/>
            </a:endParaRPr>
          </a:p>
          <a:p>
            <a:pPr eaLnBrk="0" hangingPunct="0">
              <a:defRPr/>
            </a:pPr>
            <a:r>
              <a:rPr lang="en-US" dirty="0">
                <a:solidFill>
                  <a:srgbClr val="FFFF00"/>
                </a:solidFill>
                <a:latin typeface="Times New Roman" pitchFamily="18" charset="0"/>
                <a:cs typeface="Times New Roman" pitchFamily="18" charset="0"/>
                <a:sym typeface="Wingdings" pitchFamily="2" charset="2"/>
              </a:rPr>
              <a:t>medial glyph form</a:t>
            </a:r>
            <a:r>
              <a:rPr lang="en-US" dirty="0">
                <a:solidFill>
                  <a:srgbClr val="FF0000"/>
                </a:solidFill>
                <a:latin typeface="Times New Roman" pitchFamily="18" charset="0"/>
                <a:cs typeface="Times New Roman" pitchFamily="18" charset="0"/>
                <a:sym typeface="Wingdings" pitchFamily="2" charset="2"/>
              </a:rPr>
              <a:t> </a:t>
            </a:r>
            <a:r>
              <a:rPr lang="ar-EG" dirty="0">
                <a:solidFill>
                  <a:srgbClr val="FF0000"/>
                </a:solidFill>
                <a:latin typeface="Times New Roman" pitchFamily="18" charset="0"/>
                <a:cs typeface="Times New Roman" pitchFamily="18" charset="0"/>
                <a:sym typeface="Wingdings" pitchFamily="2" charset="2"/>
              </a:rPr>
              <a:t>ﺴ</a:t>
            </a:r>
            <a:endParaRPr lang="en-US" dirty="0">
              <a:solidFill>
                <a:srgbClr val="FF0000"/>
              </a:solidFill>
              <a:latin typeface="Arial" charset="0"/>
              <a:cs typeface="Arial" charset="0"/>
              <a:sym typeface="Wingdings" pitchFamily="2" charset="2"/>
            </a:endParaRPr>
          </a:p>
          <a:p>
            <a:pPr eaLnBrk="0" hangingPunct="0">
              <a:defRPr/>
            </a:pPr>
            <a:r>
              <a:rPr lang="en-US" dirty="0">
                <a:solidFill>
                  <a:srgbClr val="FFFF00"/>
                </a:solidFill>
                <a:latin typeface="Times New Roman" pitchFamily="18" charset="0"/>
                <a:cs typeface="Times New Roman" pitchFamily="18" charset="0"/>
                <a:sym typeface="Wingdings" pitchFamily="2" charset="2"/>
              </a:rPr>
              <a:t>final glyph form </a:t>
            </a:r>
            <a:r>
              <a:rPr lang="ar-EG" dirty="0">
                <a:solidFill>
                  <a:srgbClr val="FF0000"/>
                </a:solidFill>
                <a:latin typeface="Times New Roman" pitchFamily="18" charset="0"/>
                <a:cs typeface="Times New Roman" pitchFamily="18" charset="0"/>
                <a:sym typeface="Wingdings" pitchFamily="2" charset="2"/>
              </a:rPr>
              <a:t>ﺲ</a:t>
            </a:r>
            <a:endParaRPr lang="en-US" dirty="0">
              <a:solidFill>
                <a:srgbClr val="FF0000"/>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3046109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E2C6DC3-7C07-4E53-A3CB-52C25833B3F3}"/>
              </a:ext>
            </a:extLst>
          </p:cNvPr>
          <p:cNvSpPr>
            <a:spLocks noGrp="1"/>
          </p:cNvSpPr>
          <p:nvPr>
            <p:ph type="title"/>
          </p:nvPr>
        </p:nvSpPr>
        <p:spPr>
          <a:xfrm>
            <a:off x="1981200" y="0"/>
            <a:ext cx="7467600" cy="1143000"/>
          </a:xfrm>
        </p:spPr>
        <p:txBody>
          <a:bodyPr/>
          <a:lstStyle/>
          <a:p>
            <a:pPr eaLnBrk="1" hangingPunct="1"/>
            <a:r>
              <a:rPr lang="en-US" altLang="en-US" dirty="0" err="1"/>
              <a:t>LScript</a:t>
            </a:r>
            <a:r>
              <a:rPr lang="en-US" altLang="en-US" dirty="0"/>
              <a:t> Types</a:t>
            </a:r>
          </a:p>
        </p:txBody>
      </p:sp>
      <p:sp>
        <p:nvSpPr>
          <p:cNvPr id="10243" name="Content Placeholder 2">
            <a:extLst>
              <a:ext uri="{FF2B5EF4-FFF2-40B4-BE49-F238E27FC236}">
                <a16:creationId xmlns:a16="http://schemas.microsoft.com/office/drawing/2014/main" id="{01FC3B2B-08B4-4D87-9798-FDB40E2EB50D}"/>
              </a:ext>
            </a:extLst>
          </p:cNvPr>
          <p:cNvSpPr>
            <a:spLocks noGrp="1"/>
          </p:cNvSpPr>
          <p:nvPr>
            <p:ph idx="1"/>
          </p:nvPr>
        </p:nvSpPr>
        <p:spPr>
          <a:xfrm>
            <a:off x="1524000" y="1219200"/>
            <a:ext cx="8839200" cy="3124200"/>
          </a:xfrm>
        </p:spPr>
        <p:txBody>
          <a:bodyPr>
            <a:normAutofit/>
          </a:bodyPr>
          <a:lstStyle/>
          <a:p>
            <a:pPr marL="547688" indent="-384048">
              <a:buFont typeface="Wingdings 2"/>
              <a:buChar char=""/>
              <a:defRPr/>
            </a:pPr>
            <a:r>
              <a:rPr lang="en-US" sz="3200" i="1" dirty="0">
                <a:solidFill>
                  <a:srgbClr val="FFCE00"/>
                </a:solidFill>
              </a:rPr>
              <a:t>Alphabetic</a:t>
            </a:r>
          </a:p>
          <a:p>
            <a:pPr marL="547688" indent="-384048">
              <a:buFont typeface="Wingdings 2"/>
              <a:buChar char=""/>
              <a:defRPr/>
            </a:pPr>
            <a:r>
              <a:rPr lang="en-US" i="1" dirty="0">
                <a:solidFill>
                  <a:srgbClr val="FFCE00"/>
                </a:solidFill>
              </a:rPr>
              <a:t>Abjad</a:t>
            </a:r>
          </a:p>
          <a:p>
            <a:pPr marL="547688" indent="-384048">
              <a:buFont typeface="Wingdings 2"/>
              <a:buChar char=""/>
              <a:defRPr/>
            </a:pPr>
            <a:r>
              <a:rPr lang="en-US" i="1" dirty="0">
                <a:solidFill>
                  <a:srgbClr val="FFCE00"/>
                </a:solidFill>
              </a:rPr>
              <a:t>Abugida</a:t>
            </a:r>
          </a:p>
          <a:p>
            <a:pPr marL="547688" indent="-384048">
              <a:buFont typeface="Wingdings 2"/>
              <a:buChar char=""/>
              <a:defRPr/>
            </a:pPr>
            <a:r>
              <a:rPr lang="en-US" i="1" dirty="0">
                <a:solidFill>
                  <a:srgbClr val="FFCE00"/>
                </a:solidFill>
              </a:rPr>
              <a:t>Syllabic</a:t>
            </a:r>
          </a:p>
          <a:p>
            <a:pPr marL="547688" indent="-384048">
              <a:buFont typeface="Wingdings 2"/>
              <a:buChar char=""/>
              <a:defRPr/>
            </a:pPr>
            <a:r>
              <a:rPr lang="en-US" i="1" dirty="0">
                <a:solidFill>
                  <a:srgbClr val="FFCE00"/>
                </a:solidFill>
              </a:rPr>
              <a:t>Logographic</a:t>
            </a:r>
          </a:p>
          <a:p>
            <a:pPr marL="547688" indent="-384048">
              <a:buFont typeface="Wingdings 2"/>
              <a:buChar char=""/>
              <a:defRPr/>
            </a:pPr>
            <a:endParaRPr lang="en-US" i="1" dirty="0">
              <a:solidFill>
                <a:srgbClr val="FFCE00"/>
              </a:solidFill>
            </a:endParaRPr>
          </a:p>
          <a:p>
            <a:pPr marL="547688" indent="-384048">
              <a:buFont typeface="Wingdings 2"/>
              <a:buChar char=""/>
              <a:defRPr/>
            </a:pPr>
            <a:endParaRPr lang="en-US" i="1" dirty="0">
              <a:solidFill>
                <a:srgbClr val="FFCE00"/>
              </a:solidFill>
            </a:endParaRPr>
          </a:p>
        </p:txBody>
      </p:sp>
      <p:pic>
        <p:nvPicPr>
          <p:cNvPr id="2" name="Picture 1">
            <a:extLst>
              <a:ext uri="{FF2B5EF4-FFF2-40B4-BE49-F238E27FC236}">
                <a16:creationId xmlns:a16="http://schemas.microsoft.com/office/drawing/2014/main" id="{D482D405-26DB-4306-812C-E18CB4DE0720}"/>
              </a:ext>
            </a:extLst>
          </p:cNvPr>
          <p:cNvPicPr>
            <a:picLocks noChangeAspect="1"/>
          </p:cNvPicPr>
          <p:nvPr/>
        </p:nvPicPr>
        <p:blipFill>
          <a:blip r:embed="rId3"/>
          <a:stretch>
            <a:fillRect/>
          </a:stretch>
        </p:blipFill>
        <p:spPr>
          <a:xfrm>
            <a:off x="2209800" y="4019649"/>
            <a:ext cx="7543800" cy="2642280"/>
          </a:xfrm>
          <a:prstGeom prst="rect">
            <a:avLst/>
          </a:prstGeom>
        </p:spPr>
      </p:pic>
      <p:sp>
        <p:nvSpPr>
          <p:cNvPr id="3" name="TextBox 2">
            <a:extLst>
              <a:ext uri="{FF2B5EF4-FFF2-40B4-BE49-F238E27FC236}">
                <a16:creationId xmlns:a16="http://schemas.microsoft.com/office/drawing/2014/main" id="{FB43AA1D-3E39-4C72-B81F-C8BE000173AF}"/>
              </a:ext>
            </a:extLst>
          </p:cNvPr>
          <p:cNvSpPr txBox="1"/>
          <p:nvPr/>
        </p:nvSpPr>
        <p:spPr>
          <a:xfrm>
            <a:off x="6096000" y="1363309"/>
            <a:ext cx="3810000" cy="1569660"/>
          </a:xfrm>
          <a:prstGeom prst="rect">
            <a:avLst/>
          </a:prstGeom>
          <a:noFill/>
        </p:spPr>
        <p:txBody>
          <a:bodyPr wrap="square" rtlCol="0">
            <a:spAutoFit/>
          </a:bodyPr>
          <a:lstStyle/>
          <a:p>
            <a:r>
              <a:rPr lang="en-US" sz="2400" dirty="0">
                <a:solidFill>
                  <a:srgbClr val="FF0000"/>
                </a:solidFill>
              </a:rPr>
              <a:t>Often the writing system for a language is a combination of multiple scripts, </a:t>
            </a:r>
            <a:r>
              <a:rPr lang="en-US" sz="2400" dirty="0" err="1">
                <a:solidFill>
                  <a:srgbClr val="FF0000"/>
                </a:solidFill>
              </a:rPr>
              <a:t>e.g</a:t>
            </a:r>
            <a:r>
              <a:rPr lang="en-US" sz="2400" dirty="0">
                <a:solidFill>
                  <a:srgbClr val="FF0000"/>
                </a:solidFill>
              </a:rPr>
              <a:t> Japanese</a:t>
            </a:r>
          </a:p>
        </p:txBody>
      </p:sp>
      <p:sp>
        <p:nvSpPr>
          <p:cNvPr id="4" name="Rectangle 3">
            <a:extLst>
              <a:ext uri="{FF2B5EF4-FFF2-40B4-BE49-F238E27FC236}">
                <a16:creationId xmlns:a16="http://schemas.microsoft.com/office/drawing/2014/main" id="{87F2C1FD-FBCC-4D07-A7FA-B0744951EEC4}"/>
              </a:ext>
            </a:extLst>
          </p:cNvPr>
          <p:cNvSpPr/>
          <p:nvPr/>
        </p:nvSpPr>
        <p:spPr>
          <a:xfrm>
            <a:off x="6934200" y="3681838"/>
            <a:ext cx="3581400" cy="261610"/>
          </a:xfrm>
          <a:prstGeom prst="rect">
            <a:avLst/>
          </a:prstGeom>
        </p:spPr>
        <p:txBody>
          <a:bodyPr wrap="square">
            <a:spAutoFit/>
          </a:bodyPr>
          <a:lstStyle/>
          <a:p>
            <a:r>
              <a:rPr lang="en-US" sz="1100" dirty="0">
                <a:solidFill>
                  <a:srgbClr val="00B0F0"/>
                </a:solidFill>
              </a:rPr>
              <a:t>https://en.wikipedia.org/wiki/Writing_system</a:t>
            </a:r>
          </a:p>
        </p:txBody>
      </p:sp>
    </p:spTree>
    <p:extLst>
      <p:ext uri="{BB962C8B-B14F-4D97-AF65-F5344CB8AC3E}">
        <p14:creationId xmlns:p14="http://schemas.microsoft.com/office/powerpoint/2010/main" val="2072919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8C33AD-2582-EC43-98B4-6E7C2FE2E133}"/>
              </a:ext>
            </a:extLst>
          </p:cNvPr>
          <p:cNvSpPr/>
          <p:nvPr/>
        </p:nvSpPr>
        <p:spPr>
          <a:xfrm>
            <a:off x="406400" y="2991535"/>
            <a:ext cx="11379200" cy="584775"/>
          </a:xfrm>
          <a:prstGeom prst="rect">
            <a:avLst/>
          </a:prstGeom>
        </p:spPr>
        <p:txBody>
          <a:bodyPr wrap="square">
            <a:spAutoFit/>
          </a:bodyPr>
          <a:lstStyle/>
          <a:p>
            <a:r>
              <a:rPr lang="en-US" sz="3200" dirty="0">
                <a:solidFill>
                  <a:schemeClr val="accent5">
                    <a:lumMod val="75000"/>
                  </a:schemeClr>
                </a:solidFill>
              </a:rPr>
              <a:t>http://localhost:8888/notebooks/</a:t>
            </a:r>
            <a:r>
              <a:rPr lang="en-US" sz="3200" dirty="0" err="1">
                <a:solidFill>
                  <a:schemeClr val="accent5">
                    <a:lumMod val="75000"/>
                  </a:schemeClr>
                </a:solidFill>
              </a:rPr>
              <a:t>Encodings.ipynb</a:t>
            </a:r>
            <a:endParaRPr lang="en-US" sz="3200" dirty="0">
              <a:solidFill>
                <a:schemeClr val="accent5">
                  <a:lumMod val="75000"/>
                </a:schemeClr>
              </a:solidFill>
            </a:endParaRPr>
          </a:p>
        </p:txBody>
      </p:sp>
      <p:sp>
        <p:nvSpPr>
          <p:cNvPr id="3" name="Title 1">
            <a:extLst>
              <a:ext uri="{FF2B5EF4-FFF2-40B4-BE49-F238E27FC236}">
                <a16:creationId xmlns:a16="http://schemas.microsoft.com/office/drawing/2014/main" id="{55820330-0853-0C4B-8534-CE9B6024E391}"/>
              </a:ext>
            </a:extLst>
          </p:cNvPr>
          <p:cNvSpPr txBox="1">
            <a:spLocks/>
          </p:cNvSpPr>
          <p:nvPr/>
        </p:nvSpPr>
        <p:spPr>
          <a:xfrm>
            <a:off x="15710" y="-842"/>
            <a:ext cx="8839200" cy="125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t>Encoding detection and conversion</a:t>
            </a:r>
          </a:p>
        </p:txBody>
      </p:sp>
      <p:sp>
        <p:nvSpPr>
          <p:cNvPr id="4" name="Up Arrow 3">
            <a:extLst>
              <a:ext uri="{FF2B5EF4-FFF2-40B4-BE49-F238E27FC236}">
                <a16:creationId xmlns:a16="http://schemas.microsoft.com/office/drawing/2014/main" id="{BB85E43F-5442-9F4D-8B64-676E2BAA550C}"/>
              </a:ext>
            </a:extLst>
          </p:cNvPr>
          <p:cNvSpPr/>
          <p:nvPr/>
        </p:nvSpPr>
        <p:spPr>
          <a:xfrm>
            <a:off x="9475164" y="2199684"/>
            <a:ext cx="1979271" cy="3361743"/>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a:t>
            </a:r>
            <a:r>
              <a:rPr lang="en-US" dirty="0" err="1"/>
              <a:t>let'start</a:t>
            </a:r>
            <a:r>
              <a:rPr lang="en-US" dirty="0"/>
              <a:t> at the bottom and code our way up to the middle</a:t>
            </a:r>
          </a:p>
        </p:txBody>
      </p:sp>
      <p:pic>
        <p:nvPicPr>
          <p:cNvPr id="4098" name="Picture 2" descr="Jupyter Notebook">
            <a:extLst>
              <a:ext uri="{FF2B5EF4-FFF2-40B4-BE49-F238E27FC236}">
                <a16:creationId xmlns:a16="http://schemas.microsoft.com/office/drawing/2014/main" id="{F6AA21C8-6080-C640-949F-50BAA7271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45910"/>
            <a:ext cx="264160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58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5C21-DFBE-F243-97F1-709F0B8043FD}"/>
              </a:ext>
            </a:extLst>
          </p:cNvPr>
          <p:cNvSpPr>
            <a:spLocks noGrp="1"/>
          </p:cNvSpPr>
          <p:nvPr>
            <p:ph type="ctrTitle"/>
          </p:nvPr>
        </p:nvSpPr>
        <p:spPr>
          <a:xfrm>
            <a:off x="5421420" y="1758777"/>
            <a:ext cx="5978072" cy="1505804"/>
          </a:xfrm>
        </p:spPr>
        <p:txBody>
          <a:bodyPr vert="horz" lIns="91440" tIns="45720" rIns="91440" bIns="45720" rtlCol="0" anchor="ctr">
            <a:normAutofit/>
          </a:bodyPr>
          <a:lstStyle/>
          <a:p>
            <a:r>
              <a:rPr lang="en-US" sz="4800" b="1" dirty="0">
                <a:solidFill>
                  <a:srgbClr val="FFC000"/>
                </a:solidFill>
              </a:rPr>
              <a:t>Multilingual NLP </a:t>
            </a:r>
          </a:p>
        </p:txBody>
      </p:sp>
      <p:pic>
        <p:nvPicPr>
          <p:cNvPr id="4" name="Picture 3">
            <a:extLst>
              <a:ext uri="{FF2B5EF4-FFF2-40B4-BE49-F238E27FC236}">
                <a16:creationId xmlns:a16="http://schemas.microsoft.com/office/drawing/2014/main" id="{0C69E108-05F7-4023-8086-903202696B90}"/>
              </a:ext>
            </a:extLst>
          </p:cNvPr>
          <p:cNvPicPr>
            <a:picLocks noChangeAspect="1"/>
          </p:cNvPicPr>
          <p:nvPr/>
        </p:nvPicPr>
        <p:blipFill>
          <a:blip r:embed="rId2"/>
          <a:srcRect/>
          <a:stretch/>
        </p:blipFill>
        <p:spPr>
          <a:xfrm>
            <a:off x="-10650" y="0"/>
            <a:ext cx="4881550" cy="6857999"/>
          </a:xfrm>
          <a:prstGeom prst="rect">
            <a:avLst/>
          </a:prstGeom>
        </p:spPr>
      </p:pic>
      <p:sp>
        <p:nvSpPr>
          <p:cNvPr id="3" name="Subtitle 2">
            <a:extLst>
              <a:ext uri="{FF2B5EF4-FFF2-40B4-BE49-F238E27FC236}">
                <a16:creationId xmlns:a16="http://schemas.microsoft.com/office/drawing/2014/main" id="{8E3C3844-84C6-6C4A-9B2A-1CE725AEE3E7}"/>
              </a:ext>
            </a:extLst>
          </p:cNvPr>
          <p:cNvSpPr>
            <a:spLocks noGrp="1"/>
          </p:cNvSpPr>
          <p:nvPr>
            <p:ph type="subTitle" idx="1"/>
          </p:nvPr>
        </p:nvSpPr>
        <p:spPr>
          <a:xfrm>
            <a:off x="6344765" y="2511679"/>
            <a:ext cx="4590964" cy="3477088"/>
          </a:xfrm>
        </p:spPr>
        <p:txBody>
          <a:bodyPr vert="horz" lIns="91440" tIns="45720" rIns="91440" bIns="45720" rtlCol="0" anchor="ctr">
            <a:normAutofit/>
          </a:bodyPr>
          <a:lstStyle/>
          <a:p>
            <a:pPr algn="l"/>
            <a:r>
              <a:rPr lang="en-US" sz="3200" dirty="0">
                <a:solidFill>
                  <a:schemeClr val="tx2"/>
                </a:solidFill>
              </a:rPr>
              <a:t>a brief introduction to doing data science in different languages</a:t>
            </a:r>
          </a:p>
          <a:p>
            <a:pPr algn="l"/>
            <a:endParaRPr lang="en-US" sz="3200" dirty="0">
              <a:solidFill>
                <a:schemeClr val="tx2"/>
              </a:solidFill>
            </a:endParaRPr>
          </a:p>
        </p:txBody>
      </p:sp>
    </p:spTree>
    <p:extLst>
      <p:ext uri="{BB962C8B-B14F-4D97-AF65-F5344CB8AC3E}">
        <p14:creationId xmlns:p14="http://schemas.microsoft.com/office/powerpoint/2010/main" val="3182622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C0604264-A82F-43F9-BAF5-362B0D5A1362}"/>
              </a:ext>
            </a:extLst>
          </p:cNvPr>
          <p:cNvSpPr>
            <a:spLocks noGrp="1"/>
          </p:cNvSpPr>
          <p:nvPr>
            <p:ph type="title"/>
          </p:nvPr>
        </p:nvSpPr>
        <p:spPr>
          <a:xfrm>
            <a:off x="1981200" y="0"/>
            <a:ext cx="7467600" cy="1143000"/>
          </a:xfrm>
        </p:spPr>
        <p:txBody>
          <a:bodyPr/>
          <a:lstStyle/>
          <a:p>
            <a:pPr eaLnBrk="1" hangingPunct="1"/>
            <a:r>
              <a:rPr lang="en-US" altLang="en-US" dirty="0"/>
              <a:t>Encodings explained</a:t>
            </a:r>
          </a:p>
        </p:txBody>
      </p:sp>
      <p:sp>
        <p:nvSpPr>
          <p:cNvPr id="8195" name="Content Placeholder 60">
            <a:extLst>
              <a:ext uri="{FF2B5EF4-FFF2-40B4-BE49-F238E27FC236}">
                <a16:creationId xmlns:a16="http://schemas.microsoft.com/office/drawing/2014/main" id="{20352596-743A-474D-BF21-3611709E0171}"/>
              </a:ext>
            </a:extLst>
          </p:cNvPr>
          <p:cNvSpPr>
            <a:spLocks noGrp="1"/>
          </p:cNvSpPr>
          <p:nvPr>
            <p:ph idx="1"/>
          </p:nvPr>
        </p:nvSpPr>
        <p:spPr>
          <a:xfrm>
            <a:off x="1676400" y="1219201"/>
            <a:ext cx="8839200" cy="5006975"/>
          </a:xfrm>
        </p:spPr>
        <p:txBody>
          <a:bodyPr/>
          <a:lstStyle/>
          <a:p>
            <a:pPr marL="547688"/>
            <a:r>
              <a:rPr lang="en-US" altLang="en-US" dirty="0">
                <a:solidFill>
                  <a:srgbClr val="FFCE00"/>
                </a:solidFill>
              </a:rPr>
              <a:t>Digital Typography:  Representing written language in a computer</a:t>
            </a:r>
          </a:p>
          <a:p>
            <a:pPr marL="547688"/>
            <a:endParaRPr lang="en-US" altLang="en-US" sz="1200" dirty="0">
              <a:solidFill>
                <a:srgbClr val="FFCE00"/>
              </a:solidFill>
            </a:endParaRPr>
          </a:p>
          <a:p>
            <a:pPr marL="547688"/>
            <a:r>
              <a:rPr lang="en-US" altLang="en-US" dirty="0">
                <a:solidFill>
                  <a:srgbClr val="FFCE00"/>
                </a:solidFill>
              </a:rPr>
              <a:t>Terms</a:t>
            </a:r>
          </a:p>
          <a:p>
            <a:pPr lvl="1" eaLnBrk="1" hangingPunct="1"/>
            <a:r>
              <a:rPr lang="en-US" altLang="en-US" dirty="0"/>
              <a:t>Character Repertoires</a:t>
            </a:r>
          </a:p>
          <a:p>
            <a:pPr lvl="1" eaLnBrk="1" hangingPunct="1"/>
            <a:r>
              <a:rPr lang="en-US" altLang="en-US" dirty="0"/>
              <a:t>Abstract Characters</a:t>
            </a:r>
          </a:p>
          <a:p>
            <a:pPr lvl="1" eaLnBrk="1" hangingPunct="1"/>
            <a:r>
              <a:rPr lang="en-US" altLang="en-US" dirty="0"/>
              <a:t>Coded Character Sets</a:t>
            </a:r>
          </a:p>
          <a:p>
            <a:pPr lvl="1" eaLnBrk="1" hangingPunct="1"/>
            <a:r>
              <a:rPr lang="en-US" altLang="en-US" dirty="0"/>
              <a:t>Character Encodings</a:t>
            </a:r>
          </a:p>
          <a:p>
            <a:pPr lvl="1" eaLnBrk="1" hangingPunct="1"/>
            <a:r>
              <a:rPr lang="en-US" altLang="en-US" dirty="0"/>
              <a:t>Code Points</a:t>
            </a:r>
          </a:p>
          <a:p>
            <a:pPr lvl="1" eaLnBrk="1" hangingPunct="1"/>
            <a:r>
              <a:rPr lang="en-US" altLang="en-US" dirty="0"/>
              <a:t>Glyphs</a:t>
            </a:r>
          </a:p>
          <a:p>
            <a:pPr lvl="1" eaLnBrk="1" hangingPunct="1"/>
            <a:r>
              <a:rPr lang="en-US" altLang="en-US" dirty="0"/>
              <a:t>Fonts</a:t>
            </a:r>
          </a:p>
        </p:txBody>
      </p:sp>
      <p:sp>
        <p:nvSpPr>
          <p:cNvPr id="2" name="Rectangle 1">
            <a:extLst>
              <a:ext uri="{FF2B5EF4-FFF2-40B4-BE49-F238E27FC236}">
                <a16:creationId xmlns:a16="http://schemas.microsoft.com/office/drawing/2014/main" id="{D0DAFDE4-AC38-4732-99BF-1F83B6FDEB26}"/>
              </a:ext>
            </a:extLst>
          </p:cNvPr>
          <p:cNvSpPr/>
          <p:nvPr/>
        </p:nvSpPr>
        <p:spPr>
          <a:xfrm>
            <a:off x="1854064" y="6122085"/>
            <a:ext cx="8839200" cy="646331"/>
          </a:xfrm>
          <a:prstGeom prst="rect">
            <a:avLst/>
          </a:prstGeom>
        </p:spPr>
        <p:txBody>
          <a:bodyPr wrap="square">
            <a:spAutoFit/>
          </a:bodyPr>
          <a:lstStyle/>
          <a:p>
            <a:r>
              <a:rPr lang="en-US" dirty="0">
                <a:solidFill>
                  <a:srgbClr val="00B0F0"/>
                </a:solidFill>
                <a:hlinkClick r:id="rId3"/>
              </a:rPr>
              <a:t>https://www.w3.org/International/questions/qa-what-is-encoding</a:t>
            </a:r>
            <a:endParaRPr lang="en-US" dirty="0">
              <a:solidFill>
                <a:srgbClr val="00B0F0"/>
              </a:solidFill>
            </a:endParaRPr>
          </a:p>
          <a:p>
            <a:r>
              <a:rPr lang="en-US" dirty="0">
                <a:solidFill>
                  <a:srgbClr val="00B0F0"/>
                </a:solidFill>
              </a:rPr>
              <a:t>https://www.smashingmagazine.com/2012/06/all-about-unicode-utf8-character-sets/ </a:t>
            </a:r>
          </a:p>
        </p:txBody>
      </p:sp>
    </p:spTree>
    <p:extLst>
      <p:ext uri="{BB962C8B-B14F-4D97-AF65-F5344CB8AC3E}">
        <p14:creationId xmlns:p14="http://schemas.microsoft.com/office/powerpoint/2010/main" val="151087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985D545-5CB1-45E0-83E6-80DF69A42133}"/>
              </a:ext>
            </a:extLst>
          </p:cNvPr>
          <p:cNvSpPr>
            <a:spLocks noGrp="1"/>
          </p:cNvSpPr>
          <p:nvPr>
            <p:ph type="title"/>
          </p:nvPr>
        </p:nvSpPr>
        <p:spPr>
          <a:xfrm>
            <a:off x="1981200" y="0"/>
            <a:ext cx="7467600" cy="1143000"/>
          </a:xfrm>
        </p:spPr>
        <p:txBody>
          <a:bodyPr/>
          <a:lstStyle/>
          <a:p>
            <a:pPr eaLnBrk="1" hangingPunct="1"/>
            <a:r>
              <a:rPr lang="en-US" altLang="en-US"/>
              <a:t>Character Repertoires</a:t>
            </a:r>
          </a:p>
        </p:txBody>
      </p:sp>
      <p:sp>
        <p:nvSpPr>
          <p:cNvPr id="9219" name="Content Placeholder 2">
            <a:extLst>
              <a:ext uri="{FF2B5EF4-FFF2-40B4-BE49-F238E27FC236}">
                <a16:creationId xmlns:a16="http://schemas.microsoft.com/office/drawing/2014/main" id="{93BB0B2C-9360-48A5-92AA-D561D4696A77}"/>
              </a:ext>
            </a:extLst>
          </p:cNvPr>
          <p:cNvSpPr>
            <a:spLocks noGrp="1"/>
          </p:cNvSpPr>
          <p:nvPr>
            <p:ph idx="1"/>
          </p:nvPr>
        </p:nvSpPr>
        <p:spPr>
          <a:xfrm>
            <a:off x="55813" y="1055258"/>
            <a:ext cx="10728960" cy="1501775"/>
          </a:xfrm>
        </p:spPr>
        <p:txBody>
          <a:bodyPr/>
          <a:lstStyle/>
          <a:p>
            <a:pPr marL="547688"/>
            <a:r>
              <a:rPr lang="en-US" altLang="en-US" dirty="0"/>
              <a:t>A </a:t>
            </a:r>
            <a:r>
              <a:rPr lang="en-US" altLang="en-US" dirty="0">
                <a:solidFill>
                  <a:srgbClr val="FFFF00"/>
                </a:solidFill>
              </a:rPr>
              <a:t>character repertoire</a:t>
            </a:r>
            <a:r>
              <a:rPr lang="en-US" altLang="en-US" dirty="0"/>
              <a:t> is an unordered set of abstract characters used to represent a writing system</a:t>
            </a:r>
          </a:p>
          <a:p>
            <a:pPr marL="547688"/>
            <a:r>
              <a:rPr lang="en-US" altLang="en-US" dirty="0"/>
              <a:t>Some </a:t>
            </a:r>
            <a:r>
              <a:rPr lang="en-US" altLang="en-US" dirty="0">
                <a:solidFill>
                  <a:srgbClr val="FFFF00"/>
                </a:solidFill>
              </a:rPr>
              <a:t>writing systems </a:t>
            </a:r>
            <a:r>
              <a:rPr lang="en-US" altLang="en-US" dirty="0"/>
              <a:t>use </a:t>
            </a:r>
            <a:r>
              <a:rPr lang="en-US" altLang="en-US" dirty="0">
                <a:solidFill>
                  <a:srgbClr val="FFFF00"/>
                </a:solidFill>
              </a:rPr>
              <a:t>multiple scripts</a:t>
            </a:r>
          </a:p>
          <a:p>
            <a:pPr marL="547688"/>
            <a:endParaRPr lang="en-US" altLang="en-US" sz="3200" dirty="0"/>
          </a:p>
          <a:p>
            <a:pPr marL="547688">
              <a:buNone/>
            </a:pPr>
            <a:endParaRPr lang="en-US" altLang="en-US" sz="3200" dirty="0"/>
          </a:p>
        </p:txBody>
      </p:sp>
      <p:grpSp>
        <p:nvGrpSpPr>
          <p:cNvPr id="9220" name="Group 50">
            <a:extLst>
              <a:ext uri="{FF2B5EF4-FFF2-40B4-BE49-F238E27FC236}">
                <a16:creationId xmlns:a16="http://schemas.microsoft.com/office/drawing/2014/main" id="{1A6FD29D-6963-4B5A-8EB2-2F20E3EAC164}"/>
              </a:ext>
            </a:extLst>
          </p:cNvPr>
          <p:cNvGrpSpPr>
            <a:grpSpLocks/>
          </p:cNvGrpSpPr>
          <p:nvPr/>
        </p:nvGrpSpPr>
        <p:grpSpPr bwMode="auto">
          <a:xfrm>
            <a:off x="326136" y="2877312"/>
            <a:ext cx="2667000" cy="2286000"/>
            <a:chOff x="609600" y="3429000"/>
            <a:chExt cx="2438400" cy="2057400"/>
          </a:xfrm>
        </p:grpSpPr>
        <p:sp>
          <p:nvSpPr>
            <p:cNvPr id="7" name="Oval 6">
              <a:extLst>
                <a:ext uri="{FF2B5EF4-FFF2-40B4-BE49-F238E27FC236}">
                  <a16:creationId xmlns:a16="http://schemas.microsoft.com/office/drawing/2014/main" id="{B644C0AA-96A8-4604-8736-1A8DFB8090EE}"/>
                </a:ext>
              </a:extLst>
            </p:cNvPr>
            <p:cNvSpPr/>
            <p:nvPr/>
          </p:nvSpPr>
          <p:spPr>
            <a:xfrm>
              <a:off x="609600" y="3429000"/>
              <a:ext cx="2438400" cy="2057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9252" name="Rectangle 11">
              <a:extLst>
                <a:ext uri="{FF2B5EF4-FFF2-40B4-BE49-F238E27FC236}">
                  <a16:creationId xmlns:a16="http://schemas.microsoft.com/office/drawing/2014/main" id="{A4FFFDF4-D1F5-42B3-9F1B-ABE9A6C29829}"/>
                </a:ext>
              </a:extLst>
            </p:cNvPr>
            <p:cNvSpPr>
              <a:spLocks noChangeArrowheads="1"/>
            </p:cNvSpPr>
            <p:nvPr/>
          </p:nvSpPr>
          <p:spPr bwMode="auto">
            <a:xfrm>
              <a:off x="1066800" y="3810000"/>
              <a:ext cx="140434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solidFill>
                    <a:srgbClr val="FFFF00"/>
                  </a:solidFill>
                </a:rPr>
                <a:t>ENGLISH</a:t>
              </a:r>
            </a:p>
          </p:txBody>
        </p:sp>
        <p:sp>
          <p:nvSpPr>
            <p:cNvPr id="13" name="Rectangle 12">
              <a:extLst>
                <a:ext uri="{FF2B5EF4-FFF2-40B4-BE49-F238E27FC236}">
                  <a16:creationId xmlns:a16="http://schemas.microsoft.com/office/drawing/2014/main" id="{4EDB9576-DD2D-47CA-9323-0255D412F5D9}"/>
                </a:ext>
              </a:extLst>
            </p:cNvPr>
            <p:cNvSpPr/>
            <p:nvPr/>
          </p:nvSpPr>
          <p:spPr>
            <a:xfrm>
              <a:off x="838926" y="4190524"/>
              <a:ext cx="227875" cy="415498"/>
            </a:xfrm>
            <a:prstGeom prst="rect">
              <a:avLst/>
            </a:prstGeom>
          </p:spPr>
          <p:txBody>
            <a:bodyPr>
              <a:spAutoFit/>
            </a:bodyPr>
            <a:lstStyle/>
            <a:p>
              <a:pPr>
                <a:defRPr/>
              </a:pPr>
              <a:r>
                <a:rPr lang="en-US" sz="2400" dirty="0">
                  <a:solidFill>
                    <a:schemeClr val="accent1">
                      <a:lumMod val="60000"/>
                      <a:lumOff val="40000"/>
                    </a:schemeClr>
                  </a:solidFill>
                  <a:latin typeface="Arial" charset="0"/>
                  <a:cs typeface="Arial" charset="0"/>
                </a:rPr>
                <a:t>a</a:t>
              </a:r>
              <a:endParaRPr lang="en-US" sz="2400" dirty="0">
                <a:latin typeface="Arial" charset="0"/>
                <a:cs typeface="Arial" charset="0"/>
              </a:endParaRPr>
            </a:p>
          </p:txBody>
        </p:sp>
        <p:sp>
          <p:nvSpPr>
            <p:cNvPr id="14" name="Rectangle 13">
              <a:extLst>
                <a:ext uri="{FF2B5EF4-FFF2-40B4-BE49-F238E27FC236}">
                  <a16:creationId xmlns:a16="http://schemas.microsoft.com/office/drawing/2014/main" id="{EFB88D62-66E4-4254-8633-26A8F1B9B3FC}"/>
                </a:ext>
              </a:extLst>
            </p:cNvPr>
            <p:cNvSpPr/>
            <p:nvPr/>
          </p:nvSpPr>
          <p:spPr>
            <a:xfrm>
              <a:off x="1600926" y="4724877"/>
              <a:ext cx="325658"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b</a:t>
              </a:r>
              <a:endParaRPr lang="en-US" sz="2400" dirty="0">
                <a:latin typeface="Arial" charset="0"/>
                <a:cs typeface="Arial" charset="0"/>
              </a:endParaRPr>
            </a:p>
          </p:txBody>
        </p:sp>
        <p:sp>
          <p:nvSpPr>
            <p:cNvPr id="15" name="Rectangle 14">
              <a:extLst>
                <a:ext uri="{FF2B5EF4-FFF2-40B4-BE49-F238E27FC236}">
                  <a16:creationId xmlns:a16="http://schemas.microsoft.com/office/drawing/2014/main" id="{94B6936F-2E1B-43C0-861B-10FD8A6003CC}"/>
                </a:ext>
              </a:extLst>
            </p:cNvPr>
            <p:cNvSpPr/>
            <p:nvPr/>
          </p:nvSpPr>
          <p:spPr>
            <a:xfrm>
              <a:off x="1371600" y="3429000"/>
              <a:ext cx="309535"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c</a:t>
              </a:r>
              <a:endParaRPr lang="en-US" sz="2400" dirty="0">
                <a:latin typeface="Arial" charset="0"/>
                <a:cs typeface="Arial" charset="0"/>
              </a:endParaRPr>
            </a:p>
          </p:txBody>
        </p:sp>
        <p:sp>
          <p:nvSpPr>
            <p:cNvPr id="16" name="Rectangle 15">
              <a:extLst>
                <a:ext uri="{FF2B5EF4-FFF2-40B4-BE49-F238E27FC236}">
                  <a16:creationId xmlns:a16="http://schemas.microsoft.com/office/drawing/2014/main" id="{E59D7B73-6F58-44DC-9BA8-B1A5321A106B}"/>
                </a:ext>
              </a:extLst>
            </p:cNvPr>
            <p:cNvSpPr/>
            <p:nvPr/>
          </p:nvSpPr>
          <p:spPr>
            <a:xfrm>
              <a:off x="1524000" y="4343400"/>
              <a:ext cx="325658"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d</a:t>
              </a:r>
              <a:endParaRPr lang="en-US" sz="2400" dirty="0">
                <a:latin typeface="Arial" charset="0"/>
                <a:cs typeface="Arial" charset="0"/>
              </a:endParaRPr>
            </a:p>
          </p:txBody>
        </p:sp>
        <p:sp>
          <p:nvSpPr>
            <p:cNvPr id="17" name="Rectangle 16">
              <a:extLst>
                <a:ext uri="{FF2B5EF4-FFF2-40B4-BE49-F238E27FC236}">
                  <a16:creationId xmlns:a16="http://schemas.microsoft.com/office/drawing/2014/main" id="{A894D1FE-C3B5-4E99-BDBB-D740076E98E6}"/>
                </a:ext>
              </a:extLst>
            </p:cNvPr>
            <p:cNvSpPr/>
            <p:nvPr/>
          </p:nvSpPr>
          <p:spPr>
            <a:xfrm>
              <a:off x="2058126" y="4647724"/>
              <a:ext cx="325658"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e</a:t>
              </a:r>
              <a:endParaRPr lang="en-US" sz="2400" dirty="0">
                <a:latin typeface="Arial" charset="0"/>
                <a:cs typeface="Arial" charset="0"/>
              </a:endParaRPr>
            </a:p>
          </p:txBody>
        </p:sp>
        <p:sp>
          <p:nvSpPr>
            <p:cNvPr id="18" name="Rectangle 17">
              <a:extLst>
                <a:ext uri="{FF2B5EF4-FFF2-40B4-BE49-F238E27FC236}">
                  <a16:creationId xmlns:a16="http://schemas.microsoft.com/office/drawing/2014/main" id="{D505264E-126D-4D7A-8EF7-0B55FB4DCB3A}"/>
                </a:ext>
              </a:extLst>
            </p:cNvPr>
            <p:cNvSpPr/>
            <p:nvPr/>
          </p:nvSpPr>
          <p:spPr>
            <a:xfrm>
              <a:off x="991326" y="4572000"/>
              <a:ext cx="372557"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w</a:t>
              </a:r>
              <a:endParaRPr lang="en-US" sz="2400" dirty="0">
                <a:latin typeface="Arial" charset="0"/>
                <a:cs typeface="Arial" charset="0"/>
              </a:endParaRPr>
            </a:p>
          </p:txBody>
        </p:sp>
        <p:sp>
          <p:nvSpPr>
            <p:cNvPr id="19" name="Rectangle 18">
              <a:extLst>
                <a:ext uri="{FF2B5EF4-FFF2-40B4-BE49-F238E27FC236}">
                  <a16:creationId xmlns:a16="http://schemas.microsoft.com/office/drawing/2014/main" id="{85970BFD-0EDA-4B45-AF56-780F960DB1D0}"/>
                </a:ext>
              </a:extLst>
            </p:cNvPr>
            <p:cNvSpPr/>
            <p:nvPr/>
          </p:nvSpPr>
          <p:spPr>
            <a:xfrm>
              <a:off x="1905726" y="4343400"/>
              <a:ext cx="450234"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a:t>
              </a:r>
              <a:endParaRPr lang="en-US" sz="2400" dirty="0">
                <a:latin typeface="Arial" charset="0"/>
                <a:cs typeface="Arial" charset="0"/>
              </a:endParaRPr>
            </a:p>
          </p:txBody>
        </p:sp>
        <p:sp>
          <p:nvSpPr>
            <p:cNvPr id="20" name="Rectangle 19">
              <a:extLst>
                <a:ext uri="{FF2B5EF4-FFF2-40B4-BE49-F238E27FC236}">
                  <a16:creationId xmlns:a16="http://schemas.microsoft.com/office/drawing/2014/main" id="{57B5C61A-A670-44EE-81A3-1C4275107AEF}"/>
                </a:ext>
              </a:extLst>
            </p:cNvPr>
            <p:cNvSpPr/>
            <p:nvPr/>
          </p:nvSpPr>
          <p:spPr>
            <a:xfrm>
              <a:off x="2515326" y="4039077"/>
              <a:ext cx="309535"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x</a:t>
              </a:r>
              <a:endParaRPr lang="en-US" sz="2400" dirty="0">
                <a:latin typeface="Arial" charset="0"/>
                <a:cs typeface="Arial" charset="0"/>
              </a:endParaRPr>
            </a:p>
          </p:txBody>
        </p:sp>
        <p:sp>
          <p:nvSpPr>
            <p:cNvPr id="21" name="Rectangle 20">
              <a:extLst>
                <a:ext uri="{FF2B5EF4-FFF2-40B4-BE49-F238E27FC236}">
                  <a16:creationId xmlns:a16="http://schemas.microsoft.com/office/drawing/2014/main" id="{D6F56DEF-CC45-4F0A-B5F8-CB919A4B6C61}"/>
                </a:ext>
              </a:extLst>
            </p:cNvPr>
            <p:cNvSpPr/>
            <p:nvPr/>
          </p:nvSpPr>
          <p:spPr>
            <a:xfrm>
              <a:off x="1296126" y="4800600"/>
              <a:ext cx="325658"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0</a:t>
              </a:r>
              <a:endParaRPr lang="en-US" sz="2400" dirty="0">
                <a:latin typeface="Arial" charset="0"/>
                <a:cs typeface="Arial" charset="0"/>
              </a:endParaRPr>
            </a:p>
          </p:txBody>
        </p:sp>
        <p:sp>
          <p:nvSpPr>
            <p:cNvPr id="22" name="Rectangle 21">
              <a:extLst>
                <a:ext uri="{FF2B5EF4-FFF2-40B4-BE49-F238E27FC236}">
                  <a16:creationId xmlns:a16="http://schemas.microsoft.com/office/drawing/2014/main" id="{218E5D31-11EB-4385-86A9-B0650BDFB033}"/>
                </a:ext>
              </a:extLst>
            </p:cNvPr>
            <p:cNvSpPr/>
            <p:nvPr/>
          </p:nvSpPr>
          <p:spPr>
            <a:xfrm>
              <a:off x="2362926" y="4496277"/>
              <a:ext cx="325658"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1</a:t>
              </a:r>
              <a:endParaRPr lang="en-US" sz="2400" dirty="0">
                <a:latin typeface="Arial" charset="0"/>
                <a:cs typeface="Arial" charset="0"/>
              </a:endParaRPr>
            </a:p>
          </p:txBody>
        </p:sp>
        <p:sp>
          <p:nvSpPr>
            <p:cNvPr id="23" name="Rectangle 22">
              <a:extLst>
                <a:ext uri="{FF2B5EF4-FFF2-40B4-BE49-F238E27FC236}">
                  <a16:creationId xmlns:a16="http://schemas.microsoft.com/office/drawing/2014/main" id="{56BA5BC2-2448-4620-95DB-632454B8BC54}"/>
                </a:ext>
              </a:extLst>
            </p:cNvPr>
            <p:cNvSpPr/>
            <p:nvPr/>
          </p:nvSpPr>
          <p:spPr>
            <a:xfrm>
              <a:off x="1828800" y="3504724"/>
              <a:ext cx="309535"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y</a:t>
              </a:r>
              <a:endParaRPr lang="en-US" sz="2400" dirty="0">
                <a:latin typeface="Arial" charset="0"/>
                <a:cs typeface="Arial" charset="0"/>
              </a:endParaRPr>
            </a:p>
          </p:txBody>
        </p:sp>
        <p:sp>
          <p:nvSpPr>
            <p:cNvPr id="24" name="Rectangle 23">
              <a:extLst>
                <a:ext uri="{FF2B5EF4-FFF2-40B4-BE49-F238E27FC236}">
                  <a16:creationId xmlns:a16="http://schemas.microsoft.com/office/drawing/2014/main" id="{6B04E87E-B75A-47BB-B9C7-BA12F6B78044}"/>
                </a:ext>
              </a:extLst>
            </p:cNvPr>
            <p:cNvSpPr/>
            <p:nvPr/>
          </p:nvSpPr>
          <p:spPr>
            <a:xfrm>
              <a:off x="1753326" y="4953477"/>
              <a:ext cx="309535"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z</a:t>
              </a:r>
              <a:endParaRPr lang="en-US" sz="2400" dirty="0">
                <a:latin typeface="Arial" charset="0"/>
                <a:cs typeface="Arial" charset="0"/>
              </a:endParaRPr>
            </a:p>
          </p:txBody>
        </p:sp>
        <p:sp>
          <p:nvSpPr>
            <p:cNvPr id="25" name="Rectangle 24">
              <a:extLst>
                <a:ext uri="{FF2B5EF4-FFF2-40B4-BE49-F238E27FC236}">
                  <a16:creationId xmlns:a16="http://schemas.microsoft.com/office/drawing/2014/main" id="{C747B280-E44A-4CFA-93F4-332DFF6FE72A}"/>
                </a:ext>
              </a:extLst>
            </p:cNvPr>
            <p:cNvSpPr/>
            <p:nvPr/>
          </p:nvSpPr>
          <p:spPr>
            <a:xfrm>
              <a:off x="762000" y="3810477"/>
              <a:ext cx="325658"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2</a:t>
              </a:r>
              <a:endParaRPr lang="en-US" sz="2400" dirty="0">
                <a:latin typeface="Arial" charset="0"/>
                <a:cs typeface="Arial" charset="0"/>
              </a:endParaRPr>
            </a:p>
          </p:txBody>
        </p:sp>
        <p:sp>
          <p:nvSpPr>
            <p:cNvPr id="26" name="Rectangle 25">
              <a:extLst>
                <a:ext uri="{FF2B5EF4-FFF2-40B4-BE49-F238E27FC236}">
                  <a16:creationId xmlns:a16="http://schemas.microsoft.com/office/drawing/2014/main" id="{C36634C7-C325-41D4-95AD-93C2AD1DFD60}"/>
                </a:ext>
              </a:extLst>
            </p:cNvPr>
            <p:cNvSpPr/>
            <p:nvPr/>
          </p:nvSpPr>
          <p:spPr>
            <a:xfrm>
              <a:off x="1981200" y="4114800"/>
              <a:ext cx="325658" cy="415498"/>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3</a:t>
              </a:r>
              <a:endParaRPr lang="en-US" sz="2400" dirty="0">
                <a:latin typeface="Arial" charset="0"/>
                <a:cs typeface="Arial" charset="0"/>
              </a:endParaRPr>
            </a:p>
          </p:txBody>
        </p:sp>
      </p:grpSp>
      <p:grpSp>
        <p:nvGrpSpPr>
          <p:cNvPr id="9221" name="Group 49">
            <a:extLst>
              <a:ext uri="{FF2B5EF4-FFF2-40B4-BE49-F238E27FC236}">
                <a16:creationId xmlns:a16="http://schemas.microsoft.com/office/drawing/2014/main" id="{AF09D1E2-DC81-4203-A4F0-C374C3FB8EAE}"/>
              </a:ext>
            </a:extLst>
          </p:cNvPr>
          <p:cNvGrpSpPr>
            <a:grpSpLocks/>
          </p:cNvGrpSpPr>
          <p:nvPr/>
        </p:nvGrpSpPr>
        <p:grpSpPr bwMode="auto">
          <a:xfrm>
            <a:off x="4838402" y="2521489"/>
            <a:ext cx="2743200" cy="2362200"/>
            <a:chOff x="6172200" y="2895600"/>
            <a:chExt cx="2514600" cy="2209809"/>
          </a:xfrm>
        </p:grpSpPr>
        <p:sp>
          <p:nvSpPr>
            <p:cNvPr id="8" name="Oval 7">
              <a:extLst>
                <a:ext uri="{FF2B5EF4-FFF2-40B4-BE49-F238E27FC236}">
                  <a16:creationId xmlns:a16="http://schemas.microsoft.com/office/drawing/2014/main" id="{15A2EE07-A366-4C78-9146-9082E61EFD8B}"/>
                </a:ext>
              </a:extLst>
            </p:cNvPr>
            <p:cNvSpPr/>
            <p:nvPr/>
          </p:nvSpPr>
          <p:spPr>
            <a:xfrm>
              <a:off x="6172200" y="2895600"/>
              <a:ext cx="2514600" cy="22098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2400" dirty="0">
                  <a:solidFill>
                    <a:schemeClr val="accent1">
                      <a:lumMod val="60000"/>
                      <a:lumOff val="40000"/>
                    </a:schemeClr>
                  </a:solidFill>
                  <a:latin typeface="+mj-lt"/>
                </a:rPr>
                <a:t>г   ж</a:t>
              </a:r>
              <a:endParaRPr lang="en-US" sz="2400" dirty="0">
                <a:solidFill>
                  <a:schemeClr val="accent1">
                    <a:lumMod val="60000"/>
                    <a:lumOff val="40000"/>
                  </a:schemeClr>
                </a:solidFill>
                <a:latin typeface="+mj-lt"/>
              </a:endParaRPr>
            </a:p>
          </p:txBody>
        </p:sp>
        <p:sp>
          <p:nvSpPr>
            <p:cNvPr id="9241" name="Rectangle 10">
              <a:extLst>
                <a:ext uri="{FF2B5EF4-FFF2-40B4-BE49-F238E27FC236}">
                  <a16:creationId xmlns:a16="http://schemas.microsoft.com/office/drawing/2014/main" id="{21A5DBD3-A2FD-40F6-AECD-48831B9B8A48}"/>
                </a:ext>
              </a:extLst>
            </p:cNvPr>
            <p:cNvSpPr>
              <a:spLocks noChangeArrowheads="1"/>
            </p:cNvSpPr>
            <p:nvPr/>
          </p:nvSpPr>
          <p:spPr bwMode="auto">
            <a:xfrm>
              <a:off x="6705600" y="3429000"/>
              <a:ext cx="1424161" cy="43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solidFill>
                    <a:srgbClr val="FFFF00"/>
                  </a:solidFill>
                </a:rPr>
                <a:t>RUSSIAN</a:t>
              </a:r>
              <a:endParaRPr lang="en-US" altLang="en-US" sz="2400"/>
            </a:p>
          </p:txBody>
        </p:sp>
        <p:sp>
          <p:nvSpPr>
            <p:cNvPr id="30" name="Rectangle 29">
              <a:extLst>
                <a:ext uri="{FF2B5EF4-FFF2-40B4-BE49-F238E27FC236}">
                  <a16:creationId xmlns:a16="http://schemas.microsoft.com/office/drawing/2014/main" id="{8EAB135F-896C-4A49-80F0-EA0AE0F25D2D}"/>
                </a:ext>
              </a:extLst>
            </p:cNvPr>
            <p:cNvSpPr/>
            <p:nvPr/>
          </p:nvSpPr>
          <p:spPr>
            <a:xfrm>
              <a:off x="7924271" y="4343560"/>
              <a:ext cx="326506" cy="431882"/>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1</a:t>
              </a:r>
              <a:endParaRPr lang="en-US" sz="2400" dirty="0">
                <a:latin typeface="Arial" charset="0"/>
                <a:cs typeface="Arial" charset="0"/>
              </a:endParaRPr>
            </a:p>
          </p:txBody>
        </p:sp>
        <p:sp>
          <p:nvSpPr>
            <p:cNvPr id="31" name="Rectangle 30">
              <a:extLst>
                <a:ext uri="{FF2B5EF4-FFF2-40B4-BE49-F238E27FC236}">
                  <a16:creationId xmlns:a16="http://schemas.microsoft.com/office/drawing/2014/main" id="{653FCA0E-64D7-46B6-918B-26C4E7292336}"/>
                </a:ext>
              </a:extLst>
            </p:cNvPr>
            <p:cNvSpPr/>
            <p:nvPr/>
          </p:nvSpPr>
          <p:spPr>
            <a:xfrm>
              <a:off x="6324997" y="3657450"/>
              <a:ext cx="326506" cy="431882"/>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2</a:t>
              </a:r>
              <a:endParaRPr lang="en-US" sz="2400" dirty="0">
                <a:latin typeface="Arial" charset="0"/>
                <a:cs typeface="Arial" charset="0"/>
              </a:endParaRPr>
            </a:p>
          </p:txBody>
        </p:sp>
        <p:sp>
          <p:nvSpPr>
            <p:cNvPr id="32" name="Rectangle 31">
              <a:extLst>
                <a:ext uri="{FF2B5EF4-FFF2-40B4-BE49-F238E27FC236}">
                  <a16:creationId xmlns:a16="http://schemas.microsoft.com/office/drawing/2014/main" id="{8A9C9FE8-8068-45C7-8934-CB8F0F727949}"/>
                </a:ext>
              </a:extLst>
            </p:cNvPr>
            <p:cNvSpPr/>
            <p:nvPr/>
          </p:nvSpPr>
          <p:spPr>
            <a:xfrm>
              <a:off x="7163197" y="3048564"/>
              <a:ext cx="326506" cy="431882"/>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3</a:t>
              </a:r>
              <a:endParaRPr lang="en-US" sz="2400" dirty="0">
                <a:latin typeface="Arial" charset="0"/>
                <a:cs typeface="Arial" charset="0"/>
              </a:endParaRPr>
            </a:p>
          </p:txBody>
        </p:sp>
        <p:sp>
          <p:nvSpPr>
            <p:cNvPr id="33" name="Rectangle 32">
              <a:extLst>
                <a:ext uri="{FF2B5EF4-FFF2-40B4-BE49-F238E27FC236}">
                  <a16:creationId xmlns:a16="http://schemas.microsoft.com/office/drawing/2014/main" id="{A2D8C8EC-3934-4089-91C4-1FA29370D9C1}"/>
                </a:ext>
              </a:extLst>
            </p:cNvPr>
            <p:cNvSpPr/>
            <p:nvPr/>
          </p:nvSpPr>
          <p:spPr>
            <a:xfrm>
              <a:off x="6925998" y="4648003"/>
              <a:ext cx="326506" cy="431882"/>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0</a:t>
              </a:r>
              <a:endParaRPr lang="en-US" sz="2400" dirty="0">
                <a:latin typeface="Arial" charset="0"/>
                <a:cs typeface="Arial" charset="0"/>
              </a:endParaRPr>
            </a:p>
          </p:txBody>
        </p:sp>
        <p:sp>
          <p:nvSpPr>
            <p:cNvPr id="40" name="Rectangle 39">
              <a:extLst>
                <a:ext uri="{FF2B5EF4-FFF2-40B4-BE49-F238E27FC236}">
                  <a16:creationId xmlns:a16="http://schemas.microsoft.com/office/drawing/2014/main" id="{312FE8AF-F9A5-43DC-AA13-4D03074618DF}"/>
                </a:ext>
              </a:extLst>
            </p:cNvPr>
            <p:cNvSpPr/>
            <p:nvPr/>
          </p:nvSpPr>
          <p:spPr>
            <a:xfrm>
              <a:off x="6629135" y="3961892"/>
              <a:ext cx="326506" cy="431882"/>
            </a:xfrm>
            <a:prstGeom prst="rect">
              <a:avLst/>
            </a:prstGeom>
          </p:spPr>
          <p:txBody>
            <a:bodyPr wrap="none">
              <a:spAutoFit/>
            </a:bodyPr>
            <a:lstStyle/>
            <a:p>
              <a:pPr>
                <a:defRPr/>
              </a:pPr>
              <a:r>
                <a:rPr lang="ru-RU" sz="2400" dirty="0">
                  <a:solidFill>
                    <a:schemeClr val="accent1">
                      <a:lumMod val="60000"/>
                      <a:lumOff val="40000"/>
                    </a:schemeClr>
                  </a:solidFill>
                  <a:latin typeface="Arial" charset="0"/>
                  <a:cs typeface="Arial" charset="0"/>
                </a:rPr>
                <a:t>а</a:t>
              </a:r>
              <a:endParaRPr lang="en-US" sz="2400" dirty="0">
                <a:latin typeface="Arial" charset="0"/>
                <a:cs typeface="Arial" charset="0"/>
              </a:endParaRPr>
            </a:p>
          </p:txBody>
        </p:sp>
        <p:sp>
          <p:nvSpPr>
            <p:cNvPr id="41" name="Rectangle 40">
              <a:extLst>
                <a:ext uri="{FF2B5EF4-FFF2-40B4-BE49-F238E27FC236}">
                  <a16:creationId xmlns:a16="http://schemas.microsoft.com/office/drawing/2014/main" id="{A70D84AD-7649-43E4-967F-4E8D0EBDBE2B}"/>
                </a:ext>
              </a:extLst>
            </p:cNvPr>
            <p:cNvSpPr/>
            <p:nvPr/>
          </p:nvSpPr>
          <p:spPr>
            <a:xfrm>
              <a:off x="8001397" y="3733189"/>
              <a:ext cx="330913" cy="431882"/>
            </a:xfrm>
            <a:prstGeom prst="rect">
              <a:avLst/>
            </a:prstGeom>
          </p:spPr>
          <p:txBody>
            <a:bodyPr wrap="none">
              <a:spAutoFit/>
            </a:bodyPr>
            <a:lstStyle/>
            <a:p>
              <a:pPr>
                <a:defRPr/>
              </a:pPr>
              <a:r>
                <a:rPr lang="ru-RU" sz="2400" dirty="0">
                  <a:solidFill>
                    <a:schemeClr val="accent1">
                      <a:lumMod val="60000"/>
                      <a:lumOff val="40000"/>
                    </a:schemeClr>
                  </a:solidFill>
                  <a:latin typeface="Arial" charset="0"/>
                  <a:cs typeface="Arial" charset="0"/>
                </a:rPr>
                <a:t>б</a:t>
              </a:r>
              <a:endParaRPr lang="en-US" sz="2400" dirty="0">
                <a:latin typeface="Arial" charset="0"/>
                <a:cs typeface="Arial" charset="0"/>
              </a:endParaRPr>
            </a:p>
          </p:txBody>
        </p:sp>
        <p:sp>
          <p:nvSpPr>
            <p:cNvPr id="42" name="Rectangle 41">
              <a:extLst>
                <a:ext uri="{FF2B5EF4-FFF2-40B4-BE49-F238E27FC236}">
                  <a16:creationId xmlns:a16="http://schemas.microsoft.com/office/drawing/2014/main" id="{6F8CA660-5455-4706-85D9-663B61DCA08D}"/>
                </a:ext>
              </a:extLst>
            </p:cNvPr>
            <p:cNvSpPr/>
            <p:nvPr/>
          </p:nvSpPr>
          <p:spPr>
            <a:xfrm>
              <a:off x="7086071" y="4267820"/>
              <a:ext cx="319158" cy="431882"/>
            </a:xfrm>
            <a:prstGeom prst="rect">
              <a:avLst/>
            </a:prstGeom>
          </p:spPr>
          <p:txBody>
            <a:bodyPr wrap="none">
              <a:spAutoFit/>
            </a:bodyPr>
            <a:lstStyle/>
            <a:p>
              <a:pPr>
                <a:defRPr/>
              </a:pPr>
              <a:r>
                <a:rPr lang="ru-RU" sz="2400" dirty="0">
                  <a:solidFill>
                    <a:schemeClr val="accent1">
                      <a:lumMod val="60000"/>
                      <a:lumOff val="40000"/>
                    </a:schemeClr>
                  </a:solidFill>
                  <a:latin typeface="Arial" charset="0"/>
                  <a:cs typeface="Arial" charset="0"/>
                </a:rPr>
                <a:t>в</a:t>
              </a:r>
              <a:endParaRPr lang="en-US" sz="2400" dirty="0">
                <a:latin typeface="Arial" charset="0"/>
                <a:cs typeface="Arial" charset="0"/>
              </a:endParaRPr>
            </a:p>
          </p:txBody>
        </p:sp>
        <p:sp>
          <p:nvSpPr>
            <p:cNvPr id="43" name="Rectangle 42">
              <a:extLst>
                <a:ext uri="{FF2B5EF4-FFF2-40B4-BE49-F238E27FC236}">
                  <a16:creationId xmlns:a16="http://schemas.microsoft.com/office/drawing/2014/main" id="{584E1158-70C8-4BCD-B002-E54FFC3BC6E7}"/>
                </a:ext>
              </a:extLst>
            </p:cNvPr>
            <p:cNvSpPr/>
            <p:nvPr/>
          </p:nvSpPr>
          <p:spPr>
            <a:xfrm>
              <a:off x="7391665" y="4496524"/>
              <a:ext cx="333852" cy="431882"/>
            </a:xfrm>
            <a:prstGeom prst="rect">
              <a:avLst/>
            </a:prstGeom>
          </p:spPr>
          <p:txBody>
            <a:bodyPr wrap="none">
              <a:spAutoFit/>
            </a:bodyPr>
            <a:lstStyle/>
            <a:p>
              <a:pPr>
                <a:defRPr/>
              </a:pPr>
              <a:r>
                <a:rPr lang="ru-RU" sz="2400" dirty="0">
                  <a:solidFill>
                    <a:schemeClr val="accent1">
                      <a:lumMod val="60000"/>
                      <a:lumOff val="40000"/>
                    </a:schemeClr>
                  </a:solidFill>
                  <a:latin typeface="Arial" charset="0"/>
                  <a:cs typeface="Arial" charset="0"/>
                </a:rPr>
                <a:t>д</a:t>
              </a:r>
              <a:endParaRPr lang="en-US" sz="2400" dirty="0">
                <a:latin typeface="Arial" charset="0"/>
                <a:cs typeface="Arial" charset="0"/>
              </a:endParaRPr>
            </a:p>
          </p:txBody>
        </p:sp>
        <p:sp>
          <p:nvSpPr>
            <p:cNvPr id="39" name="Rectangle 38">
              <a:extLst>
                <a:ext uri="{FF2B5EF4-FFF2-40B4-BE49-F238E27FC236}">
                  <a16:creationId xmlns:a16="http://schemas.microsoft.com/office/drawing/2014/main" id="{B266984C-480C-433C-9E9B-B7F1B2EAD8A9}"/>
                </a:ext>
              </a:extLst>
            </p:cNvPr>
            <p:cNvSpPr/>
            <p:nvPr/>
          </p:nvSpPr>
          <p:spPr>
            <a:xfrm>
              <a:off x="7544462" y="2895600"/>
              <a:ext cx="451406" cy="431882"/>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a:t>
              </a:r>
              <a:endParaRPr lang="en-US" sz="2400" dirty="0">
                <a:latin typeface="Arial" charset="0"/>
                <a:cs typeface="Arial" charset="0"/>
              </a:endParaRPr>
            </a:p>
          </p:txBody>
        </p:sp>
      </p:grpSp>
      <p:grpSp>
        <p:nvGrpSpPr>
          <p:cNvPr id="9222" name="Group 59">
            <a:extLst>
              <a:ext uri="{FF2B5EF4-FFF2-40B4-BE49-F238E27FC236}">
                <a16:creationId xmlns:a16="http://schemas.microsoft.com/office/drawing/2014/main" id="{128C8A0D-6E2C-49E3-A295-E2F89FB3C9C7}"/>
              </a:ext>
            </a:extLst>
          </p:cNvPr>
          <p:cNvGrpSpPr>
            <a:grpSpLocks/>
          </p:cNvGrpSpPr>
          <p:nvPr/>
        </p:nvGrpSpPr>
        <p:grpSpPr bwMode="auto">
          <a:xfrm>
            <a:off x="2842988" y="4327057"/>
            <a:ext cx="2667000" cy="2362200"/>
            <a:chOff x="3200400" y="4495800"/>
            <a:chExt cx="2667000" cy="1981200"/>
          </a:xfrm>
        </p:grpSpPr>
        <p:grpSp>
          <p:nvGrpSpPr>
            <p:cNvPr id="9223" name="Group 51">
              <a:extLst>
                <a:ext uri="{FF2B5EF4-FFF2-40B4-BE49-F238E27FC236}">
                  <a16:creationId xmlns:a16="http://schemas.microsoft.com/office/drawing/2014/main" id="{56E87C6E-81BB-4292-980B-3ACADBFDB813}"/>
                </a:ext>
              </a:extLst>
            </p:cNvPr>
            <p:cNvGrpSpPr>
              <a:grpSpLocks/>
            </p:cNvGrpSpPr>
            <p:nvPr/>
          </p:nvGrpSpPr>
          <p:grpSpPr bwMode="auto">
            <a:xfrm>
              <a:off x="3200400" y="4495800"/>
              <a:ext cx="2667000" cy="1981200"/>
              <a:chOff x="3124200" y="4876800"/>
              <a:chExt cx="2667000" cy="1981200"/>
            </a:xfrm>
          </p:grpSpPr>
          <p:sp>
            <p:nvSpPr>
              <p:cNvPr id="9" name="Oval 8">
                <a:extLst>
                  <a:ext uri="{FF2B5EF4-FFF2-40B4-BE49-F238E27FC236}">
                    <a16:creationId xmlns:a16="http://schemas.microsoft.com/office/drawing/2014/main" id="{524920B8-6D0D-4310-A477-FE246CF3F4AD}"/>
                  </a:ext>
                </a:extLst>
              </p:cNvPr>
              <p:cNvSpPr/>
              <p:nvPr/>
            </p:nvSpPr>
            <p:spPr>
              <a:xfrm>
                <a:off x="3124200" y="4876800"/>
                <a:ext cx="2667000" cy="1981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9229" name="Rectangle 9">
                <a:extLst>
                  <a:ext uri="{FF2B5EF4-FFF2-40B4-BE49-F238E27FC236}">
                    <a16:creationId xmlns:a16="http://schemas.microsoft.com/office/drawing/2014/main" id="{13B33C67-A7E3-481C-A57B-A44E613725E8}"/>
                  </a:ext>
                </a:extLst>
              </p:cNvPr>
              <p:cNvSpPr>
                <a:spLocks noChangeArrowheads="1"/>
              </p:cNvSpPr>
              <p:nvPr/>
            </p:nvSpPr>
            <p:spPr bwMode="auto">
              <a:xfrm>
                <a:off x="3810000" y="5181600"/>
                <a:ext cx="1330814" cy="3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solidFill>
                      <a:srgbClr val="FFFF00"/>
                    </a:solidFill>
                  </a:rPr>
                  <a:t>ARABIC</a:t>
                </a:r>
                <a:endParaRPr lang="en-US" altLang="en-US" sz="2400"/>
              </a:p>
            </p:txBody>
          </p:sp>
          <p:sp>
            <p:nvSpPr>
              <p:cNvPr id="34" name="Rectangle 33">
                <a:extLst>
                  <a:ext uri="{FF2B5EF4-FFF2-40B4-BE49-F238E27FC236}">
                    <a16:creationId xmlns:a16="http://schemas.microsoft.com/office/drawing/2014/main" id="{D81C4F02-AF72-4CEE-8FE7-C60CB95FED10}"/>
                  </a:ext>
                </a:extLst>
              </p:cNvPr>
              <p:cNvSpPr/>
              <p:nvPr/>
            </p:nvSpPr>
            <p:spPr>
              <a:xfrm>
                <a:off x="4960938" y="5943293"/>
                <a:ext cx="356188" cy="387203"/>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1</a:t>
                </a:r>
                <a:endParaRPr lang="en-US" sz="2400" dirty="0">
                  <a:latin typeface="Arial" charset="0"/>
                  <a:cs typeface="Arial" charset="0"/>
                </a:endParaRPr>
              </a:p>
            </p:txBody>
          </p:sp>
          <p:sp>
            <p:nvSpPr>
              <p:cNvPr id="35" name="Rectangle 34">
                <a:extLst>
                  <a:ext uri="{FF2B5EF4-FFF2-40B4-BE49-F238E27FC236}">
                    <a16:creationId xmlns:a16="http://schemas.microsoft.com/office/drawing/2014/main" id="{72D627B8-E3B5-4C72-B2F8-5075AAE73BC1}"/>
                  </a:ext>
                </a:extLst>
              </p:cNvPr>
              <p:cNvSpPr/>
              <p:nvPr/>
            </p:nvSpPr>
            <p:spPr>
              <a:xfrm>
                <a:off x="3360738" y="5257595"/>
                <a:ext cx="356188" cy="387203"/>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2</a:t>
                </a:r>
                <a:endParaRPr lang="en-US" sz="2400" dirty="0">
                  <a:latin typeface="Arial" charset="0"/>
                  <a:cs typeface="Arial" charset="0"/>
                </a:endParaRPr>
              </a:p>
            </p:txBody>
          </p:sp>
          <p:sp>
            <p:nvSpPr>
              <p:cNvPr id="36" name="Rectangle 35">
                <a:extLst>
                  <a:ext uri="{FF2B5EF4-FFF2-40B4-BE49-F238E27FC236}">
                    <a16:creationId xmlns:a16="http://schemas.microsoft.com/office/drawing/2014/main" id="{76C09B06-02B7-4F1C-92C1-8D91CD23F628}"/>
                  </a:ext>
                </a:extLst>
              </p:cNvPr>
              <p:cNvSpPr/>
              <p:nvPr/>
            </p:nvSpPr>
            <p:spPr>
              <a:xfrm>
                <a:off x="4579938" y="5562498"/>
                <a:ext cx="356188" cy="387203"/>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3</a:t>
                </a:r>
                <a:endParaRPr lang="en-US" sz="2400" dirty="0">
                  <a:latin typeface="Arial" charset="0"/>
                  <a:cs typeface="Arial" charset="0"/>
                </a:endParaRPr>
              </a:p>
            </p:txBody>
          </p:sp>
          <p:sp>
            <p:nvSpPr>
              <p:cNvPr id="37" name="Rectangle 36">
                <a:extLst>
                  <a:ext uri="{FF2B5EF4-FFF2-40B4-BE49-F238E27FC236}">
                    <a16:creationId xmlns:a16="http://schemas.microsoft.com/office/drawing/2014/main" id="{2E7981A7-80B6-40A1-9F3D-226B70C5CC12}"/>
                  </a:ext>
                </a:extLst>
              </p:cNvPr>
              <p:cNvSpPr/>
              <p:nvPr/>
            </p:nvSpPr>
            <p:spPr>
              <a:xfrm>
                <a:off x="3962400" y="6248195"/>
                <a:ext cx="356188" cy="387203"/>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0</a:t>
                </a:r>
                <a:endParaRPr lang="en-US" sz="2400" dirty="0">
                  <a:latin typeface="Arial" charset="0"/>
                  <a:cs typeface="Arial" charset="0"/>
                </a:endParaRPr>
              </a:p>
            </p:txBody>
          </p:sp>
          <p:sp>
            <p:nvSpPr>
              <p:cNvPr id="38" name="Rectangle 37">
                <a:extLst>
                  <a:ext uri="{FF2B5EF4-FFF2-40B4-BE49-F238E27FC236}">
                    <a16:creationId xmlns:a16="http://schemas.microsoft.com/office/drawing/2014/main" id="{9BCA16A1-277F-45FA-9679-7671592F7E78}"/>
                  </a:ext>
                </a:extLst>
              </p:cNvPr>
              <p:cNvSpPr/>
              <p:nvPr/>
            </p:nvSpPr>
            <p:spPr>
              <a:xfrm>
                <a:off x="3352800" y="5867400"/>
                <a:ext cx="492443" cy="387203"/>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a:t>
                </a:r>
                <a:endParaRPr lang="en-US" sz="2400" dirty="0">
                  <a:latin typeface="Arial" charset="0"/>
                  <a:cs typeface="Arial" charset="0"/>
                </a:endParaRPr>
              </a:p>
            </p:txBody>
          </p:sp>
          <p:sp>
            <p:nvSpPr>
              <p:cNvPr id="44" name="Rectangle 43">
                <a:extLst>
                  <a:ext uri="{FF2B5EF4-FFF2-40B4-BE49-F238E27FC236}">
                    <a16:creationId xmlns:a16="http://schemas.microsoft.com/office/drawing/2014/main" id="{E4E4AC52-70CB-4AF6-B44C-D0A5A23B4500}"/>
                  </a:ext>
                </a:extLst>
              </p:cNvPr>
              <p:cNvSpPr/>
              <p:nvPr/>
            </p:nvSpPr>
            <p:spPr>
              <a:xfrm>
                <a:off x="3352800" y="5638390"/>
                <a:ext cx="248786" cy="387203"/>
              </a:xfrm>
              <a:prstGeom prst="rect">
                <a:avLst/>
              </a:prstGeom>
            </p:spPr>
            <p:txBody>
              <a:bodyPr wrap="none">
                <a:spAutoFit/>
              </a:bodyPr>
              <a:lstStyle/>
              <a:p>
                <a:pPr>
                  <a:defRPr/>
                </a:pPr>
                <a:r>
                  <a:rPr lang="ar-EG" sz="2400" dirty="0">
                    <a:solidFill>
                      <a:schemeClr val="accent1">
                        <a:lumMod val="60000"/>
                        <a:lumOff val="40000"/>
                      </a:schemeClr>
                    </a:solidFill>
                    <a:latin typeface="Arial" charset="0"/>
                    <a:cs typeface="Arial" charset="0"/>
                  </a:rPr>
                  <a:t>ا</a:t>
                </a:r>
                <a:endParaRPr lang="en-US" sz="2400" dirty="0">
                  <a:latin typeface="Arial" charset="0"/>
                  <a:cs typeface="Arial" charset="0"/>
                </a:endParaRPr>
              </a:p>
            </p:txBody>
          </p:sp>
          <p:sp>
            <p:nvSpPr>
              <p:cNvPr id="45" name="Rectangle 44">
                <a:extLst>
                  <a:ext uri="{FF2B5EF4-FFF2-40B4-BE49-F238E27FC236}">
                    <a16:creationId xmlns:a16="http://schemas.microsoft.com/office/drawing/2014/main" id="{4B5BCDD2-F82C-40B1-8133-787869377C82}"/>
                  </a:ext>
                </a:extLst>
              </p:cNvPr>
              <p:cNvSpPr/>
              <p:nvPr/>
            </p:nvSpPr>
            <p:spPr>
              <a:xfrm>
                <a:off x="4343400" y="6172303"/>
                <a:ext cx="404278" cy="387203"/>
              </a:xfrm>
              <a:prstGeom prst="rect">
                <a:avLst/>
              </a:prstGeom>
            </p:spPr>
            <p:txBody>
              <a:bodyPr wrap="none">
                <a:spAutoFit/>
              </a:bodyPr>
              <a:lstStyle/>
              <a:p>
                <a:pPr>
                  <a:defRPr/>
                </a:pPr>
                <a:r>
                  <a:rPr lang="ar-EG" sz="2400" dirty="0">
                    <a:solidFill>
                      <a:schemeClr val="accent1">
                        <a:lumMod val="60000"/>
                        <a:lumOff val="40000"/>
                      </a:schemeClr>
                    </a:solidFill>
                    <a:latin typeface="Arial" charset="0"/>
                    <a:cs typeface="Arial" charset="0"/>
                  </a:rPr>
                  <a:t>ب</a:t>
                </a:r>
                <a:endParaRPr lang="en-US" sz="2400" dirty="0">
                  <a:latin typeface="Arial" charset="0"/>
                  <a:cs typeface="Arial" charset="0"/>
                </a:endParaRPr>
              </a:p>
            </p:txBody>
          </p:sp>
          <p:sp>
            <p:nvSpPr>
              <p:cNvPr id="46" name="Rectangle 45">
                <a:extLst>
                  <a:ext uri="{FF2B5EF4-FFF2-40B4-BE49-F238E27FC236}">
                    <a16:creationId xmlns:a16="http://schemas.microsoft.com/office/drawing/2014/main" id="{EB77E838-9EC7-43F0-BC8F-A8F7933BE313}"/>
                  </a:ext>
                </a:extLst>
              </p:cNvPr>
              <p:cNvSpPr/>
              <p:nvPr/>
            </p:nvSpPr>
            <p:spPr>
              <a:xfrm flipH="1">
                <a:off x="3886200" y="5715615"/>
                <a:ext cx="206375" cy="387203"/>
              </a:xfrm>
              <a:prstGeom prst="rect">
                <a:avLst/>
              </a:prstGeom>
            </p:spPr>
            <p:txBody>
              <a:bodyPr>
                <a:spAutoFit/>
              </a:bodyPr>
              <a:lstStyle/>
              <a:p>
                <a:pPr>
                  <a:defRPr/>
                </a:pPr>
                <a:r>
                  <a:rPr lang="ar-EG" sz="2400" dirty="0">
                    <a:solidFill>
                      <a:schemeClr val="accent1">
                        <a:lumMod val="60000"/>
                        <a:lumOff val="40000"/>
                      </a:schemeClr>
                    </a:solidFill>
                    <a:latin typeface="Arial" charset="0"/>
                    <a:cs typeface="Arial" charset="0"/>
                  </a:rPr>
                  <a:t>ت</a:t>
                </a:r>
                <a:endParaRPr lang="en-US" sz="2400" dirty="0">
                  <a:latin typeface="Arial" charset="0"/>
                  <a:cs typeface="Arial" charset="0"/>
                </a:endParaRPr>
              </a:p>
            </p:txBody>
          </p:sp>
          <p:sp>
            <p:nvSpPr>
              <p:cNvPr id="47" name="Rectangle 46">
                <a:extLst>
                  <a:ext uri="{FF2B5EF4-FFF2-40B4-BE49-F238E27FC236}">
                    <a16:creationId xmlns:a16="http://schemas.microsoft.com/office/drawing/2014/main" id="{9C233155-4102-4FD1-949A-CD315E42B118}"/>
                  </a:ext>
                </a:extLst>
              </p:cNvPr>
              <p:cNvSpPr/>
              <p:nvPr/>
            </p:nvSpPr>
            <p:spPr>
              <a:xfrm>
                <a:off x="5181600" y="5562498"/>
                <a:ext cx="521297" cy="490456"/>
              </a:xfrm>
              <a:prstGeom prst="rect">
                <a:avLst/>
              </a:prstGeom>
            </p:spPr>
            <p:txBody>
              <a:bodyPr wrap="none">
                <a:spAutoFit/>
              </a:bodyPr>
              <a:lstStyle/>
              <a:p>
                <a:pPr>
                  <a:defRPr/>
                </a:pPr>
                <a:r>
                  <a:rPr lang="ar-EG" sz="3200" dirty="0">
                    <a:solidFill>
                      <a:schemeClr val="accent1">
                        <a:lumMod val="60000"/>
                        <a:lumOff val="40000"/>
                      </a:schemeClr>
                    </a:solidFill>
                    <a:latin typeface="Arial" charset="0"/>
                    <a:cs typeface="Arial" charset="0"/>
                  </a:rPr>
                  <a:t>ش</a:t>
                </a:r>
                <a:endParaRPr lang="en-US" sz="3200" dirty="0">
                  <a:latin typeface="Arial" charset="0"/>
                  <a:cs typeface="Arial" charset="0"/>
                </a:endParaRPr>
              </a:p>
            </p:txBody>
          </p:sp>
          <p:sp>
            <p:nvSpPr>
              <p:cNvPr id="48" name="Rectangle 47">
                <a:extLst>
                  <a:ext uri="{FF2B5EF4-FFF2-40B4-BE49-F238E27FC236}">
                    <a16:creationId xmlns:a16="http://schemas.microsoft.com/office/drawing/2014/main" id="{C7191AD2-0FB2-4D1F-A9E4-0D6FB04CCCF8}"/>
                  </a:ext>
                </a:extLst>
              </p:cNvPr>
              <p:cNvSpPr/>
              <p:nvPr/>
            </p:nvSpPr>
            <p:spPr>
              <a:xfrm>
                <a:off x="4343400" y="4876800"/>
                <a:ext cx="426720" cy="387203"/>
              </a:xfrm>
              <a:prstGeom prst="rect">
                <a:avLst/>
              </a:prstGeom>
            </p:spPr>
            <p:txBody>
              <a:bodyPr wrap="none">
                <a:spAutoFit/>
              </a:bodyPr>
              <a:lstStyle/>
              <a:p>
                <a:pPr>
                  <a:defRPr/>
                </a:pPr>
                <a:r>
                  <a:rPr lang="ar-EG" sz="2400" dirty="0">
                    <a:solidFill>
                      <a:schemeClr val="accent1">
                        <a:lumMod val="60000"/>
                        <a:lumOff val="40000"/>
                      </a:schemeClr>
                    </a:solidFill>
                    <a:latin typeface="Arial" charset="0"/>
                    <a:cs typeface="Arial" charset="0"/>
                  </a:rPr>
                  <a:t>ف</a:t>
                </a:r>
                <a:endParaRPr lang="en-US" sz="2400" dirty="0">
                  <a:latin typeface="Arial" charset="0"/>
                  <a:cs typeface="Arial" charset="0"/>
                </a:endParaRPr>
              </a:p>
            </p:txBody>
          </p:sp>
        </p:grpSp>
        <p:sp>
          <p:nvSpPr>
            <p:cNvPr id="9224" name="Rectangle 55">
              <a:extLst>
                <a:ext uri="{FF2B5EF4-FFF2-40B4-BE49-F238E27FC236}">
                  <a16:creationId xmlns:a16="http://schemas.microsoft.com/office/drawing/2014/main" id="{0F7B36B4-9C5D-4E93-9B47-7FACAF97A5B7}"/>
                </a:ext>
              </a:extLst>
            </p:cNvPr>
            <p:cNvSpPr>
              <a:spLocks noChangeArrowheads="1"/>
            </p:cNvSpPr>
            <p:nvPr/>
          </p:nvSpPr>
          <p:spPr bwMode="auto">
            <a:xfrm>
              <a:off x="4911230" y="5715000"/>
              <a:ext cx="360996" cy="3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r-SA" altLang="en-US" sz="2400">
                  <a:cs typeface="Tahoma" panose="020B0604030504040204" pitchFamily="34" charset="0"/>
                </a:rPr>
                <a:t>١</a:t>
              </a:r>
              <a:endParaRPr lang="en-US" altLang="en-US" sz="2400"/>
            </a:p>
          </p:txBody>
        </p:sp>
        <p:sp>
          <p:nvSpPr>
            <p:cNvPr id="9225" name="Rectangle 56">
              <a:extLst>
                <a:ext uri="{FF2B5EF4-FFF2-40B4-BE49-F238E27FC236}">
                  <a16:creationId xmlns:a16="http://schemas.microsoft.com/office/drawing/2014/main" id="{EE7958B0-9F8F-4405-A49D-205088953307}"/>
                </a:ext>
              </a:extLst>
            </p:cNvPr>
            <p:cNvSpPr>
              <a:spLocks noChangeArrowheads="1"/>
            </p:cNvSpPr>
            <p:nvPr/>
          </p:nvSpPr>
          <p:spPr bwMode="auto">
            <a:xfrm>
              <a:off x="3657600" y="4724400"/>
              <a:ext cx="389850" cy="438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r-SA" altLang="en-US" sz="2800">
                  <a:cs typeface="Tahoma" panose="020B0604030504040204" pitchFamily="34" charset="0"/>
                </a:rPr>
                <a:t>٢</a:t>
              </a:r>
              <a:endParaRPr lang="en-US" altLang="en-US" sz="2800"/>
            </a:p>
          </p:txBody>
        </p:sp>
        <p:sp>
          <p:nvSpPr>
            <p:cNvPr id="9226" name="Rectangle 57">
              <a:extLst>
                <a:ext uri="{FF2B5EF4-FFF2-40B4-BE49-F238E27FC236}">
                  <a16:creationId xmlns:a16="http://schemas.microsoft.com/office/drawing/2014/main" id="{18C7F022-7895-4C56-BC40-67EA7496D219}"/>
                </a:ext>
              </a:extLst>
            </p:cNvPr>
            <p:cNvSpPr>
              <a:spLocks noChangeArrowheads="1"/>
            </p:cNvSpPr>
            <p:nvPr/>
          </p:nvSpPr>
          <p:spPr bwMode="auto">
            <a:xfrm>
              <a:off x="4495800" y="5334000"/>
              <a:ext cx="360996" cy="3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r-SA" altLang="en-US" sz="2400">
                  <a:cs typeface="Tahoma" panose="020B0604030504040204" pitchFamily="34" charset="0"/>
                </a:rPr>
                <a:t>٣</a:t>
              </a:r>
              <a:endParaRPr lang="en-US" altLang="en-US" sz="2400"/>
            </a:p>
          </p:txBody>
        </p:sp>
        <p:sp>
          <p:nvSpPr>
            <p:cNvPr id="9227" name="Rectangle 58">
              <a:extLst>
                <a:ext uri="{FF2B5EF4-FFF2-40B4-BE49-F238E27FC236}">
                  <a16:creationId xmlns:a16="http://schemas.microsoft.com/office/drawing/2014/main" id="{E389C683-A9DA-4DDB-801C-B4E647227DC8}"/>
                </a:ext>
              </a:extLst>
            </p:cNvPr>
            <p:cNvSpPr>
              <a:spLocks noChangeArrowheads="1"/>
            </p:cNvSpPr>
            <p:nvPr/>
          </p:nvSpPr>
          <p:spPr bwMode="auto">
            <a:xfrm>
              <a:off x="5181600" y="4876800"/>
              <a:ext cx="360996" cy="3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r-SA" altLang="en-US" sz="2400">
                  <a:cs typeface="Tahoma" panose="020B0604030504040204" pitchFamily="34" charset="0"/>
                </a:rPr>
                <a:t>٤</a:t>
              </a:r>
              <a:endParaRPr lang="en-US" altLang="en-US" sz="2400"/>
            </a:p>
          </p:txBody>
        </p:sp>
      </p:grpSp>
      <p:sp>
        <p:nvSpPr>
          <p:cNvPr id="51" name="Rectangle 50">
            <a:extLst>
              <a:ext uri="{FF2B5EF4-FFF2-40B4-BE49-F238E27FC236}">
                <a16:creationId xmlns:a16="http://schemas.microsoft.com/office/drawing/2014/main" id="{F40D3EF8-6313-774D-973E-C11A1EB6FF9F}"/>
              </a:ext>
            </a:extLst>
          </p:cNvPr>
          <p:cNvSpPr/>
          <p:nvPr/>
        </p:nvSpPr>
        <p:spPr>
          <a:xfrm>
            <a:off x="9951839" y="1468438"/>
            <a:ext cx="2259978" cy="3046988"/>
          </a:xfrm>
          <a:prstGeom prst="rect">
            <a:avLst/>
          </a:prstGeom>
        </p:spPr>
        <p:txBody>
          <a:bodyPr wrap="none">
            <a:spAutoFit/>
          </a:bodyPr>
          <a:lstStyle/>
          <a:p>
            <a:r>
              <a:rPr lang="en-US" sz="3200" b="1" dirty="0">
                <a:solidFill>
                  <a:srgbClr val="FF0000"/>
                </a:solidFill>
              </a:rPr>
              <a:t>alphabet</a:t>
            </a:r>
          </a:p>
          <a:p>
            <a:r>
              <a:rPr lang="en-US" sz="3200" b="1" dirty="0">
                <a:solidFill>
                  <a:srgbClr val="FF0000"/>
                </a:solidFill>
              </a:rPr>
              <a:t>syllabary</a:t>
            </a:r>
          </a:p>
          <a:p>
            <a:r>
              <a:rPr lang="en-US" sz="3200" b="1" dirty="0">
                <a:solidFill>
                  <a:srgbClr val="FF0000"/>
                </a:solidFill>
              </a:rPr>
              <a:t>digits</a:t>
            </a:r>
          </a:p>
          <a:p>
            <a:r>
              <a:rPr lang="en-US" sz="3200" b="1" dirty="0">
                <a:solidFill>
                  <a:srgbClr val="FF0000"/>
                </a:solidFill>
              </a:rPr>
              <a:t>punctuation</a:t>
            </a:r>
          </a:p>
          <a:p>
            <a:r>
              <a:rPr lang="en-US" sz="3200" b="1" dirty="0">
                <a:solidFill>
                  <a:srgbClr val="FF0000"/>
                </a:solidFill>
              </a:rPr>
              <a:t>symbols</a:t>
            </a:r>
          </a:p>
          <a:p>
            <a:r>
              <a:rPr lang="en-US" sz="3200" b="1" dirty="0">
                <a:solidFill>
                  <a:srgbClr val="FF0000"/>
                </a:solidFill>
              </a:rPr>
              <a:t>diacritics</a:t>
            </a:r>
          </a:p>
        </p:txBody>
      </p:sp>
      <p:grpSp>
        <p:nvGrpSpPr>
          <p:cNvPr id="52" name="Group 49">
            <a:extLst>
              <a:ext uri="{FF2B5EF4-FFF2-40B4-BE49-F238E27FC236}">
                <a16:creationId xmlns:a16="http://schemas.microsoft.com/office/drawing/2014/main" id="{961473CC-754B-C446-A3FF-31AFFC4FEBA2}"/>
              </a:ext>
            </a:extLst>
          </p:cNvPr>
          <p:cNvGrpSpPr>
            <a:grpSpLocks/>
          </p:cNvGrpSpPr>
          <p:nvPr/>
        </p:nvGrpSpPr>
        <p:grpSpPr bwMode="auto">
          <a:xfrm>
            <a:off x="7312181" y="4231450"/>
            <a:ext cx="2743200" cy="2362200"/>
            <a:chOff x="6172200" y="2895600"/>
            <a:chExt cx="2514600" cy="2209809"/>
          </a:xfrm>
        </p:grpSpPr>
        <p:sp>
          <p:nvSpPr>
            <p:cNvPr id="53" name="Oval 52">
              <a:extLst>
                <a:ext uri="{FF2B5EF4-FFF2-40B4-BE49-F238E27FC236}">
                  <a16:creationId xmlns:a16="http://schemas.microsoft.com/office/drawing/2014/main" id="{338FBBCD-6711-9240-8DCF-F019F26E72D1}"/>
                </a:ext>
              </a:extLst>
            </p:cNvPr>
            <p:cNvSpPr/>
            <p:nvPr/>
          </p:nvSpPr>
          <p:spPr>
            <a:xfrm>
              <a:off x="6172200" y="2895600"/>
              <a:ext cx="2514600" cy="22098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a:t>ぅ</a:t>
              </a:r>
              <a:r>
                <a:rPr lang="ru-RU" sz="2400" dirty="0">
                  <a:solidFill>
                    <a:schemeClr val="accent1">
                      <a:lumMod val="60000"/>
                      <a:lumOff val="40000"/>
                    </a:schemeClr>
                  </a:solidFill>
                  <a:latin typeface="+mj-lt"/>
                </a:rPr>
                <a:t>   </a:t>
              </a:r>
              <a:r>
                <a:rPr lang="ja-JP" altLang="en-US"/>
                <a:t>ぁ</a:t>
              </a:r>
              <a:endParaRPr lang="en-US" sz="2400" dirty="0">
                <a:solidFill>
                  <a:schemeClr val="accent1">
                    <a:lumMod val="60000"/>
                    <a:lumOff val="40000"/>
                  </a:schemeClr>
                </a:solidFill>
                <a:latin typeface="+mj-lt"/>
              </a:endParaRPr>
            </a:p>
          </p:txBody>
        </p:sp>
        <p:sp>
          <p:nvSpPr>
            <p:cNvPr id="54" name="Rectangle 10">
              <a:extLst>
                <a:ext uri="{FF2B5EF4-FFF2-40B4-BE49-F238E27FC236}">
                  <a16:creationId xmlns:a16="http://schemas.microsoft.com/office/drawing/2014/main" id="{B0B2E455-292A-164F-8A49-6F2287FD90DE}"/>
                </a:ext>
              </a:extLst>
            </p:cNvPr>
            <p:cNvSpPr>
              <a:spLocks noChangeArrowheads="1"/>
            </p:cNvSpPr>
            <p:nvPr/>
          </p:nvSpPr>
          <p:spPr bwMode="auto">
            <a:xfrm>
              <a:off x="6705600" y="3429000"/>
              <a:ext cx="1622181" cy="43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solidFill>
                    <a:srgbClr val="FFFF00"/>
                  </a:solidFill>
                </a:rPr>
                <a:t>JAPANESE</a:t>
              </a:r>
              <a:endParaRPr lang="en-US" altLang="en-US" sz="2400" dirty="0"/>
            </a:p>
          </p:txBody>
        </p:sp>
        <p:sp>
          <p:nvSpPr>
            <p:cNvPr id="55" name="Rectangle 54">
              <a:extLst>
                <a:ext uri="{FF2B5EF4-FFF2-40B4-BE49-F238E27FC236}">
                  <a16:creationId xmlns:a16="http://schemas.microsoft.com/office/drawing/2014/main" id="{89D6E94B-24BC-9C4F-A553-2AA7FC774377}"/>
                </a:ext>
              </a:extLst>
            </p:cNvPr>
            <p:cNvSpPr/>
            <p:nvPr/>
          </p:nvSpPr>
          <p:spPr>
            <a:xfrm>
              <a:off x="7924271" y="4343560"/>
              <a:ext cx="326506" cy="431882"/>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1</a:t>
              </a:r>
              <a:endParaRPr lang="en-US" sz="2400" dirty="0">
                <a:latin typeface="Arial" charset="0"/>
                <a:cs typeface="Arial" charset="0"/>
              </a:endParaRPr>
            </a:p>
          </p:txBody>
        </p:sp>
        <p:sp>
          <p:nvSpPr>
            <p:cNvPr id="56" name="Rectangle 55">
              <a:extLst>
                <a:ext uri="{FF2B5EF4-FFF2-40B4-BE49-F238E27FC236}">
                  <a16:creationId xmlns:a16="http://schemas.microsoft.com/office/drawing/2014/main" id="{21222C9D-C9B2-004B-A969-ABA24FDF0743}"/>
                </a:ext>
              </a:extLst>
            </p:cNvPr>
            <p:cNvSpPr/>
            <p:nvPr/>
          </p:nvSpPr>
          <p:spPr>
            <a:xfrm>
              <a:off x="6324997" y="3657450"/>
              <a:ext cx="326506" cy="431882"/>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2</a:t>
              </a:r>
              <a:endParaRPr lang="en-US" sz="2400" dirty="0">
                <a:latin typeface="Arial" charset="0"/>
                <a:cs typeface="Arial" charset="0"/>
              </a:endParaRPr>
            </a:p>
          </p:txBody>
        </p:sp>
        <p:sp>
          <p:nvSpPr>
            <p:cNvPr id="57" name="Rectangle 56">
              <a:extLst>
                <a:ext uri="{FF2B5EF4-FFF2-40B4-BE49-F238E27FC236}">
                  <a16:creationId xmlns:a16="http://schemas.microsoft.com/office/drawing/2014/main" id="{9DFDCA05-F2B6-8342-B29C-7BB7F50EAF6E}"/>
                </a:ext>
              </a:extLst>
            </p:cNvPr>
            <p:cNvSpPr/>
            <p:nvPr/>
          </p:nvSpPr>
          <p:spPr>
            <a:xfrm>
              <a:off x="7163197" y="3048564"/>
              <a:ext cx="326506" cy="431882"/>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3</a:t>
              </a:r>
              <a:endParaRPr lang="en-US" sz="2400" dirty="0">
                <a:latin typeface="Arial" charset="0"/>
                <a:cs typeface="Arial" charset="0"/>
              </a:endParaRPr>
            </a:p>
          </p:txBody>
        </p:sp>
        <p:sp>
          <p:nvSpPr>
            <p:cNvPr id="58" name="Rectangle 57">
              <a:extLst>
                <a:ext uri="{FF2B5EF4-FFF2-40B4-BE49-F238E27FC236}">
                  <a16:creationId xmlns:a16="http://schemas.microsoft.com/office/drawing/2014/main" id="{AFF3CF8A-DF73-734A-B9A3-AD9E11B197FA}"/>
                </a:ext>
              </a:extLst>
            </p:cNvPr>
            <p:cNvSpPr/>
            <p:nvPr/>
          </p:nvSpPr>
          <p:spPr>
            <a:xfrm>
              <a:off x="6500920" y="4316824"/>
              <a:ext cx="380873" cy="345506"/>
            </a:xfrm>
            <a:prstGeom prst="rect">
              <a:avLst/>
            </a:prstGeom>
          </p:spPr>
          <p:txBody>
            <a:bodyPr wrap="none">
              <a:spAutoFit/>
            </a:bodyPr>
            <a:lstStyle/>
            <a:p>
              <a:pPr>
                <a:defRPr/>
              </a:pPr>
              <a:r>
                <a:rPr lang="ja-JP" altLang="en-US"/>
                <a:t>に</a:t>
              </a:r>
              <a:endParaRPr lang="en-US" sz="2400" dirty="0">
                <a:latin typeface="Arial" charset="0"/>
                <a:cs typeface="Arial" charset="0"/>
              </a:endParaRPr>
            </a:p>
          </p:txBody>
        </p:sp>
        <p:sp>
          <p:nvSpPr>
            <p:cNvPr id="60" name="Rectangle 59">
              <a:extLst>
                <a:ext uri="{FF2B5EF4-FFF2-40B4-BE49-F238E27FC236}">
                  <a16:creationId xmlns:a16="http://schemas.microsoft.com/office/drawing/2014/main" id="{71C5166B-F6C6-4B40-BDED-1EE9925A4524}"/>
                </a:ext>
              </a:extLst>
            </p:cNvPr>
            <p:cNvSpPr/>
            <p:nvPr/>
          </p:nvSpPr>
          <p:spPr>
            <a:xfrm>
              <a:off x="8001397" y="3733189"/>
              <a:ext cx="380873" cy="345506"/>
            </a:xfrm>
            <a:prstGeom prst="rect">
              <a:avLst/>
            </a:prstGeom>
          </p:spPr>
          <p:txBody>
            <a:bodyPr wrap="none">
              <a:spAutoFit/>
            </a:bodyPr>
            <a:lstStyle/>
            <a:p>
              <a:pPr>
                <a:defRPr/>
              </a:pPr>
              <a:r>
                <a:rPr lang="ja-JP" altLang="en-US"/>
                <a:t>ご</a:t>
              </a:r>
              <a:endParaRPr lang="en-US" sz="2400" dirty="0">
                <a:latin typeface="Arial" charset="0"/>
                <a:cs typeface="Arial" charset="0"/>
              </a:endParaRPr>
            </a:p>
          </p:txBody>
        </p:sp>
        <p:sp>
          <p:nvSpPr>
            <p:cNvPr id="61" name="Rectangle 60">
              <a:extLst>
                <a:ext uri="{FF2B5EF4-FFF2-40B4-BE49-F238E27FC236}">
                  <a16:creationId xmlns:a16="http://schemas.microsoft.com/office/drawing/2014/main" id="{F98C0E54-E1A5-3D4A-B8A1-36542AC9C2B7}"/>
                </a:ext>
              </a:extLst>
            </p:cNvPr>
            <p:cNvSpPr/>
            <p:nvPr/>
          </p:nvSpPr>
          <p:spPr>
            <a:xfrm>
              <a:off x="7086071" y="4267820"/>
              <a:ext cx="380873" cy="345506"/>
            </a:xfrm>
            <a:prstGeom prst="rect">
              <a:avLst/>
            </a:prstGeom>
          </p:spPr>
          <p:txBody>
            <a:bodyPr wrap="none">
              <a:spAutoFit/>
            </a:bodyPr>
            <a:lstStyle/>
            <a:p>
              <a:pPr>
                <a:defRPr/>
              </a:pPr>
              <a:r>
                <a:rPr lang="ja-JP" altLang="en-US"/>
                <a:t>日</a:t>
              </a:r>
              <a:endParaRPr lang="en-US" sz="2400" dirty="0">
                <a:latin typeface="Arial" charset="0"/>
                <a:cs typeface="Arial" charset="0"/>
              </a:endParaRPr>
            </a:p>
          </p:txBody>
        </p:sp>
        <p:sp>
          <p:nvSpPr>
            <p:cNvPr id="62" name="Rectangle 61">
              <a:extLst>
                <a:ext uri="{FF2B5EF4-FFF2-40B4-BE49-F238E27FC236}">
                  <a16:creationId xmlns:a16="http://schemas.microsoft.com/office/drawing/2014/main" id="{D89B694B-70E8-9945-92E3-9A1EFEB28B84}"/>
                </a:ext>
              </a:extLst>
            </p:cNvPr>
            <p:cNvSpPr/>
            <p:nvPr/>
          </p:nvSpPr>
          <p:spPr>
            <a:xfrm>
              <a:off x="7466944" y="4664233"/>
              <a:ext cx="380873" cy="345506"/>
            </a:xfrm>
            <a:prstGeom prst="rect">
              <a:avLst/>
            </a:prstGeom>
          </p:spPr>
          <p:txBody>
            <a:bodyPr wrap="none">
              <a:spAutoFit/>
            </a:bodyPr>
            <a:lstStyle/>
            <a:p>
              <a:pPr>
                <a:defRPr/>
              </a:pPr>
              <a:r>
                <a:rPr lang="ja-JP" altLang="en-US"/>
                <a:t>ウ</a:t>
              </a:r>
              <a:endParaRPr lang="en-US" sz="2400" dirty="0">
                <a:latin typeface="Arial" charset="0"/>
                <a:cs typeface="Arial" charset="0"/>
              </a:endParaRPr>
            </a:p>
          </p:txBody>
        </p:sp>
        <p:sp>
          <p:nvSpPr>
            <p:cNvPr id="63" name="Rectangle 62">
              <a:extLst>
                <a:ext uri="{FF2B5EF4-FFF2-40B4-BE49-F238E27FC236}">
                  <a16:creationId xmlns:a16="http://schemas.microsoft.com/office/drawing/2014/main" id="{7DF03671-FCAA-3F4B-81EC-BF285DDB59CA}"/>
                </a:ext>
              </a:extLst>
            </p:cNvPr>
            <p:cNvSpPr/>
            <p:nvPr/>
          </p:nvSpPr>
          <p:spPr>
            <a:xfrm>
              <a:off x="7544462" y="2895600"/>
              <a:ext cx="451406" cy="431882"/>
            </a:xfrm>
            <a:prstGeom prst="rect">
              <a:avLst/>
            </a:prstGeom>
          </p:spPr>
          <p:txBody>
            <a:bodyPr wrap="none">
              <a:spAutoFit/>
            </a:bodyPr>
            <a:lstStyle/>
            <a:p>
              <a:pPr>
                <a:defRPr/>
              </a:pPr>
              <a:r>
                <a:rPr lang="en-US" sz="2400" dirty="0">
                  <a:solidFill>
                    <a:schemeClr val="accent1">
                      <a:lumMod val="60000"/>
                      <a:lumOff val="40000"/>
                    </a:schemeClr>
                  </a:solidFill>
                  <a:latin typeface="Arial" charset="0"/>
                  <a:cs typeface="Arial" charset="0"/>
                </a:rPr>
                <a:t>…</a:t>
              </a:r>
              <a:endParaRPr lang="en-US" sz="2400" dirty="0">
                <a:latin typeface="Arial" charset="0"/>
                <a:cs typeface="Arial" charset="0"/>
              </a:endParaRPr>
            </a:p>
          </p:txBody>
        </p:sp>
      </p:grpSp>
      <p:sp>
        <p:nvSpPr>
          <p:cNvPr id="2" name="Rectangle 1">
            <a:extLst>
              <a:ext uri="{FF2B5EF4-FFF2-40B4-BE49-F238E27FC236}">
                <a16:creationId xmlns:a16="http://schemas.microsoft.com/office/drawing/2014/main" id="{7292FE16-DD51-9E49-BA1F-A4D6CC511082}"/>
              </a:ext>
            </a:extLst>
          </p:cNvPr>
          <p:cNvSpPr/>
          <p:nvPr/>
        </p:nvSpPr>
        <p:spPr>
          <a:xfrm>
            <a:off x="8558582" y="5690978"/>
            <a:ext cx="415498" cy="369332"/>
          </a:xfrm>
          <a:prstGeom prst="rect">
            <a:avLst/>
          </a:prstGeom>
        </p:spPr>
        <p:txBody>
          <a:bodyPr wrap="square">
            <a:spAutoFit/>
          </a:bodyPr>
          <a:lstStyle/>
          <a:p>
            <a:r>
              <a:rPr lang="ja-JP" altLang="en-US">
                <a:solidFill>
                  <a:schemeClr val="accent1">
                    <a:lumMod val="40000"/>
                    <a:lumOff val="60000"/>
                  </a:schemeClr>
                </a:solidFill>
                <a:latin typeface="Roboto"/>
              </a:rPr>
              <a:t>本</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470449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E2C6DC3-7C07-4E53-A3CB-52C25833B3F3}"/>
              </a:ext>
            </a:extLst>
          </p:cNvPr>
          <p:cNvSpPr>
            <a:spLocks noGrp="1"/>
          </p:cNvSpPr>
          <p:nvPr>
            <p:ph type="title"/>
          </p:nvPr>
        </p:nvSpPr>
        <p:spPr>
          <a:xfrm>
            <a:off x="1981200" y="0"/>
            <a:ext cx="7467600" cy="1143000"/>
          </a:xfrm>
        </p:spPr>
        <p:txBody>
          <a:bodyPr/>
          <a:lstStyle/>
          <a:p>
            <a:pPr eaLnBrk="1" hangingPunct="1"/>
            <a:r>
              <a:rPr lang="en-US" altLang="en-US" dirty="0"/>
              <a:t>Abstract Characters</a:t>
            </a:r>
          </a:p>
        </p:txBody>
      </p:sp>
      <p:sp>
        <p:nvSpPr>
          <p:cNvPr id="10243" name="Content Placeholder 2">
            <a:extLst>
              <a:ext uri="{FF2B5EF4-FFF2-40B4-BE49-F238E27FC236}">
                <a16:creationId xmlns:a16="http://schemas.microsoft.com/office/drawing/2014/main" id="{01FC3B2B-08B4-4D87-9798-FDB40E2EB50D}"/>
              </a:ext>
            </a:extLst>
          </p:cNvPr>
          <p:cNvSpPr>
            <a:spLocks noGrp="1"/>
          </p:cNvSpPr>
          <p:nvPr>
            <p:ph idx="1"/>
          </p:nvPr>
        </p:nvSpPr>
        <p:spPr>
          <a:xfrm>
            <a:off x="1524000" y="1219200"/>
            <a:ext cx="8839200" cy="5410200"/>
          </a:xfrm>
        </p:spPr>
        <p:txBody>
          <a:bodyPr>
            <a:normAutofit/>
          </a:bodyPr>
          <a:lstStyle/>
          <a:p>
            <a:pPr marL="547688" indent="-384048">
              <a:buFont typeface="Wingdings 2"/>
              <a:buChar char=""/>
              <a:defRPr/>
            </a:pPr>
            <a:r>
              <a:rPr lang="en-US" sz="3200" dirty="0"/>
              <a:t>The terms </a:t>
            </a:r>
            <a:r>
              <a:rPr lang="en-US" sz="3200" i="1" dirty="0">
                <a:solidFill>
                  <a:srgbClr val="FFCE00"/>
                </a:solidFill>
              </a:rPr>
              <a:t>abstract symbol </a:t>
            </a:r>
            <a:r>
              <a:rPr lang="en-US" sz="3200" dirty="0"/>
              <a:t>or</a:t>
            </a:r>
            <a:r>
              <a:rPr lang="en-US" sz="3200" i="1" dirty="0"/>
              <a:t> </a:t>
            </a:r>
            <a:r>
              <a:rPr lang="en-US" sz="3200" i="1" dirty="0">
                <a:solidFill>
                  <a:srgbClr val="FFCE00"/>
                </a:solidFill>
              </a:rPr>
              <a:t>abstract character</a:t>
            </a:r>
            <a:r>
              <a:rPr lang="en-US" sz="3200" dirty="0">
                <a:solidFill>
                  <a:srgbClr val="FFCE00"/>
                </a:solidFill>
              </a:rPr>
              <a:t> </a:t>
            </a:r>
            <a:r>
              <a:rPr lang="en-US" sz="3200" dirty="0"/>
              <a:t>provide a way of referring to a symbol, such as a letter of the alphabet or a numeric digit, without making any specific claim as to the shape it takes or the number used to represent it digitally.</a:t>
            </a:r>
          </a:p>
          <a:p>
            <a:pPr marL="547688" indent="-384048">
              <a:buFont typeface="Wingdings 2"/>
              <a:buChar char=""/>
              <a:defRPr/>
            </a:pPr>
            <a:endParaRPr lang="en-US" sz="1050" dirty="0"/>
          </a:p>
          <a:p>
            <a:pPr marL="547688" indent="-384048">
              <a:buFont typeface="Wingdings 2"/>
              <a:buChar char=""/>
              <a:defRPr/>
            </a:pPr>
            <a:r>
              <a:rPr lang="en-US" sz="3200" dirty="0"/>
              <a:t>Often referred to with descriptive phrases</a:t>
            </a:r>
          </a:p>
          <a:p>
            <a:pPr marL="722376" lvl="1" indent="-274320">
              <a:buFont typeface="Wingdings 2"/>
              <a:buChar char=""/>
              <a:defRPr/>
            </a:pPr>
            <a:r>
              <a:rPr lang="en-US" dirty="0">
                <a:solidFill>
                  <a:srgbClr val="FFCE00"/>
                </a:solidFill>
              </a:rPr>
              <a:t>"LATIN CAPITAL LETTER B"</a:t>
            </a:r>
          </a:p>
          <a:p>
            <a:pPr marL="722376" lvl="1" indent="-274320">
              <a:buFont typeface="Wingdings 2"/>
              <a:buChar char=""/>
              <a:defRPr/>
            </a:pPr>
            <a:r>
              <a:rPr lang="en-US" dirty="0">
                <a:solidFill>
                  <a:srgbClr val="FFCE00"/>
                </a:solidFill>
              </a:rPr>
              <a:t>"</a:t>
            </a:r>
            <a:r>
              <a:rPr lang="it-IT" dirty="0">
                <a:solidFill>
                  <a:srgbClr val="FFCE00"/>
                </a:solidFill>
              </a:rPr>
              <a:t>ARMENIAN CAPITAL LETTER OH"</a:t>
            </a:r>
          </a:p>
          <a:p>
            <a:pPr marL="722376" lvl="1" indent="-274320">
              <a:buFont typeface="Wingdings 2"/>
              <a:buChar char=""/>
              <a:defRPr/>
            </a:pPr>
            <a:r>
              <a:rPr lang="en-US" dirty="0">
                <a:solidFill>
                  <a:srgbClr val="FFCE00"/>
                </a:solidFill>
              </a:rPr>
              <a:t>"GREEK SMALL LETTER MU"</a:t>
            </a:r>
          </a:p>
          <a:p>
            <a:pPr marL="547688" indent="-384048">
              <a:buNone/>
              <a:defRPr/>
            </a:pPr>
            <a:endParaRPr lang="en-US" sz="3200" dirty="0"/>
          </a:p>
        </p:txBody>
      </p:sp>
    </p:spTree>
    <p:extLst>
      <p:ext uri="{BB962C8B-B14F-4D97-AF65-F5344CB8AC3E}">
        <p14:creationId xmlns:p14="http://schemas.microsoft.com/office/powerpoint/2010/main" val="1095491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7B60CC1-7355-4B59-844A-19120A87AC18}"/>
              </a:ext>
            </a:extLst>
          </p:cNvPr>
          <p:cNvSpPr>
            <a:spLocks noGrp="1"/>
          </p:cNvSpPr>
          <p:nvPr>
            <p:ph type="title"/>
          </p:nvPr>
        </p:nvSpPr>
        <p:spPr>
          <a:xfrm>
            <a:off x="1981200" y="0"/>
            <a:ext cx="7467600" cy="1143000"/>
          </a:xfrm>
        </p:spPr>
        <p:txBody>
          <a:bodyPr/>
          <a:lstStyle/>
          <a:p>
            <a:pPr eaLnBrk="1" hangingPunct="1"/>
            <a:r>
              <a:rPr lang="en-US" altLang="en-US" dirty="0"/>
              <a:t>Coded Character Set</a:t>
            </a:r>
          </a:p>
        </p:txBody>
      </p:sp>
      <p:sp>
        <p:nvSpPr>
          <p:cNvPr id="11267" name="Content Placeholder 2">
            <a:extLst>
              <a:ext uri="{FF2B5EF4-FFF2-40B4-BE49-F238E27FC236}">
                <a16:creationId xmlns:a16="http://schemas.microsoft.com/office/drawing/2014/main" id="{B0F64CEB-9ADA-4F8A-9114-5E8EAD218257}"/>
              </a:ext>
            </a:extLst>
          </p:cNvPr>
          <p:cNvSpPr>
            <a:spLocks noGrp="1"/>
          </p:cNvSpPr>
          <p:nvPr>
            <p:ph idx="1"/>
          </p:nvPr>
        </p:nvSpPr>
        <p:spPr>
          <a:xfrm>
            <a:off x="1524000" y="1219201"/>
            <a:ext cx="9144000" cy="1501775"/>
          </a:xfrm>
        </p:spPr>
        <p:txBody>
          <a:bodyPr/>
          <a:lstStyle/>
          <a:p>
            <a:pPr marL="547688"/>
            <a:r>
              <a:rPr lang="en-US" altLang="en-US" sz="3200" dirty="0"/>
              <a:t>A </a:t>
            </a:r>
            <a:r>
              <a:rPr lang="en-US" altLang="en-US" sz="3200" dirty="0">
                <a:solidFill>
                  <a:srgbClr val="FFCE00"/>
                </a:solidFill>
              </a:rPr>
              <a:t>coded character set</a:t>
            </a:r>
            <a:r>
              <a:rPr lang="en-US" altLang="en-US" sz="3200" dirty="0"/>
              <a:t>, or </a:t>
            </a:r>
            <a:r>
              <a:rPr lang="en-US" altLang="en-US" sz="3200" dirty="0">
                <a:solidFill>
                  <a:srgbClr val="FFCE00"/>
                </a:solidFill>
              </a:rPr>
              <a:t>character encoding</a:t>
            </a:r>
            <a:r>
              <a:rPr lang="en-US" altLang="en-US" sz="3200" dirty="0"/>
              <a:t>, is a mapping that assigns a numeric value to each abstract character in a character repertoire. </a:t>
            </a:r>
          </a:p>
        </p:txBody>
      </p:sp>
      <p:sp>
        <p:nvSpPr>
          <p:cNvPr id="11268" name="TextBox 5">
            <a:extLst>
              <a:ext uri="{FF2B5EF4-FFF2-40B4-BE49-F238E27FC236}">
                <a16:creationId xmlns:a16="http://schemas.microsoft.com/office/drawing/2014/main" id="{959EC9BD-643B-4C71-BC42-71BC99C1C140}"/>
              </a:ext>
            </a:extLst>
          </p:cNvPr>
          <p:cNvSpPr txBox="1">
            <a:spLocks noChangeArrowheads="1"/>
          </p:cNvSpPr>
          <p:nvPr/>
        </p:nvSpPr>
        <p:spPr bwMode="auto">
          <a:xfrm>
            <a:off x="2560639" y="5335589"/>
            <a:ext cx="6173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FFCE00"/>
                </a:solidFill>
              </a:rPr>
              <a:t>A few coded characters from the ASCII character encoding</a:t>
            </a:r>
          </a:p>
        </p:txBody>
      </p:sp>
      <p:graphicFrame>
        <p:nvGraphicFramePr>
          <p:cNvPr id="7" name="Table 6">
            <a:extLst>
              <a:ext uri="{FF2B5EF4-FFF2-40B4-BE49-F238E27FC236}">
                <a16:creationId xmlns:a16="http://schemas.microsoft.com/office/drawing/2014/main" id="{848416DE-6A43-42CD-845B-BC36D9A902D0}"/>
              </a:ext>
            </a:extLst>
          </p:cNvPr>
          <p:cNvGraphicFramePr>
            <a:graphicFrameLocks noGrp="1"/>
          </p:cNvGraphicFramePr>
          <p:nvPr/>
        </p:nvGraphicFramePr>
        <p:xfrm>
          <a:off x="2895600" y="3505200"/>
          <a:ext cx="5410200" cy="185420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370840">
                <a:tc>
                  <a:txBody>
                    <a:bodyPr/>
                    <a:lstStyle/>
                    <a:p>
                      <a:pPr algn="ctr"/>
                      <a:r>
                        <a:rPr lang="en-US" b="1" dirty="0">
                          <a:solidFill>
                            <a:schemeClr val="bg1"/>
                          </a:solidFill>
                        </a:rPr>
                        <a:t>ASCII</a:t>
                      </a:r>
                      <a:r>
                        <a:rPr lang="en-US" b="1" baseline="0" dirty="0">
                          <a:solidFill>
                            <a:schemeClr val="bg1"/>
                          </a:solidFill>
                        </a:rPr>
                        <a:t> </a:t>
                      </a:r>
                      <a:r>
                        <a:rPr lang="en-US" b="1" dirty="0">
                          <a:solidFill>
                            <a:schemeClr val="bg1"/>
                          </a:solidFill>
                        </a:rPr>
                        <a:t> Numeric Code </a:t>
                      </a:r>
                    </a:p>
                  </a:txBody>
                  <a:tcPr/>
                </a:tc>
                <a:tc>
                  <a:txBody>
                    <a:bodyPr/>
                    <a:lstStyle/>
                    <a:p>
                      <a:pPr algn="ctr"/>
                      <a:r>
                        <a:rPr lang="en-US" b="1" dirty="0">
                          <a:solidFill>
                            <a:schemeClr val="bg1"/>
                          </a:solidFill>
                        </a:rPr>
                        <a:t>Abstract Character</a:t>
                      </a:r>
                    </a:p>
                  </a:txBody>
                  <a:tcPr/>
                </a:tc>
                <a:extLst>
                  <a:ext uri="{0D108BD9-81ED-4DB2-BD59-A6C34878D82A}">
                    <a16:rowId xmlns:a16="http://schemas.microsoft.com/office/drawing/2014/main" val="10000"/>
                  </a:ext>
                </a:extLst>
              </a:tr>
              <a:tr h="370840">
                <a:tc>
                  <a:txBody>
                    <a:bodyPr/>
                    <a:lstStyle/>
                    <a:p>
                      <a:pPr algn="ctr"/>
                      <a:r>
                        <a:rPr lang="en-US" dirty="0"/>
                        <a:t>64</a:t>
                      </a:r>
                    </a:p>
                  </a:txBody>
                  <a:tcPr/>
                </a:tc>
                <a:tc>
                  <a:txBody>
                    <a:bodyPr/>
                    <a:lstStyle/>
                    <a:p>
                      <a:r>
                        <a:rPr lang="en-US" dirty="0"/>
                        <a:t>Ampersand</a:t>
                      </a:r>
                    </a:p>
                  </a:txBody>
                  <a:tcPr/>
                </a:tc>
                <a:extLst>
                  <a:ext uri="{0D108BD9-81ED-4DB2-BD59-A6C34878D82A}">
                    <a16:rowId xmlns:a16="http://schemas.microsoft.com/office/drawing/2014/main" val="10001"/>
                  </a:ext>
                </a:extLst>
              </a:tr>
              <a:tr h="370840">
                <a:tc>
                  <a:txBody>
                    <a:bodyPr/>
                    <a:lstStyle/>
                    <a:p>
                      <a:pPr algn="ctr"/>
                      <a:r>
                        <a:rPr lang="en-US" dirty="0"/>
                        <a:t>65</a:t>
                      </a:r>
                    </a:p>
                  </a:txBody>
                  <a:tcPr/>
                </a:tc>
                <a:tc>
                  <a:txBody>
                    <a:bodyPr/>
                    <a:lstStyle/>
                    <a:p>
                      <a:r>
                        <a:rPr lang="en-US" dirty="0"/>
                        <a:t>Latin Capital Letter A</a:t>
                      </a:r>
                    </a:p>
                  </a:txBody>
                  <a:tcPr/>
                </a:tc>
                <a:extLst>
                  <a:ext uri="{0D108BD9-81ED-4DB2-BD59-A6C34878D82A}">
                    <a16:rowId xmlns:a16="http://schemas.microsoft.com/office/drawing/2014/main" val="10002"/>
                  </a:ext>
                </a:extLst>
              </a:tr>
              <a:tr h="370840">
                <a:tc>
                  <a:txBody>
                    <a:bodyPr/>
                    <a:lstStyle/>
                    <a:p>
                      <a:pPr algn="ctr"/>
                      <a:r>
                        <a:rPr lang="en-US" dirty="0"/>
                        <a:t>66</a:t>
                      </a:r>
                    </a:p>
                  </a:txBody>
                  <a:tcPr/>
                </a:tc>
                <a:tc>
                  <a:txBody>
                    <a:bodyPr/>
                    <a:lstStyle/>
                    <a:p>
                      <a:r>
                        <a:rPr lang="en-US" dirty="0"/>
                        <a:t>Latin Capital</a:t>
                      </a:r>
                      <a:r>
                        <a:rPr lang="en-US" baseline="0" dirty="0"/>
                        <a:t> Letter B</a:t>
                      </a:r>
                      <a:endParaRPr lang="en-US" dirty="0"/>
                    </a:p>
                  </a:txBody>
                  <a:tcPr/>
                </a:tc>
                <a:extLst>
                  <a:ext uri="{0D108BD9-81ED-4DB2-BD59-A6C34878D82A}">
                    <a16:rowId xmlns:a16="http://schemas.microsoft.com/office/drawing/2014/main" val="10003"/>
                  </a:ext>
                </a:extLst>
              </a:tr>
              <a:tr h="370840">
                <a:tc>
                  <a:txBody>
                    <a:bodyPr/>
                    <a:lstStyle/>
                    <a:p>
                      <a:pPr algn="ctr"/>
                      <a:r>
                        <a:rPr lang="en-US" dirty="0"/>
                        <a:t>67</a:t>
                      </a:r>
                    </a:p>
                  </a:txBody>
                  <a:tcPr/>
                </a:tc>
                <a:tc>
                  <a:txBody>
                    <a:bodyPr/>
                    <a:lstStyle/>
                    <a:p>
                      <a:r>
                        <a:rPr lang="en-US" dirty="0"/>
                        <a:t>Latin Capital</a:t>
                      </a:r>
                      <a:r>
                        <a:rPr lang="en-US" baseline="0" dirty="0"/>
                        <a:t> Letter C</a:t>
                      </a:r>
                      <a:endParaRPr lang="en-US" dirty="0"/>
                    </a:p>
                  </a:txBody>
                  <a:tcPr/>
                </a:tc>
                <a:extLst>
                  <a:ext uri="{0D108BD9-81ED-4DB2-BD59-A6C34878D82A}">
                    <a16:rowId xmlns:a16="http://schemas.microsoft.com/office/drawing/2014/main" val="10004"/>
                  </a:ext>
                </a:extLst>
              </a:tr>
            </a:tbl>
          </a:graphicData>
        </a:graphic>
      </p:graphicFrame>
      <p:sp>
        <p:nvSpPr>
          <p:cNvPr id="11289" name="Rectangle 7">
            <a:extLst>
              <a:ext uri="{FF2B5EF4-FFF2-40B4-BE49-F238E27FC236}">
                <a16:creationId xmlns:a16="http://schemas.microsoft.com/office/drawing/2014/main" id="{6C322C96-F121-409A-891A-8E3C0B03FDAA}"/>
              </a:ext>
            </a:extLst>
          </p:cNvPr>
          <p:cNvSpPr>
            <a:spLocks noChangeArrowheads="1"/>
          </p:cNvSpPr>
          <p:nvPr/>
        </p:nvSpPr>
        <p:spPr bwMode="auto">
          <a:xfrm>
            <a:off x="1981200" y="6438900"/>
            <a:ext cx="845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See</a:t>
            </a:r>
            <a:r>
              <a:rPr lang="en-US" altLang="en-US">
                <a:solidFill>
                  <a:srgbClr val="00B0F0"/>
                </a:solidFill>
              </a:rPr>
              <a:t>:  http://en.wikipedia.org/wiki/Character_encoding </a:t>
            </a:r>
            <a:r>
              <a:rPr lang="en-US" altLang="en-US"/>
              <a:t>for a thorough discussion</a:t>
            </a:r>
          </a:p>
        </p:txBody>
      </p:sp>
      <p:cxnSp>
        <p:nvCxnSpPr>
          <p:cNvPr id="11" name="Straight Arrow Connector 10">
            <a:extLst>
              <a:ext uri="{FF2B5EF4-FFF2-40B4-BE49-F238E27FC236}">
                <a16:creationId xmlns:a16="http://schemas.microsoft.com/office/drawing/2014/main" id="{92D28127-A053-4EB1-9B81-9553CC8E39E1}"/>
              </a:ext>
            </a:extLst>
          </p:cNvPr>
          <p:cNvCxnSpPr/>
          <p:nvPr/>
        </p:nvCxnSpPr>
        <p:spPr>
          <a:xfrm flipV="1">
            <a:off x="3048000" y="4191000"/>
            <a:ext cx="990600" cy="2286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291" name="TextBox 11">
            <a:extLst>
              <a:ext uri="{FF2B5EF4-FFF2-40B4-BE49-F238E27FC236}">
                <a16:creationId xmlns:a16="http://schemas.microsoft.com/office/drawing/2014/main" id="{F7939871-EC4C-4E7F-8958-D65F28C33401}"/>
              </a:ext>
            </a:extLst>
          </p:cNvPr>
          <p:cNvSpPr txBox="1">
            <a:spLocks noChangeArrowheads="1"/>
          </p:cNvSpPr>
          <p:nvPr/>
        </p:nvSpPr>
        <p:spPr bwMode="auto">
          <a:xfrm>
            <a:off x="1524001" y="4343400"/>
            <a:ext cx="1325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rPr>
              <a:t>Code Point</a:t>
            </a:r>
          </a:p>
        </p:txBody>
      </p:sp>
    </p:spTree>
    <p:extLst>
      <p:ext uri="{BB962C8B-B14F-4D97-AF65-F5344CB8AC3E}">
        <p14:creationId xmlns:p14="http://schemas.microsoft.com/office/powerpoint/2010/main" val="4293497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80F9-5144-4A14-85DF-E31DAB798773}"/>
              </a:ext>
            </a:extLst>
          </p:cNvPr>
          <p:cNvSpPr>
            <a:spLocks noGrp="1"/>
          </p:cNvSpPr>
          <p:nvPr>
            <p:ph type="title"/>
          </p:nvPr>
        </p:nvSpPr>
        <p:spPr>
          <a:xfrm>
            <a:off x="1981200" y="0"/>
            <a:ext cx="7467600" cy="1143000"/>
          </a:xfrm>
        </p:spPr>
        <p:txBody>
          <a:bodyPr>
            <a:normAutofit/>
          </a:bodyPr>
          <a:lstStyle/>
          <a:p>
            <a:pPr>
              <a:defRPr/>
            </a:pPr>
            <a:r>
              <a:rPr lang="en-US" dirty="0"/>
              <a:t>Character Encodings, Examples</a:t>
            </a:r>
          </a:p>
        </p:txBody>
      </p:sp>
      <p:sp>
        <p:nvSpPr>
          <p:cNvPr id="3" name="Content Placeholder 2">
            <a:extLst>
              <a:ext uri="{FF2B5EF4-FFF2-40B4-BE49-F238E27FC236}">
                <a16:creationId xmlns:a16="http://schemas.microsoft.com/office/drawing/2014/main" id="{4DB3EDBB-6F92-4816-B04D-EA7468B8CFE6}"/>
              </a:ext>
            </a:extLst>
          </p:cNvPr>
          <p:cNvSpPr>
            <a:spLocks noGrp="1"/>
          </p:cNvSpPr>
          <p:nvPr>
            <p:ph idx="1"/>
          </p:nvPr>
        </p:nvSpPr>
        <p:spPr>
          <a:xfrm>
            <a:off x="1676400" y="1638300"/>
            <a:ext cx="8839200" cy="2547201"/>
          </a:xfrm>
        </p:spPr>
        <p:txBody>
          <a:bodyPr>
            <a:normAutofit/>
          </a:bodyPr>
          <a:lstStyle/>
          <a:p>
            <a:pPr marL="420624" indent="-384048">
              <a:buFont typeface="Wingdings 2"/>
              <a:buChar char=""/>
              <a:defRPr/>
            </a:pPr>
            <a:r>
              <a:rPr lang="en-US" sz="3200" dirty="0"/>
              <a:t>American Standard Code for Information Interchange </a:t>
            </a:r>
            <a:r>
              <a:rPr lang="en-US" sz="3200" dirty="0">
                <a:solidFill>
                  <a:srgbClr val="FFCE00"/>
                </a:solidFill>
              </a:rPr>
              <a:t>(ASCII) </a:t>
            </a:r>
          </a:p>
          <a:p>
            <a:pPr marL="722376" lvl="1" indent="-274320">
              <a:buFont typeface="Wingdings 2"/>
              <a:buChar char=""/>
              <a:defRPr/>
            </a:pPr>
            <a:r>
              <a:rPr lang="en-US" dirty="0"/>
              <a:t>pronounced /</a:t>
            </a:r>
            <a:r>
              <a:rPr lang="en-US" dirty="0">
                <a:latin typeface="Times New Roman"/>
                <a:cs typeface="Times New Roman"/>
              </a:rPr>
              <a:t>æ.ski</a:t>
            </a:r>
            <a:r>
              <a:rPr lang="en-US" dirty="0"/>
              <a:t> /</a:t>
            </a:r>
          </a:p>
          <a:p>
            <a:pPr marL="722376" lvl="1" indent="-274320">
              <a:buFont typeface="Wingdings 2"/>
              <a:buChar char=""/>
              <a:defRPr/>
            </a:pPr>
            <a:r>
              <a:rPr lang="en-US" dirty="0"/>
              <a:t>represents the English character set with characters in English alphabetical order</a:t>
            </a:r>
          </a:p>
        </p:txBody>
      </p:sp>
      <p:sp>
        <p:nvSpPr>
          <p:cNvPr id="4" name="TextBox 3">
            <a:extLst>
              <a:ext uri="{FF2B5EF4-FFF2-40B4-BE49-F238E27FC236}">
                <a16:creationId xmlns:a16="http://schemas.microsoft.com/office/drawing/2014/main" id="{AEBC6BAE-69B3-4F03-B7C0-CC3154365A13}"/>
              </a:ext>
            </a:extLst>
          </p:cNvPr>
          <p:cNvSpPr txBox="1"/>
          <p:nvPr/>
        </p:nvSpPr>
        <p:spPr>
          <a:xfrm>
            <a:off x="2391266" y="4680801"/>
            <a:ext cx="5886740" cy="954107"/>
          </a:xfrm>
          <a:prstGeom prst="rect">
            <a:avLst/>
          </a:prstGeom>
          <a:noFill/>
        </p:spPr>
        <p:txBody>
          <a:bodyPr wrap="none" rtlCol="0">
            <a:spAutoFit/>
          </a:bodyPr>
          <a:lstStyle/>
          <a:p>
            <a:r>
              <a:rPr lang="en-US" sz="2800" dirty="0">
                <a:solidFill>
                  <a:srgbClr val="FF0000"/>
                </a:solidFill>
              </a:rPr>
              <a:t>Latin script languages such as </a:t>
            </a:r>
          </a:p>
          <a:p>
            <a:r>
              <a:rPr lang="en-US" sz="2800" dirty="0">
                <a:solidFill>
                  <a:srgbClr val="FF0000"/>
                </a:solidFill>
              </a:rPr>
              <a:t>English, French, German, Spanish, </a:t>
            </a:r>
            <a:r>
              <a:rPr lang="en-US" sz="2800" dirty="0" err="1">
                <a:solidFill>
                  <a:srgbClr val="FF0000"/>
                </a:solidFill>
              </a:rPr>
              <a:t>etc</a:t>
            </a:r>
            <a:r>
              <a:rPr lang="en-US" sz="2800" dirty="0">
                <a:solidFill>
                  <a:srgbClr val="FF0000"/>
                </a:solidFill>
              </a:rPr>
              <a:t>…</a:t>
            </a:r>
          </a:p>
        </p:txBody>
      </p:sp>
    </p:spTree>
    <p:extLst>
      <p:ext uri="{BB962C8B-B14F-4D97-AF65-F5344CB8AC3E}">
        <p14:creationId xmlns:p14="http://schemas.microsoft.com/office/powerpoint/2010/main" val="239918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80F9-5144-4A14-85DF-E31DAB798773}"/>
              </a:ext>
            </a:extLst>
          </p:cNvPr>
          <p:cNvSpPr>
            <a:spLocks noGrp="1"/>
          </p:cNvSpPr>
          <p:nvPr>
            <p:ph type="title"/>
          </p:nvPr>
        </p:nvSpPr>
        <p:spPr>
          <a:xfrm>
            <a:off x="0" y="11013"/>
            <a:ext cx="7467600" cy="1143000"/>
          </a:xfrm>
        </p:spPr>
        <p:txBody>
          <a:bodyPr>
            <a:normAutofit/>
          </a:bodyPr>
          <a:lstStyle/>
          <a:p>
            <a:pPr>
              <a:defRPr/>
            </a:pPr>
            <a:r>
              <a:rPr lang="en-US" dirty="0"/>
              <a:t>Character Encodings, Examples</a:t>
            </a:r>
          </a:p>
        </p:txBody>
      </p:sp>
      <p:sp>
        <p:nvSpPr>
          <p:cNvPr id="6" name="TextBox 5">
            <a:extLst>
              <a:ext uri="{FF2B5EF4-FFF2-40B4-BE49-F238E27FC236}">
                <a16:creationId xmlns:a16="http://schemas.microsoft.com/office/drawing/2014/main" id="{C9F72DBC-8956-4516-86B3-3CB7B5A286EF}"/>
              </a:ext>
            </a:extLst>
          </p:cNvPr>
          <p:cNvSpPr txBox="1"/>
          <p:nvPr/>
        </p:nvSpPr>
        <p:spPr>
          <a:xfrm>
            <a:off x="2761179" y="3879991"/>
            <a:ext cx="925253" cy="369332"/>
          </a:xfrm>
          <a:prstGeom prst="rect">
            <a:avLst/>
          </a:prstGeom>
          <a:noFill/>
        </p:spPr>
        <p:txBody>
          <a:bodyPr wrap="none" rtlCol="0">
            <a:spAutoFit/>
          </a:bodyPr>
          <a:lstStyle/>
          <a:p>
            <a:r>
              <a:rPr lang="en-US" dirty="0">
                <a:solidFill>
                  <a:srgbClr val="FFCE00"/>
                </a:solidFill>
              </a:rPr>
              <a:t>Chinese</a:t>
            </a:r>
          </a:p>
        </p:txBody>
      </p:sp>
      <p:sp>
        <p:nvSpPr>
          <p:cNvPr id="7" name="TextBox 6">
            <a:extLst>
              <a:ext uri="{FF2B5EF4-FFF2-40B4-BE49-F238E27FC236}">
                <a16:creationId xmlns:a16="http://schemas.microsoft.com/office/drawing/2014/main" id="{46B8D5E6-8698-47AA-A7D5-4716F9BB8591}"/>
              </a:ext>
            </a:extLst>
          </p:cNvPr>
          <p:cNvSpPr txBox="1"/>
          <p:nvPr/>
        </p:nvSpPr>
        <p:spPr>
          <a:xfrm>
            <a:off x="1919384" y="4187353"/>
            <a:ext cx="1116011" cy="369332"/>
          </a:xfrm>
          <a:prstGeom prst="rect">
            <a:avLst/>
          </a:prstGeom>
          <a:noFill/>
        </p:spPr>
        <p:txBody>
          <a:bodyPr wrap="none" rtlCol="0">
            <a:spAutoFit/>
          </a:bodyPr>
          <a:lstStyle/>
          <a:p>
            <a:r>
              <a:rPr lang="en-US" dirty="0">
                <a:solidFill>
                  <a:srgbClr val="FFCE00"/>
                </a:solidFill>
              </a:rPr>
              <a:t>Simplified</a:t>
            </a:r>
          </a:p>
        </p:txBody>
      </p:sp>
      <p:sp>
        <p:nvSpPr>
          <p:cNvPr id="8" name="TextBox 7">
            <a:extLst>
              <a:ext uri="{FF2B5EF4-FFF2-40B4-BE49-F238E27FC236}">
                <a16:creationId xmlns:a16="http://schemas.microsoft.com/office/drawing/2014/main" id="{562C1E8E-449A-4B11-B488-0C47404B8E19}"/>
              </a:ext>
            </a:extLst>
          </p:cNvPr>
          <p:cNvSpPr txBox="1"/>
          <p:nvPr/>
        </p:nvSpPr>
        <p:spPr>
          <a:xfrm>
            <a:off x="3352361" y="4187353"/>
            <a:ext cx="1180323" cy="369332"/>
          </a:xfrm>
          <a:prstGeom prst="rect">
            <a:avLst/>
          </a:prstGeom>
          <a:noFill/>
        </p:spPr>
        <p:txBody>
          <a:bodyPr wrap="none" rtlCol="0">
            <a:spAutoFit/>
          </a:bodyPr>
          <a:lstStyle/>
          <a:p>
            <a:r>
              <a:rPr lang="en-US" dirty="0">
                <a:solidFill>
                  <a:srgbClr val="FFCE00"/>
                </a:solidFill>
              </a:rPr>
              <a:t>Traditional</a:t>
            </a:r>
          </a:p>
        </p:txBody>
      </p:sp>
      <p:sp>
        <p:nvSpPr>
          <p:cNvPr id="9" name="TextBox 8">
            <a:extLst>
              <a:ext uri="{FF2B5EF4-FFF2-40B4-BE49-F238E27FC236}">
                <a16:creationId xmlns:a16="http://schemas.microsoft.com/office/drawing/2014/main" id="{F2938E20-5B48-44A2-A257-C490E315A1E1}"/>
              </a:ext>
            </a:extLst>
          </p:cNvPr>
          <p:cNvSpPr txBox="1"/>
          <p:nvPr/>
        </p:nvSpPr>
        <p:spPr>
          <a:xfrm>
            <a:off x="5644589" y="1995715"/>
            <a:ext cx="678391" cy="369332"/>
          </a:xfrm>
          <a:prstGeom prst="rect">
            <a:avLst/>
          </a:prstGeom>
          <a:noFill/>
        </p:spPr>
        <p:txBody>
          <a:bodyPr wrap="none" rtlCol="0">
            <a:spAutoFit/>
          </a:bodyPr>
          <a:lstStyle/>
          <a:p>
            <a:r>
              <a:rPr lang="en-US" dirty="0">
                <a:solidFill>
                  <a:srgbClr val="FECE00"/>
                </a:solidFill>
              </a:rPr>
              <a:t>Hindi</a:t>
            </a:r>
          </a:p>
        </p:txBody>
      </p:sp>
      <p:sp>
        <p:nvSpPr>
          <p:cNvPr id="10" name="TextBox 9">
            <a:extLst>
              <a:ext uri="{FF2B5EF4-FFF2-40B4-BE49-F238E27FC236}">
                <a16:creationId xmlns:a16="http://schemas.microsoft.com/office/drawing/2014/main" id="{D0416994-6B20-4B57-9367-C200FA81CCB5}"/>
              </a:ext>
            </a:extLst>
          </p:cNvPr>
          <p:cNvSpPr txBox="1"/>
          <p:nvPr/>
        </p:nvSpPr>
        <p:spPr>
          <a:xfrm>
            <a:off x="6509783" y="3524477"/>
            <a:ext cx="847540" cy="369332"/>
          </a:xfrm>
          <a:prstGeom prst="rect">
            <a:avLst/>
          </a:prstGeom>
          <a:noFill/>
        </p:spPr>
        <p:txBody>
          <a:bodyPr wrap="none" rtlCol="0">
            <a:spAutoFit/>
          </a:bodyPr>
          <a:lstStyle/>
          <a:p>
            <a:r>
              <a:rPr lang="en-US" dirty="0"/>
              <a:t>Korean</a:t>
            </a:r>
          </a:p>
        </p:txBody>
      </p:sp>
      <p:sp>
        <p:nvSpPr>
          <p:cNvPr id="11" name="TextBox 10">
            <a:extLst>
              <a:ext uri="{FF2B5EF4-FFF2-40B4-BE49-F238E27FC236}">
                <a16:creationId xmlns:a16="http://schemas.microsoft.com/office/drawing/2014/main" id="{5F1760F1-254E-47C5-9FF5-34A0851AF79A}"/>
              </a:ext>
            </a:extLst>
          </p:cNvPr>
          <p:cNvSpPr txBox="1"/>
          <p:nvPr/>
        </p:nvSpPr>
        <p:spPr>
          <a:xfrm>
            <a:off x="8193275" y="5214762"/>
            <a:ext cx="1284326" cy="1754326"/>
          </a:xfrm>
          <a:prstGeom prst="rect">
            <a:avLst/>
          </a:prstGeom>
          <a:noFill/>
        </p:spPr>
        <p:txBody>
          <a:bodyPr wrap="none" rtlCol="0">
            <a:spAutoFit/>
          </a:bodyPr>
          <a:lstStyle/>
          <a:p>
            <a:r>
              <a:rPr lang="en-US" dirty="0">
                <a:solidFill>
                  <a:srgbClr val="FFCE00"/>
                </a:solidFill>
              </a:rPr>
              <a:t>Japanese</a:t>
            </a:r>
          </a:p>
          <a:p>
            <a:r>
              <a:rPr lang="en-US" dirty="0"/>
              <a:t>EUC-JIS</a:t>
            </a:r>
          </a:p>
          <a:p>
            <a:r>
              <a:rPr lang="en-US" dirty="0"/>
              <a:t>Shift-JIS</a:t>
            </a:r>
          </a:p>
          <a:p>
            <a:r>
              <a:rPr lang="en-US" dirty="0"/>
              <a:t>JIS-X</a:t>
            </a:r>
          </a:p>
          <a:p>
            <a:r>
              <a:rPr lang="en-US" dirty="0"/>
              <a:t>ISO 2022-JP</a:t>
            </a:r>
          </a:p>
          <a:p>
            <a:endParaRPr lang="en-US" dirty="0">
              <a:solidFill>
                <a:srgbClr val="FFCE00"/>
              </a:solidFill>
            </a:endParaRPr>
          </a:p>
        </p:txBody>
      </p:sp>
      <p:sp>
        <p:nvSpPr>
          <p:cNvPr id="12" name="TextBox 11">
            <a:extLst>
              <a:ext uri="{FF2B5EF4-FFF2-40B4-BE49-F238E27FC236}">
                <a16:creationId xmlns:a16="http://schemas.microsoft.com/office/drawing/2014/main" id="{1D2AEDC8-E0F4-487A-B052-3938550B66E9}"/>
              </a:ext>
            </a:extLst>
          </p:cNvPr>
          <p:cNvSpPr txBox="1"/>
          <p:nvPr/>
        </p:nvSpPr>
        <p:spPr>
          <a:xfrm>
            <a:off x="8872342" y="1950691"/>
            <a:ext cx="896399" cy="369332"/>
          </a:xfrm>
          <a:prstGeom prst="rect">
            <a:avLst/>
          </a:prstGeom>
          <a:noFill/>
        </p:spPr>
        <p:txBody>
          <a:bodyPr wrap="none" rtlCol="0">
            <a:spAutoFit/>
          </a:bodyPr>
          <a:lstStyle/>
          <a:p>
            <a:r>
              <a:rPr lang="en-US" dirty="0">
                <a:solidFill>
                  <a:srgbClr val="FECE00"/>
                </a:solidFill>
              </a:rPr>
              <a:t>Russian</a:t>
            </a:r>
          </a:p>
        </p:txBody>
      </p:sp>
      <p:sp>
        <p:nvSpPr>
          <p:cNvPr id="13" name="TextBox 12">
            <a:extLst>
              <a:ext uri="{FF2B5EF4-FFF2-40B4-BE49-F238E27FC236}">
                <a16:creationId xmlns:a16="http://schemas.microsoft.com/office/drawing/2014/main" id="{0698F66A-4334-4778-82CC-1B95C27ED6CC}"/>
              </a:ext>
            </a:extLst>
          </p:cNvPr>
          <p:cNvSpPr txBox="1"/>
          <p:nvPr/>
        </p:nvSpPr>
        <p:spPr>
          <a:xfrm>
            <a:off x="2640403" y="1867587"/>
            <a:ext cx="776238" cy="369332"/>
          </a:xfrm>
          <a:prstGeom prst="rect">
            <a:avLst/>
          </a:prstGeom>
          <a:noFill/>
        </p:spPr>
        <p:txBody>
          <a:bodyPr wrap="none" rtlCol="0">
            <a:spAutoFit/>
          </a:bodyPr>
          <a:lstStyle/>
          <a:p>
            <a:r>
              <a:rPr lang="en-US" dirty="0">
                <a:solidFill>
                  <a:srgbClr val="FECE00"/>
                </a:solidFill>
              </a:rPr>
              <a:t>Arabic</a:t>
            </a:r>
          </a:p>
        </p:txBody>
      </p:sp>
      <p:sp>
        <p:nvSpPr>
          <p:cNvPr id="14" name="TextBox 13">
            <a:extLst>
              <a:ext uri="{FF2B5EF4-FFF2-40B4-BE49-F238E27FC236}">
                <a16:creationId xmlns:a16="http://schemas.microsoft.com/office/drawing/2014/main" id="{38044149-51CA-4866-8E1C-1BCBF2D1684F}"/>
              </a:ext>
            </a:extLst>
          </p:cNvPr>
          <p:cNvSpPr txBox="1"/>
          <p:nvPr/>
        </p:nvSpPr>
        <p:spPr>
          <a:xfrm>
            <a:off x="1996328" y="4616803"/>
            <a:ext cx="1093569" cy="1200329"/>
          </a:xfrm>
          <a:prstGeom prst="rect">
            <a:avLst/>
          </a:prstGeom>
          <a:noFill/>
        </p:spPr>
        <p:txBody>
          <a:bodyPr wrap="none" rtlCol="0">
            <a:spAutoFit/>
          </a:bodyPr>
          <a:lstStyle/>
          <a:p>
            <a:r>
              <a:rPr lang="en-US" dirty="0"/>
              <a:t>GB2312</a:t>
            </a:r>
          </a:p>
          <a:p>
            <a:r>
              <a:rPr lang="en-US" dirty="0"/>
              <a:t>GBK</a:t>
            </a:r>
          </a:p>
          <a:p>
            <a:r>
              <a:rPr lang="en-US" dirty="0"/>
              <a:t>GB 18030</a:t>
            </a:r>
          </a:p>
          <a:p>
            <a:r>
              <a:rPr lang="en-US" dirty="0"/>
              <a:t>EUC-JIS</a:t>
            </a:r>
          </a:p>
        </p:txBody>
      </p:sp>
      <p:sp>
        <p:nvSpPr>
          <p:cNvPr id="15" name="TextBox 14">
            <a:extLst>
              <a:ext uri="{FF2B5EF4-FFF2-40B4-BE49-F238E27FC236}">
                <a16:creationId xmlns:a16="http://schemas.microsoft.com/office/drawing/2014/main" id="{191F2D73-43D1-4CA0-8720-AA3E6093D8AD}"/>
              </a:ext>
            </a:extLst>
          </p:cNvPr>
          <p:cNvSpPr txBox="1"/>
          <p:nvPr/>
        </p:nvSpPr>
        <p:spPr>
          <a:xfrm>
            <a:off x="2630144" y="2303447"/>
            <a:ext cx="1581138" cy="923330"/>
          </a:xfrm>
          <a:prstGeom prst="rect">
            <a:avLst/>
          </a:prstGeom>
          <a:noFill/>
        </p:spPr>
        <p:txBody>
          <a:bodyPr wrap="none" rtlCol="0">
            <a:spAutoFit/>
          </a:bodyPr>
          <a:lstStyle/>
          <a:p>
            <a:r>
              <a:rPr lang="en-US" dirty="0"/>
              <a:t>Windows 1256</a:t>
            </a:r>
          </a:p>
          <a:p>
            <a:r>
              <a:rPr lang="en-US" dirty="0"/>
              <a:t>ISO 8859-6</a:t>
            </a:r>
          </a:p>
          <a:p>
            <a:endParaRPr lang="en-US" dirty="0"/>
          </a:p>
        </p:txBody>
      </p:sp>
      <p:sp>
        <p:nvSpPr>
          <p:cNvPr id="18" name="Rectangle 17">
            <a:extLst>
              <a:ext uri="{FF2B5EF4-FFF2-40B4-BE49-F238E27FC236}">
                <a16:creationId xmlns:a16="http://schemas.microsoft.com/office/drawing/2014/main" id="{CF541017-A689-4CCF-BA7D-F92368B3D756}"/>
              </a:ext>
            </a:extLst>
          </p:cNvPr>
          <p:cNvSpPr/>
          <p:nvPr/>
        </p:nvSpPr>
        <p:spPr>
          <a:xfrm>
            <a:off x="1676400" y="6376165"/>
            <a:ext cx="6324600" cy="369332"/>
          </a:xfrm>
          <a:prstGeom prst="rect">
            <a:avLst/>
          </a:prstGeom>
        </p:spPr>
        <p:txBody>
          <a:bodyPr wrap="square">
            <a:spAutoFit/>
          </a:bodyPr>
          <a:lstStyle/>
          <a:p>
            <a:r>
              <a:rPr lang="en-US" dirty="0">
                <a:solidFill>
                  <a:srgbClr val="00B0F0"/>
                </a:solidFill>
              </a:rPr>
              <a:t>https://en.wikipedia.org/wiki/Character_encoding</a:t>
            </a:r>
          </a:p>
        </p:txBody>
      </p:sp>
      <p:sp>
        <p:nvSpPr>
          <p:cNvPr id="19" name="Rectangle 18">
            <a:extLst>
              <a:ext uri="{FF2B5EF4-FFF2-40B4-BE49-F238E27FC236}">
                <a16:creationId xmlns:a16="http://schemas.microsoft.com/office/drawing/2014/main" id="{AAB95FAC-29D0-429F-81B0-C9A51ED90224}"/>
              </a:ext>
            </a:extLst>
          </p:cNvPr>
          <p:cNvSpPr/>
          <p:nvPr/>
        </p:nvSpPr>
        <p:spPr>
          <a:xfrm>
            <a:off x="8637812" y="2226762"/>
            <a:ext cx="1598771" cy="1477328"/>
          </a:xfrm>
          <a:prstGeom prst="rect">
            <a:avLst/>
          </a:prstGeom>
        </p:spPr>
        <p:txBody>
          <a:bodyPr wrap="none">
            <a:spAutoFit/>
          </a:bodyPr>
          <a:lstStyle/>
          <a:p>
            <a:r>
              <a:rPr lang="en-US" dirty="0"/>
              <a:t>Windows-1251</a:t>
            </a:r>
          </a:p>
          <a:p>
            <a:r>
              <a:rPr lang="en-US" dirty="0"/>
              <a:t>ISO 8859-5</a:t>
            </a:r>
          </a:p>
          <a:p>
            <a:r>
              <a:rPr lang="en-US" dirty="0"/>
              <a:t>KOI-7</a:t>
            </a:r>
          </a:p>
          <a:p>
            <a:r>
              <a:rPr lang="en-US" dirty="0"/>
              <a:t>KOi-8</a:t>
            </a:r>
          </a:p>
          <a:p>
            <a:r>
              <a:rPr lang="en-US" dirty="0"/>
              <a:t>MIK …</a:t>
            </a:r>
          </a:p>
        </p:txBody>
      </p:sp>
      <p:sp>
        <p:nvSpPr>
          <p:cNvPr id="20" name="Rectangle 19">
            <a:extLst>
              <a:ext uri="{FF2B5EF4-FFF2-40B4-BE49-F238E27FC236}">
                <a16:creationId xmlns:a16="http://schemas.microsoft.com/office/drawing/2014/main" id="{8FCA719C-FC75-44FF-8E9A-B5A8942E3B76}"/>
              </a:ext>
            </a:extLst>
          </p:cNvPr>
          <p:cNvSpPr/>
          <p:nvPr/>
        </p:nvSpPr>
        <p:spPr>
          <a:xfrm>
            <a:off x="5633600" y="2303448"/>
            <a:ext cx="1598771" cy="646331"/>
          </a:xfrm>
          <a:prstGeom prst="rect">
            <a:avLst/>
          </a:prstGeom>
        </p:spPr>
        <p:txBody>
          <a:bodyPr wrap="none">
            <a:spAutoFit/>
          </a:bodyPr>
          <a:lstStyle/>
          <a:p>
            <a:r>
              <a:rPr lang="en-US" dirty="0"/>
              <a:t>Windows-1251</a:t>
            </a:r>
          </a:p>
          <a:p>
            <a:r>
              <a:rPr lang="en-US" dirty="0"/>
              <a:t>ISCII</a:t>
            </a:r>
          </a:p>
        </p:txBody>
      </p:sp>
      <p:sp>
        <p:nvSpPr>
          <p:cNvPr id="21" name="TextBox 20">
            <a:extLst>
              <a:ext uri="{FF2B5EF4-FFF2-40B4-BE49-F238E27FC236}">
                <a16:creationId xmlns:a16="http://schemas.microsoft.com/office/drawing/2014/main" id="{29323849-7CF9-4800-8E3A-92FD43CF4453}"/>
              </a:ext>
            </a:extLst>
          </p:cNvPr>
          <p:cNvSpPr txBox="1"/>
          <p:nvPr/>
        </p:nvSpPr>
        <p:spPr>
          <a:xfrm>
            <a:off x="8796462" y="3938878"/>
            <a:ext cx="1297535" cy="369332"/>
          </a:xfrm>
          <a:prstGeom prst="rect">
            <a:avLst/>
          </a:prstGeom>
          <a:noFill/>
        </p:spPr>
        <p:txBody>
          <a:bodyPr wrap="none" rtlCol="0">
            <a:spAutoFit/>
          </a:bodyPr>
          <a:lstStyle/>
          <a:p>
            <a:r>
              <a:rPr lang="en-US" dirty="0">
                <a:solidFill>
                  <a:srgbClr val="FFCE00"/>
                </a:solidFill>
              </a:rPr>
              <a:t>Vietnamese</a:t>
            </a:r>
          </a:p>
        </p:txBody>
      </p:sp>
      <p:sp>
        <p:nvSpPr>
          <p:cNvPr id="22" name="Rectangle 21">
            <a:extLst>
              <a:ext uri="{FF2B5EF4-FFF2-40B4-BE49-F238E27FC236}">
                <a16:creationId xmlns:a16="http://schemas.microsoft.com/office/drawing/2014/main" id="{C5A48CD3-5329-4DB1-A3B2-9A8346882F25}"/>
              </a:ext>
            </a:extLst>
          </p:cNvPr>
          <p:cNvSpPr/>
          <p:nvPr/>
        </p:nvSpPr>
        <p:spPr>
          <a:xfrm>
            <a:off x="5491441" y="955057"/>
            <a:ext cx="1590115" cy="584775"/>
          </a:xfrm>
          <a:prstGeom prst="rect">
            <a:avLst/>
          </a:prstGeom>
        </p:spPr>
        <p:txBody>
          <a:bodyPr wrap="none">
            <a:spAutoFit/>
          </a:bodyPr>
          <a:lstStyle/>
          <a:p>
            <a:r>
              <a:rPr lang="en-US" sz="3200" b="1" dirty="0">
                <a:solidFill>
                  <a:srgbClr val="FF0000"/>
                </a:solidFill>
              </a:rPr>
              <a:t>Unicode</a:t>
            </a:r>
          </a:p>
        </p:txBody>
      </p:sp>
      <p:sp>
        <p:nvSpPr>
          <p:cNvPr id="24" name="Rectangle 23">
            <a:extLst>
              <a:ext uri="{FF2B5EF4-FFF2-40B4-BE49-F238E27FC236}">
                <a16:creationId xmlns:a16="http://schemas.microsoft.com/office/drawing/2014/main" id="{231A2994-B3C5-4735-ABCA-63C3693A4949}"/>
              </a:ext>
            </a:extLst>
          </p:cNvPr>
          <p:cNvSpPr/>
          <p:nvPr/>
        </p:nvSpPr>
        <p:spPr>
          <a:xfrm>
            <a:off x="8910050" y="4324347"/>
            <a:ext cx="659411" cy="369332"/>
          </a:xfrm>
          <a:prstGeom prst="rect">
            <a:avLst/>
          </a:prstGeom>
        </p:spPr>
        <p:txBody>
          <a:bodyPr wrap="none">
            <a:spAutoFit/>
          </a:bodyPr>
          <a:lstStyle/>
          <a:p>
            <a:r>
              <a:rPr lang="en-US" dirty="0"/>
              <a:t>VSCII</a:t>
            </a:r>
          </a:p>
        </p:txBody>
      </p:sp>
      <p:sp>
        <p:nvSpPr>
          <p:cNvPr id="25" name="Rectangle 24">
            <a:extLst>
              <a:ext uri="{FF2B5EF4-FFF2-40B4-BE49-F238E27FC236}">
                <a16:creationId xmlns:a16="http://schemas.microsoft.com/office/drawing/2014/main" id="{64129F65-DB5C-401A-A6CF-215C3673E617}"/>
              </a:ext>
            </a:extLst>
          </p:cNvPr>
          <p:cNvSpPr/>
          <p:nvPr/>
        </p:nvSpPr>
        <p:spPr>
          <a:xfrm>
            <a:off x="6402609" y="3851469"/>
            <a:ext cx="1710725" cy="1200329"/>
          </a:xfrm>
          <a:prstGeom prst="rect">
            <a:avLst/>
          </a:prstGeom>
        </p:spPr>
        <p:txBody>
          <a:bodyPr wrap="square">
            <a:spAutoFit/>
          </a:bodyPr>
          <a:lstStyle/>
          <a:p>
            <a:r>
              <a:rPr lang="en-US" dirty="0"/>
              <a:t>KS X 1001</a:t>
            </a:r>
          </a:p>
          <a:p>
            <a:r>
              <a:rPr lang="en-US" dirty="0"/>
              <a:t>EUC-KR</a:t>
            </a:r>
          </a:p>
          <a:p>
            <a:r>
              <a:rPr lang="en-US" dirty="0"/>
              <a:t>ISO-2022-KR</a:t>
            </a:r>
          </a:p>
          <a:p>
            <a:r>
              <a:rPr lang="en-US" dirty="0"/>
              <a:t>EUC-JIS</a:t>
            </a:r>
          </a:p>
        </p:txBody>
      </p:sp>
      <p:sp>
        <p:nvSpPr>
          <p:cNvPr id="26" name="TextBox 25">
            <a:extLst>
              <a:ext uri="{FF2B5EF4-FFF2-40B4-BE49-F238E27FC236}">
                <a16:creationId xmlns:a16="http://schemas.microsoft.com/office/drawing/2014/main" id="{DA366A9A-CC70-4A46-8AFE-E47AD5407D50}"/>
              </a:ext>
            </a:extLst>
          </p:cNvPr>
          <p:cNvSpPr txBox="1"/>
          <p:nvPr/>
        </p:nvSpPr>
        <p:spPr>
          <a:xfrm>
            <a:off x="3357541" y="4604839"/>
            <a:ext cx="2537041" cy="646331"/>
          </a:xfrm>
          <a:prstGeom prst="rect">
            <a:avLst/>
          </a:prstGeom>
          <a:noFill/>
        </p:spPr>
        <p:txBody>
          <a:bodyPr wrap="none" rtlCol="0">
            <a:spAutoFit/>
          </a:bodyPr>
          <a:lstStyle/>
          <a:p>
            <a:r>
              <a:rPr lang="en-US" dirty="0"/>
              <a:t>BIG5</a:t>
            </a:r>
          </a:p>
          <a:p>
            <a:r>
              <a:rPr lang="en-US" dirty="0"/>
              <a:t>Microsoft Code page 950</a:t>
            </a:r>
          </a:p>
        </p:txBody>
      </p:sp>
      <p:sp>
        <p:nvSpPr>
          <p:cNvPr id="27" name="Rectangle 26">
            <a:extLst>
              <a:ext uri="{FF2B5EF4-FFF2-40B4-BE49-F238E27FC236}">
                <a16:creationId xmlns:a16="http://schemas.microsoft.com/office/drawing/2014/main" id="{4F9273F6-2221-46FA-B122-8138DFE96A4F}"/>
              </a:ext>
            </a:extLst>
          </p:cNvPr>
          <p:cNvSpPr/>
          <p:nvPr/>
        </p:nvSpPr>
        <p:spPr>
          <a:xfrm>
            <a:off x="3382969" y="5231625"/>
            <a:ext cx="2084225" cy="369332"/>
          </a:xfrm>
          <a:prstGeom prst="rect">
            <a:avLst/>
          </a:prstGeom>
        </p:spPr>
        <p:txBody>
          <a:bodyPr wrap="none">
            <a:spAutoFit/>
          </a:bodyPr>
          <a:lstStyle/>
          <a:p>
            <a:r>
              <a:rPr lang="en-US" dirty="0"/>
              <a:t>HKSCS (~Cantonese)</a:t>
            </a:r>
          </a:p>
        </p:txBody>
      </p:sp>
      <p:sp>
        <p:nvSpPr>
          <p:cNvPr id="34" name="Right Brace 33">
            <a:extLst>
              <a:ext uri="{FF2B5EF4-FFF2-40B4-BE49-F238E27FC236}">
                <a16:creationId xmlns:a16="http://schemas.microsoft.com/office/drawing/2014/main" id="{E0631894-8E3A-478D-B473-CCFA39256AB2}"/>
              </a:ext>
            </a:extLst>
          </p:cNvPr>
          <p:cNvSpPr/>
          <p:nvPr/>
        </p:nvSpPr>
        <p:spPr>
          <a:xfrm rot="16200000">
            <a:off x="5829849" y="-2315418"/>
            <a:ext cx="913302" cy="8458200"/>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50817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449A44B5-D13D-4C24-8ED6-E0DAA25F891B}"/>
              </a:ext>
            </a:extLst>
          </p:cNvPr>
          <p:cNvSpPr>
            <a:spLocks noGrp="1"/>
          </p:cNvSpPr>
          <p:nvPr>
            <p:ph type="title"/>
          </p:nvPr>
        </p:nvSpPr>
        <p:spPr>
          <a:xfrm>
            <a:off x="1981200" y="0"/>
            <a:ext cx="7467600" cy="1143000"/>
          </a:xfrm>
        </p:spPr>
        <p:txBody>
          <a:bodyPr/>
          <a:lstStyle/>
          <a:p>
            <a:pPr eaLnBrk="1" hangingPunct="1"/>
            <a:r>
              <a:rPr lang="en-US" altLang="en-US" dirty="0"/>
              <a:t>Unicode Standard</a:t>
            </a:r>
          </a:p>
        </p:txBody>
      </p:sp>
      <p:sp>
        <p:nvSpPr>
          <p:cNvPr id="20483" name="Content Placeholder 2">
            <a:extLst>
              <a:ext uri="{FF2B5EF4-FFF2-40B4-BE49-F238E27FC236}">
                <a16:creationId xmlns:a16="http://schemas.microsoft.com/office/drawing/2014/main" id="{A9812E5C-EE9D-40BB-9C1C-3A92217E7688}"/>
              </a:ext>
            </a:extLst>
          </p:cNvPr>
          <p:cNvSpPr>
            <a:spLocks noGrp="1"/>
          </p:cNvSpPr>
          <p:nvPr>
            <p:ph idx="1"/>
          </p:nvPr>
        </p:nvSpPr>
        <p:spPr>
          <a:xfrm>
            <a:off x="1524000" y="1219200"/>
            <a:ext cx="9144000" cy="2514600"/>
          </a:xfrm>
        </p:spPr>
        <p:txBody>
          <a:bodyPr/>
          <a:lstStyle/>
          <a:p>
            <a:pPr marL="547688"/>
            <a:r>
              <a:rPr lang="en-US" altLang="en-US" sz="3200" dirty="0">
                <a:solidFill>
                  <a:srgbClr val="FFCE00"/>
                </a:solidFill>
              </a:rPr>
              <a:t>Universal Character Set </a:t>
            </a:r>
            <a:r>
              <a:rPr lang="en-US" altLang="en-US" sz="3200" dirty="0"/>
              <a:t>(UCS)  </a:t>
            </a:r>
          </a:p>
          <a:p>
            <a:pPr lvl="1" eaLnBrk="1" hangingPunct="1"/>
            <a:r>
              <a:rPr lang="en-US" altLang="en-US" sz="1800" dirty="0"/>
              <a:t>A character encoding standard that maps code points to abstract characters</a:t>
            </a:r>
          </a:p>
          <a:p>
            <a:pPr lvl="1" eaLnBrk="1" hangingPunct="1"/>
            <a:endParaRPr lang="en-US" altLang="en-US" sz="1600" dirty="0"/>
          </a:p>
          <a:p>
            <a:pPr marL="547688"/>
            <a:r>
              <a:rPr lang="en-US" altLang="en-US" sz="3200" dirty="0">
                <a:solidFill>
                  <a:srgbClr val="FFCE00"/>
                </a:solidFill>
              </a:rPr>
              <a:t>Unicode Transformation Format </a:t>
            </a:r>
            <a:r>
              <a:rPr lang="en-US" altLang="en-US" sz="3200" dirty="0"/>
              <a:t>(UTF)</a:t>
            </a:r>
          </a:p>
          <a:p>
            <a:pPr lvl="1" eaLnBrk="1" hangingPunct="1"/>
            <a:r>
              <a:rPr lang="en-US" altLang="en-US" sz="1800" dirty="0"/>
              <a:t>Specific  implementations of Unicode that user different numbers of bytes and bits to  represent  code points</a:t>
            </a:r>
            <a:endParaRPr lang="en-US" altLang="en-US" sz="3200" dirty="0"/>
          </a:p>
        </p:txBody>
      </p:sp>
      <p:grpSp>
        <p:nvGrpSpPr>
          <p:cNvPr id="20484" name="Group 8">
            <a:extLst>
              <a:ext uri="{FF2B5EF4-FFF2-40B4-BE49-F238E27FC236}">
                <a16:creationId xmlns:a16="http://schemas.microsoft.com/office/drawing/2014/main" id="{2C4136BB-5951-498F-8EF9-9BFDC22C8D10}"/>
              </a:ext>
            </a:extLst>
          </p:cNvPr>
          <p:cNvGrpSpPr>
            <a:grpSpLocks/>
          </p:cNvGrpSpPr>
          <p:nvPr/>
        </p:nvGrpSpPr>
        <p:grpSpPr bwMode="auto">
          <a:xfrm>
            <a:off x="1447800" y="3596920"/>
            <a:ext cx="9144000" cy="3092804"/>
            <a:chOff x="0" y="3749311"/>
            <a:chExt cx="9144000" cy="3093300"/>
          </a:xfrm>
        </p:grpSpPr>
        <p:sp>
          <p:nvSpPr>
            <p:cNvPr id="20485" name="Content Placeholder 2">
              <a:extLst>
                <a:ext uri="{FF2B5EF4-FFF2-40B4-BE49-F238E27FC236}">
                  <a16:creationId xmlns:a16="http://schemas.microsoft.com/office/drawing/2014/main" id="{D4BB056F-F285-407D-B46D-E590817B9361}"/>
                </a:ext>
              </a:extLst>
            </p:cNvPr>
            <p:cNvSpPr txBox="1">
              <a:spLocks/>
            </p:cNvSpPr>
            <p:nvPr/>
          </p:nvSpPr>
          <p:spPr bwMode="auto">
            <a:xfrm>
              <a:off x="0" y="3749311"/>
              <a:ext cx="9144000" cy="297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47688" indent="-411163" eaLnBrk="0" hangingPunct="0">
                <a:defRPr>
                  <a:solidFill>
                    <a:schemeClr val="tx1"/>
                  </a:solidFill>
                  <a:latin typeface="Arial" panose="020B0604020202020204" pitchFamily="34" charset="0"/>
                  <a:cs typeface="Arial" panose="020B0604020202020204" pitchFamily="34" charset="0"/>
                </a:defRPr>
              </a:lvl1pPr>
              <a:lvl2pPr marL="868363" indent="-282575"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spcBef>
                  <a:spcPct val="20000"/>
                </a:spcBef>
                <a:buClr>
                  <a:schemeClr val="tx1"/>
                </a:buClr>
                <a:buSzPct val="80000"/>
                <a:buFont typeface="Wingdings 2" panose="05020102010507070707" pitchFamily="18" charset="2"/>
                <a:buChar char=""/>
              </a:pPr>
              <a:endParaRPr lang="en-US" altLang="en-US" sz="1200" b="1" dirty="0"/>
            </a:p>
            <a:p>
              <a:pPr>
                <a:spcBef>
                  <a:spcPts val="1200"/>
                </a:spcBef>
                <a:buClr>
                  <a:srgbClr val="F9F9F9"/>
                </a:buClr>
                <a:buSzPct val="65000"/>
                <a:buFont typeface="Wingdings 2" panose="05020102010507070707" pitchFamily="18" charset="2"/>
                <a:buChar char=""/>
              </a:pPr>
              <a:r>
                <a:rPr lang="en-US" altLang="en-US" sz="1200" b="1" dirty="0">
                  <a:solidFill>
                    <a:schemeClr val="bg1"/>
                  </a:solidFill>
                  <a:hlinkClick r:id="rId3" tooltip="UTF-1"/>
                </a:rPr>
                <a:t>UTF-1</a:t>
              </a:r>
              <a:r>
                <a:rPr lang="en-US" altLang="en-US" sz="1200" b="1" dirty="0">
                  <a:solidFill>
                    <a:schemeClr val="bg1"/>
                  </a:solidFill>
                </a:rPr>
                <a:t> </a:t>
              </a:r>
              <a:r>
                <a:rPr lang="en-US" altLang="en-US" sz="1200" b="1" dirty="0"/>
                <a:t>— a retired predecessor of UTF-8, maximizes compatibility with </a:t>
              </a:r>
              <a:r>
                <a:rPr lang="en-US" altLang="en-US" sz="1200" b="1" dirty="0">
                  <a:hlinkClick r:id="rId4" tooltip="ISO/IEC 2022">
                    <a:extLst>
                      <a:ext uri="{A12FA001-AC4F-418D-AE19-62706E023703}">
                        <ahyp:hlinkClr xmlns:ahyp="http://schemas.microsoft.com/office/drawing/2018/hyperlinkcolor" val="tx"/>
                      </a:ext>
                    </a:extLst>
                  </a:hlinkClick>
                </a:rPr>
                <a:t>ISO 2022</a:t>
              </a:r>
              <a:r>
                <a:rPr lang="en-US" altLang="en-US" sz="1200" b="1" dirty="0"/>
                <a:t>, no longer part of </a:t>
              </a:r>
              <a:r>
                <a:rPr lang="en-US" altLang="en-US" sz="1200" b="1" i="1" dirty="0"/>
                <a:t>The Unicode Standard</a:t>
              </a:r>
              <a:endParaRPr lang="en-US" altLang="en-US" sz="1200" b="1" dirty="0"/>
            </a:p>
            <a:p>
              <a:pPr>
                <a:spcBef>
                  <a:spcPts val="1200"/>
                </a:spcBef>
                <a:buClr>
                  <a:srgbClr val="F9F9F9"/>
                </a:buClr>
                <a:buSzPct val="65000"/>
                <a:buFont typeface="Wingdings 2" panose="05020102010507070707" pitchFamily="18" charset="2"/>
                <a:buChar char=""/>
              </a:pPr>
              <a:r>
                <a:rPr lang="en-US" altLang="en-US" sz="1200" b="1" dirty="0">
                  <a:hlinkClick r:id="rId5" tooltip="UTF-7">
                    <a:extLst>
                      <a:ext uri="{A12FA001-AC4F-418D-AE19-62706E023703}">
                        <ahyp:hlinkClr xmlns:ahyp="http://schemas.microsoft.com/office/drawing/2018/hyperlinkcolor" val="tx"/>
                      </a:ext>
                    </a:extLst>
                  </a:hlinkClick>
                </a:rPr>
                <a:t>UTF-7</a:t>
              </a:r>
              <a:r>
                <a:rPr lang="en-US" altLang="en-US" sz="1200" b="1" dirty="0"/>
                <a:t> — a relatively unpopular 7-bit encoding, often considered obsolete (not part of </a:t>
              </a:r>
              <a:r>
                <a:rPr lang="en-US" altLang="en-US" sz="1200" b="1" i="1" dirty="0"/>
                <a:t>The Unicode Standard</a:t>
              </a:r>
              <a:r>
                <a:rPr lang="en-US" altLang="en-US" sz="1200" b="1" dirty="0"/>
                <a:t> but rather an </a:t>
              </a:r>
              <a:r>
                <a:rPr lang="en-US" altLang="en-US" sz="1200" b="1" dirty="0">
                  <a:hlinkClick r:id="rId6" tooltip="Request for Comments">
                    <a:extLst>
                      <a:ext uri="{A12FA001-AC4F-418D-AE19-62706E023703}">
                        <ahyp:hlinkClr xmlns:ahyp="http://schemas.microsoft.com/office/drawing/2018/hyperlinkcolor" val="tx"/>
                      </a:ext>
                    </a:extLst>
                  </a:hlinkClick>
                </a:rPr>
                <a:t>RFC</a:t>
              </a:r>
              <a:r>
                <a:rPr lang="en-US" altLang="en-US" sz="1200" b="1" dirty="0"/>
                <a:t>)</a:t>
              </a:r>
            </a:p>
            <a:p>
              <a:pPr>
                <a:spcBef>
                  <a:spcPts val="1200"/>
                </a:spcBef>
                <a:buClr>
                  <a:srgbClr val="F9F9F9"/>
                </a:buClr>
                <a:buSzPct val="65000"/>
                <a:buFont typeface="Wingdings 2" panose="05020102010507070707" pitchFamily="18" charset="2"/>
                <a:buChar char=""/>
              </a:pPr>
              <a:r>
                <a:rPr lang="en-US" altLang="en-US" sz="1200" b="1" dirty="0">
                  <a:hlinkClick r:id="rId7" tooltip="UTF-8">
                    <a:extLst>
                      <a:ext uri="{A12FA001-AC4F-418D-AE19-62706E023703}">
                        <ahyp:hlinkClr xmlns:ahyp="http://schemas.microsoft.com/office/drawing/2018/hyperlinkcolor" val="tx"/>
                      </a:ext>
                    </a:extLst>
                  </a:hlinkClick>
                </a:rPr>
                <a:t>UTF-8</a:t>
              </a:r>
              <a:r>
                <a:rPr lang="en-US" altLang="en-US" sz="1200" b="1" dirty="0"/>
                <a:t> — an 8-bit variable-width encoding which maximizes compatibility with </a:t>
              </a:r>
              <a:r>
                <a:rPr lang="en-US" altLang="en-US" sz="1200" b="1" dirty="0">
                  <a:hlinkClick r:id="rId8" tooltip="ASCII">
                    <a:extLst>
                      <a:ext uri="{A12FA001-AC4F-418D-AE19-62706E023703}">
                        <ahyp:hlinkClr xmlns:ahyp="http://schemas.microsoft.com/office/drawing/2018/hyperlinkcolor" val="tx"/>
                      </a:ext>
                    </a:extLst>
                  </a:hlinkClick>
                </a:rPr>
                <a:t>ASCII</a:t>
              </a:r>
              <a:r>
                <a:rPr lang="en-US" altLang="en-US" sz="1200" b="1" dirty="0"/>
                <a:t>. UTF-8 uses one to four bytes per code point and, being compact for Latin scripts and ASCII-compatible, provides the </a:t>
              </a:r>
              <a:r>
                <a:rPr lang="en-US" altLang="en-US" sz="1200" b="1" i="1" dirty="0"/>
                <a:t>de facto</a:t>
              </a:r>
              <a:r>
                <a:rPr lang="en-US" altLang="en-US" sz="1200" b="1" dirty="0"/>
                <a:t> standard encoding for interchange of Unicode text.</a:t>
              </a:r>
            </a:p>
            <a:p>
              <a:pPr>
                <a:spcBef>
                  <a:spcPts val="1200"/>
                </a:spcBef>
                <a:buClr>
                  <a:srgbClr val="F9F9F9"/>
                </a:buClr>
                <a:buSzPct val="65000"/>
                <a:buFont typeface="Wingdings 2" panose="05020102010507070707" pitchFamily="18" charset="2"/>
                <a:buChar char=""/>
              </a:pPr>
              <a:r>
                <a:rPr lang="en-US" altLang="en-US" sz="1200" b="1" dirty="0">
                  <a:hlinkClick r:id="rId9" tooltip="UTF-EBCDIC">
                    <a:extLst>
                      <a:ext uri="{A12FA001-AC4F-418D-AE19-62706E023703}">
                        <ahyp:hlinkClr xmlns:ahyp="http://schemas.microsoft.com/office/drawing/2018/hyperlinkcolor" val="tx"/>
                      </a:ext>
                    </a:extLst>
                  </a:hlinkClick>
                </a:rPr>
                <a:t>UTF-EBCDIC</a:t>
              </a:r>
              <a:r>
                <a:rPr lang="en-US" altLang="en-US" sz="1200" b="1" dirty="0"/>
                <a:t> — an 8-bit variable-width encoding, which maximizes compatibility with </a:t>
              </a:r>
              <a:r>
                <a:rPr lang="en-US" altLang="en-US" sz="1200" b="1" dirty="0">
                  <a:hlinkClick r:id="rId10" tooltip="EBCDIC">
                    <a:extLst>
                      <a:ext uri="{A12FA001-AC4F-418D-AE19-62706E023703}">
                        <ahyp:hlinkClr xmlns:ahyp="http://schemas.microsoft.com/office/drawing/2018/hyperlinkcolor" val="tx"/>
                      </a:ext>
                    </a:extLst>
                  </a:hlinkClick>
                </a:rPr>
                <a:t>EBCDIC</a:t>
              </a:r>
              <a:r>
                <a:rPr lang="en-US" altLang="en-US" sz="1200" b="1" dirty="0"/>
                <a:t>. (not part of </a:t>
              </a:r>
              <a:r>
                <a:rPr lang="en-US" altLang="en-US" sz="1200" b="1" i="1" dirty="0"/>
                <a:t>The Unicode Standard</a:t>
              </a:r>
              <a:r>
                <a:rPr lang="en-US" altLang="en-US" sz="1200" b="1" dirty="0"/>
                <a:t>)</a:t>
              </a:r>
            </a:p>
            <a:p>
              <a:pPr>
                <a:spcBef>
                  <a:spcPts val="1200"/>
                </a:spcBef>
                <a:buClr>
                  <a:srgbClr val="F9F9F9"/>
                </a:buClr>
                <a:buSzPct val="65000"/>
                <a:buFont typeface="Wingdings 2" panose="05020102010507070707" pitchFamily="18" charset="2"/>
                <a:buChar char=""/>
              </a:pPr>
              <a:r>
                <a:rPr lang="en-US" altLang="en-US" sz="1200" b="1" dirty="0">
                  <a:hlinkClick r:id="rId11" tooltip="UTF-16">
                    <a:extLst>
                      <a:ext uri="{A12FA001-AC4F-418D-AE19-62706E023703}">
                        <ahyp:hlinkClr xmlns:ahyp="http://schemas.microsoft.com/office/drawing/2018/hyperlinkcolor" val="tx"/>
                      </a:ext>
                    </a:extLst>
                  </a:hlinkClick>
                </a:rPr>
                <a:t>UTF-16</a:t>
              </a:r>
              <a:r>
                <a:rPr lang="en-US" altLang="en-US" sz="1200" b="1" dirty="0"/>
                <a:t> — a 16-bit, variable-width encoding</a:t>
              </a:r>
            </a:p>
            <a:p>
              <a:pPr>
                <a:spcBef>
                  <a:spcPts val="1200"/>
                </a:spcBef>
                <a:buClr>
                  <a:srgbClr val="F9F9F9"/>
                </a:buClr>
                <a:buSzPct val="65000"/>
                <a:buFont typeface="Wingdings 2" panose="05020102010507070707" pitchFamily="18" charset="2"/>
                <a:buChar char=""/>
              </a:pPr>
              <a:r>
                <a:rPr lang="en-US" altLang="en-US" sz="1200" b="1" dirty="0">
                  <a:hlinkClick r:id="rId12" tooltip="UTF-32">
                    <a:extLst>
                      <a:ext uri="{A12FA001-AC4F-418D-AE19-62706E023703}">
                        <ahyp:hlinkClr xmlns:ahyp="http://schemas.microsoft.com/office/drawing/2018/hyperlinkcolor" val="tx"/>
                      </a:ext>
                    </a:extLst>
                  </a:hlinkClick>
                </a:rPr>
                <a:t>UTF-32</a:t>
              </a:r>
              <a:r>
                <a:rPr lang="en-US" altLang="en-US" sz="1200" b="1" dirty="0"/>
                <a:t> — a 32-bit, fixed-width encoding</a:t>
              </a:r>
            </a:p>
            <a:p>
              <a:pPr>
                <a:spcBef>
                  <a:spcPts val="1200"/>
                </a:spcBef>
                <a:buClr>
                  <a:srgbClr val="F9F9F9"/>
                </a:buClr>
                <a:buSzPct val="65000"/>
                <a:buFont typeface="Wingdings 2" panose="05020102010507070707" pitchFamily="18" charset="2"/>
                <a:buChar char=""/>
              </a:pPr>
              <a:endParaRPr lang="en-US" altLang="en-US" sz="1200" b="1" dirty="0"/>
            </a:p>
          </p:txBody>
        </p:sp>
        <p:sp>
          <p:nvSpPr>
            <p:cNvPr id="20486" name="Rectangle 5">
              <a:extLst>
                <a:ext uri="{FF2B5EF4-FFF2-40B4-BE49-F238E27FC236}">
                  <a16:creationId xmlns:a16="http://schemas.microsoft.com/office/drawing/2014/main" id="{3CCB8704-647B-4EBF-A3CF-CA57F9BF81EE}"/>
                </a:ext>
              </a:extLst>
            </p:cNvPr>
            <p:cNvSpPr>
              <a:spLocks noChangeArrowheads="1"/>
            </p:cNvSpPr>
            <p:nvPr/>
          </p:nvSpPr>
          <p:spPr bwMode="auto">
            <a:xfrm>
              <a:off x="5334000" y="6581001"/>
              <a:ext cx="23887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a:t>http://en.wikipedia.org/wiki/Unicode</a:t>
              </a:r>
            </a:p>
          </p:txBody>
        </p:sp>
        <p:cxnSp>
          <p:nvCxnSpPr>
            <p:cNvPr id="8" name="Straight Connector 7">
              <a:extLst>
                <a:ext uri="{FF2B5EF4-FFF2-40B4-BE49-F238E27FC236}">
                  <a16:creationId xmlns:a16="http://schemas.microsoft.com/office/drawing/2014/main" id="{E75E3306-1761-4F1E-A343-7C4C1C4B0A1B}"/>
                </a:ext>
              </a:extLst>
            </p:cNvPr>
            <p:cNvCxnSpPr/>
            <p:nvPr/>
          </p:nvCxnSpPr>
          <p:spPr>
            <a:xfrm>
              <a:off x="609600" y="4041812"/>
              <a:ext cx="78486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5967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40E62BC-52BF-424E-B6EB-3F02B39C0967}"/>
              </a:ext>
            </a:extLst>
          </p:cNvPr>
          <p:cNvSpPr>
            <a:spLocks noGrp="1"/>
          </p:cNvSpPr>
          <p:nvPr>
            <p:ph type="title"/>
          </p:nvPr>
        </p:nvSpPr>
        <p:spPr>
          <a:xfrm>
            <a:off x="1981200" y="0"/>
            <a:ext cx="7467600" cy="1143000"/>
          </a:xfrm>
        </p:spPr>
        <p:txBody>
          <a:bodyPr/>
          <a:lstStyle/>
          <a:p>
            <a:pPr eaLnBrk="1" hangingPunct="1"/>
            <a:r>
              <a:rPr lang="en-US" altLang="en-US" dirty="0"/>
              <a:t>Character Encodings, Issues</a:t>
            </a:r>
          </a:p>
        </p:txBody>
      </p:sp>
      <p:sp>
        <p:nvSpPr>
          <p:cNvPr id="13315" name="Content Placeholder 2">
            <a:extLst>
              <a:ext uri="{FF2B5EF4-FFF2-40B4-BE49-F238E27FC236}">
                <a16:creationId xmlns:a16="http://schemas.microsoft.com/office/drawing/2014/main" id="{60E41AD7-330C-4BFC-BDCC-2649AE303B6E}"/>
              </a:ext>
            </a:extLst>
          </p:cNvPr>
          <p:cNvSpPr>
            <a:spLocks noGrp="1"/>
          </p:cNvSpPr>
          <p:nvPr>
            <p:ph idx="1"/>
          </p:nvPr>
        </p:nvSpPr>
        <p:spPr>
          <a:xfrm>
            <a:off x="1524000" y="1219201"/>
            <a:ext cx="8839200" cy="1501775"/>
          </a:xfrm>
        </p:spPr>
        <p:txBody>
          <a:bodyPr/>
          <a:lstStyle/>
          <a:p>
            <a:pPr marL="547688"/>
            <a:r>
              <a:rPr lang="en-US" altLang="en-US" sz="3200"/>
              <a:t>One character repertoire, many possible encodings </a:t>
            </a:r>
          </a:p>
        </p:txBody>
      </p:sp>
      <p:graphicFrame>
        <p:nvGraphicFramePr>
          <p:cNvPr id="5" name="Table 4">
            <a:extLst>
              <a:ext uri="{FF2B5EF4-FFF2-40B4-BE49-F238E27FC236}">
                <a16:creationId xmlns:a16="http://schemas.microsoft.com/office/drawing/2014/main" id="{CD456F02-DB1A-4D9C-8F39-65B1C9F914EF}"/>
              </a:ext>
            </a:extLst>
          </p:cNvPr>
          <p:cNvGraphicFramePr>
            <a:graphicFrameLocks noGrp="1"/>
          </p:cNvGraphicFramePr>
          <p:nvPr/>
        </p:nvGraphicFramePr>
        <p:xfrm>
          <a:off x="2209800" y="2549525"/>
          <a:ext cx="6096000" cy="2979922"/>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tblGrid>
              <a:tr h="419634">
                <a:tc>
                  <a:txBody>
                    <a:bodyPr/>
                    <a:lstStyle/>
                    <a:p>
                      <a:pPr algn="ctr"/>
                      <a:r>
                        <a:rPr lang="en-US" sz="1800" b="1" dirty="0">
                          <a:solidFill>
                            <a:schemeClr val="bg1"/>
                          </a:solidFill>
                        </a:rPr>
                        <a:t>Character</a:t>
                      </a:r>
                    </a:p>
                  </a:txBody>
                  <a:tcPr marT="45716" marB="45716"/>
                </a:tc>
                <a:tc>
                  <a:txBody>
                    <a:bodyPr/>
                    <a:lstStyle/>
                    <a:p>
                      <a:pPr algn="ctr"/>
                      <a:r>
                        <a:rPr lang="en-US" sz="1800" b="1" dirty="0">
                          <a:solidFill>
                            <a:schemeClr val="bg1"/>
                          </a:solidFill>
                        </a:rPr>
                        <a:t>Decimal Code Point</a:t>
                      </a:r>
                    </a:p>
                  </a:txBody>
                  <a:tcPr marT="45716" marB="45716"/>
                </a:tc>
                <a:tc>
                  <a:txBody>
                    <a:bodyPr/>
                    <a:lstStyle/>
                    <a:p>
                      <a:pPr algn="ctr"/>
                      <a:r>
                        <a:rPr lang="en-US" sz="1800" b="1" dirty="0">
                          <a:solidFill>
                            <a:schemeClr val="bg1"/>
                          </a:solidFill>
                        </a:rPr>
                        <a:t>Standard</a:t>
                      </a:r>
                    </a:p>
                  </a:txBody>
                  <a:tcPr marT="45716" marB="45716"/>
                </a:tc>
                <a:extLst>
                  <a:ext uri="{0D108BD9-81ED-4DB2-BD59-A6C34878D82A}">
                    <a16:rowId xmlns:a16="http://schemas.microsoft.com/office/drawing/2014/main" val="10000"/>
                  </a:ext>
                </a:extLst>
              </a:tr>
              <a:tr h="640026">
                <a:tc>
                  <a:txBody>
                    <a:bodyPr/>
                    <a:lstStyle/>
                    <a:p>
                      <a:pPr algn="ctr"/>
                      <a:r>
                        <a:rPr kumimoji="0" lang="ru-RU" sz="1800" kern="1200" dirty="0">
                          <a:solidFill>
                            <a:schemeClr val="dk1"/>
                          </a:solidFill>
                          <a:latin typeface="+mn-lt"/>
                          <a:ea typeface="+mn-ea"/>
                          <a:cs typeface="+mn-cs"/>
                        </a:rPr>
                        <a:t>Ж</a:t>
                      </a:r>
                      <a:endParaRPr lang="en-US" sz="1800" dirty="0"/>
                    </a:p>
                  </a:txBody>
                  <a:tcPr marT="45716" marB="45716"/>
                </a:tc>
                <a:tc>
                  <a:txBody>
                    <a:bodyPr/>
                    <a:lstStyle/>
                    <a:p>
                      <a:pPr algn="ctr"/>
                      <a:r>
                        <a:rPr lang="en-US" sz="1800" dirty="0"/>
                        <a:t>182</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ISO/IEC 8859-5</a:t>
                      </a:r>
                      <a:endParaRPr lang="en-US" sz="1800" dirty="0"/>
                    </a:p>
                    <a:p>
                      <a:endParaRPr lang="en-US" sz="1800" dirty="0"/>
                    </a:p>
                  </a:txBody>
                  <a:tcPr marT="45716" marB="45716"/>
                </a:tc>
                <a:extLst>
                  <a:ext uri="{0D108BD9-81ED-4DB2-BD59-A6C34878D82A}">
                    <a16:rowId xmlns:a16="http://schemas.microsoft.com/office/drawing/2014/main" val="10001"/>
                  </a:ext>
                </a:extLst>
              </a:tr>
              <a:tr h="6400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ru-RU" sz="1800" kern="1200" dirty="0">
                          <a:solidFill>
                            <a:schemeClr val="dk1"/>
                          </a:solidFill>
                          <a:latin typeface="+mn-lt"/>
                          <a:ea typeface="+mn-ea"/>
                          <a:cs typeface="+mn-cs"/>
                        </a:rPr>
                        <a:t>Ж</a:t>
                      </a:r>
                      <a:endParaRPr lang="en-US" sz="1800" dirty="0"/>
                    </a:p>
                    <a:p>
                      <a:pPr algn="ctr"/>
                      <a:endParaRPr lang="en-US" sz="1800" dirty="0"/>
                    </a:p>
                  </a:txBody>
                  <a:tcPr marT="45716" marB="45716"/>
                </a:tc>
                <a:tc>
                  <a:txBody>
                    <a:bodyPr/>
                    <a:lstStyle/>
                    <a:p>
                      <a:pPr algn="ctr"/>
                      <a:r>
                        <a:rPr lang="en-US" sz="1800" dirty="0"/>
                        <a:t>214</a:t>
                      </a:r>
                    </a:p>
                  </a:txBody>
                  <a:tcPr marT="45716" marB="45716"/>
                </a:tc>
                <a:tc>
                  <a:txBody>
                    <a:bodyPr/>
                    <a:lstStyle/>
                    <a:p>
                      <a:r>
                        <a:rPr lang="en-US" sz="1800" dirty="0"/>
                        <a:t>KOI-8R</a:t>
                      </a:r>
                    </a:p>
                  </a:txBody>
                  <a:tcPr marT="45716" marB="45716"/>
                </a:tc>
                <a:extLst>
                  <a:ext uri="{0D108BD9-81ED-4DB2-BD59-A6C34878D82A}">
                    <a16:rowId xmlns:a16="http://schemas.microsoft.com/office/drawing/2014/main" val="10002"/>
                  </a:ext>
                </a:extLst>
              </a:tr>
              <a:tr h="6400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ru-RU" sz="1800" kern="1200" dirty="0">
                          <a:solidFill>
                            <a:schemeClr val="dk1"/>
                          </a:solidFill>
                          <a:latin typeface="+mn-lt"/>
                          <a:ea typeface="+mn-ea"/>
                          <a:cs typeface="+mn-cs"/>
                        </a:rPr>
                        <a:t>Ж</a:t>
                      </a:r>
                      <a:endParaRPr lang="en-US" sz="1800" dirty="0"/>
                    </a:p>
                    <a:p>
                      <a:pPr algn="ctr"/>
                      <a:endParaRPr lang="en-US" sz="1800" dirty="0"/>
                    </a:p>
                  </a:txBody>
                  <a:tcPr marT="45716" marB="45716"/>
                </a:tc>
                <a:tc>
                  <a:txBody>
                    <a:bodyPr/>
                    <a:lstStyle/>
                    <a:p>
                      <a:pPr algn="ctr"/>
                      <a:r>
                        <a:rPr lang="en-US" sz="1800" dirty="0"/>
                        <a:t>198</a:t>
                      </a:r>
                    </a:p>
                  </a:txBody>
                  <a:tcPr marT="45716" marB="45716"/>
                </a:tc>
                <a:tc>
                  <a:txBody>
                    <a:bodyPr/>
                    <a:lstStyle/>
                    <a:p>
                      <a:r>
                        <a:rPr lang="en-US" sz="1800" dirty="0"/>
                        <a:t>Windows</a:t>
                      </a:r>
                      <a:r>
                        <a:rPr lang="en-US" sz="1800" baseline="0" dirty="0"/>
                        <a:t> 1251</a:t>
                      </a:r>
                      <a:endParaRPr lang="en-US" sz="1800" dirty="0"/>
                    </a:p>
                  </a:txBody>
                  <a:tcPr marT="45716" marB="45716"/>
                </a:tc>
                <a:extLst>
                  <a:ext uri="{0D108BD9-81ED-4DB2-BD59-A6C34878D82A}">
                    <a16:rowId xmlns:a16="http://schemas.microsoft.com/office/drawing/2014/main" val="10003"/>
                  </a:ext>
                </a:extLst>
              </a:tr>
              <a:tr h="6400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ru-RU" sz="1800" kern="1200" dirty="0">
                          <a:solidFill>
                            <a:schemeClr val="dk1"/>
                          </a:solidFill>
                          <a:latin typeface="+mn-lt"/>
                          <a:ea typeface="+mn-ea"/>
                          <a:cs typeface="+mn-cs"/>
                        </a:rPr>
                        <a:t>Ж</a:t>
                      </a:r>
                      <a:endParaRPr lang="en-US" sz="1800" dirty="0"/>
                    </a:p>
                    <a:p>
                      <a:pPr algn="ctr"/>
                      <a:endParaRPr lang="en-US" sz="1800" dirty="0"/>
                    </a:p>
                  </a:txBody>
                  <a:tcPr marT="45716" marB="45716"/>
                </a:tc>
                <a:tc>
                  <a:txBody>
                    <a:bodyPr/>
                    <a:lstStyle/>
                    <a:p>
                      <a:pPr algn="ctr"/>
                      <a:r>
                        <a:rPr lang="en-US" sz="1800" dirty="0"/>
                        <a:t>1046</a:t>
                      </a:r>
                    </a:p>
                  </a:txBody>
                  <a:tcPr marT="45716" marB="45716"/>
                </a:tc>
                <a:tc>
                  <a:txBody>
                    <a:bodyPr/>
                    <a:lstStyle/>
                    <a:p>
                      <a:r>
                        <a:rPr lang="en-US" sz="1800" dirty="0"/>
                        <a:t>Unicode 1.1</a:t>
                      </a:r>
                    </a:p>
                  </a:txBody>
                  <a:tcPr marT="45716" marB="45716"/>
                </a:tc>
                <a:extLst>
                  <a:ext uri="{0D108BD9-81ED-4DB2-BD59-A6C34878D82A}">
                    <a16:rowId xmlns:a16="http://schemas.microsoft.com/office/drawing/2014/main" val="10004"/>
                  </a:ext>
                </a:extLst>
              </a:tr>
            </a:tbl>
          </a:graphicData>
        </a:graphic>
      </p:graphicFrame>
      <p:sp>
        <p:nvSpPr>
          <p:cNvPr id="13342" name="TextBox 5">
            <a:extLst>
              <a:ext uri="{FF2B5EF4-FFF2-40B4-BE49-F238E27FC236}">
                <a16:creationId xmlns:a16="http://schemas.microsoft.com/office/drawing/2014/main" id="{238903DE-AEB0-4A88-B6E1-54E4C93CC1AC}"/>
              </a:ext>
            </a:extLst>
          </p:cNvPr>
          <p:cNvSpPr txBox="1">
            <a:spLocks noChangeArrowheads="1"/>
          </p:cNvSpPr>
          <p:nvPr/>
        </p:nvSpPr>
        <p:spPr bwMode="auto">
          <a:xfrm>
            <a:off x="2057400" y="5562601"/>
            <a:ext cx="617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FF00"/>
                </a:solidFill>
              </a:rPr>
              <a:t>Code points for "Russian Capital Letter Zhe" under different character encoding standards</a:t>
            </a:r>
          </a:p>
        </p:txBody>
      </p:sp>
    </p:spTree>
    <p:extLst>
      <p:ext uri="{BB962C8B-B14F-4D97-AF65-F5344CB8AC3E}">
        <p14:creationId xmlns:p14="http://schemas.microsoft.com/office/powerpoint/2010/main" val="1633506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1E7D5433-C1DE-42BF-95D8-A0EB29DFD25F}"/>
              </a:ext>
            </a:extLst>
          </p:cNvPr>
          <p:cNvSpPr>
            <a:spLocks noGrp="1"/>
          </p:cNvSpPr>
          <p:nvPr>
            <p:ph type="title"/>
          </p:nvPr>
        </p:nvSpPr>
        <p:spPr>
          <a:xfrm>
            <a:off x="1981200" y="0"/>
            <a:ext cx="7467600" cy="1143000"/>
          </a:xfrm>
        </p:spPr>
        <p:txBody>
          <a:bodyPr/>
          <a:lstStyle/>
          <a:p>
            <a:pPr eaLnBrk="1" hangingPunct="1"/>
            <a:r>
              <a:rPr lang="en-US" altLang="en-US" dirty="0"/>
              <a:t>Glyphs</a:t>
            </a:r>
          </a:p>
        </p:txBody>
      </p:sp>
      <p:sp>
        <p:nvSpPr>
          <p:cNvPr id="14339" name="Content Placeholder 2">
            <a:extLst>
              <a:ext uri="{FF2B5EF4-FFF2-40B4-BE49-F238E27FC236}">
                <a16:creationId xmlns:a16="http://schemas.microsoft.com/office/drawing/2014/main" id="{B7972557-7AD3-4E79-A441-6B8B1CD91068}"/>
              </a:ext>
            </a:extLst>
          </p:cNvPr>
          <p:cNvSpPr>
            <a:spLocks noGrp="1"/>
          </p:cNvSpPr>
          <p:nvPr>
            <p:ph idx="1"/>
          </p:nvPr>
        </p:nvSpPr>
        <p:spPr>
          <a:xfrm>
            <a:off x="1560674" y="1371600"/>
            <a:ext cx="9144000" cy="2438400"/>
          </a:xfrm>
        </p:spPr>
        <p:txBody>
          <a:bodyPr/>
          <a:lstStyle/>
          <a:p>
            <a:pPr marL="547688"/>
            <a:r>
              <a:rPr lang="en-US" altLang="en-US" sz="3200" dirty="0"/>
              <a:t>A </a:t>
            </a:r>
            <a:r>
              <a:rPr lang="en-US" altLang="en-US" sz="3200" dirty="0">
                <a:solidFill>
                  <a:srgbClr val="FFCE00"/>
                </a:solidFill>
              </a:rPr>
              <a:t>G</a:t>
            </a:r>
            <a:r>
              <a:rPr lang="en-US" altLang="en-US" sz="3200" i="1" dirty="0">
                <a:solidFill>
                  <a:srgbClr val="FFCE00"/>
                </a:solidFill>
              </a:rPr>
              <a:t>lyph</a:t>
            </a:r>
            <a:r>
              <a:rPr lang="en-US" altLang="en-US" sz="3200" dirty="0"/>
              <a:t> is the graphical representation or shape used to display an abstract character or part of an abstract character, either on a screen or a printer </a:t>
            </a:r>
          </a:p>
        </p:txBody>
      </p:sp>
      <p:pic>
        <p:nvPicPr>
          <p:cNvPr id="14340" name="Picture 4">
            <a:extLst>
              <a:ext uri="{FF2B5EF4-FFF2-40B4-BE49-F238E27FC236}">
                <a16:creationId xmlns:a16="http://schemas.microsoft.com/office/drawing/2014/main" id="{732166D0-7E61-4E69-8C87-B7F581449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3036919"/>
            <a:ext cx="6359525" cy="302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5">
            <a:extLst>
              <a:ext uri="{FF2B5EF4-FFF2-40B4-BE49-F238E27FC236}">
                <a16:creationId xmlns:a16="http://schemas.microsoft.com/office/drawing/2014/main" id="{0298240C-7F29-48DA-8A2C-21124001B16F}"/>
              </a:ext>
            </a:extLst>
          </p:cNvPr>
          <p:cNvSpPr txBox="1">
            <a:spLocks noChangeArrowheads="1"/>
          </p:cNvSpPr>
          <p:nvPr/>
        </p:nvSpPr>
        <p:spPr bwMode="auto">
          <a:xfrm>
            <a:off x="2667000" y="6199188"/>
            <a:ext cx="7234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FFCE00"/>
                </a:solidFill>
              </a:rPr>
              <a:t>Some glyphs used to represent the abstract character "Latin letter a" </a:t>
            </a:r>
          </a:p>
        </p:txBody>
      </p:sp>
      <p:sp>
        <p:nvSpPr>
          <p:cNvPr id="7" name="Rectangle 6">
            <a:extLst>
              <a:ext uri="{FF2B5EF4-FFF2-40B4-BE49-F238E27FC236}">
                <a16:creationId xmlns:a16="http://schemas.microsoft.com/office/drawing/2014/main" id="{F26200D1-5B73-4CF7-9AB0-A569C066FA60}"/>
              </a:ext>
            </a:extLst>
          </p:cNvPr>
          <p:cNvSpPr/>
          <p:nvPr/>
        </p:nvSpPr>
        <p:spPr>
          <a:xfrm>
            <a:off x="3657600" y="6477000"/>
            <a:ext cx="5181600" cy="254000"/>
          </a:xfrm>
          <a:prstGeom prst="rect">
            <a:avLst/>
          </a:prstGeom>
        </p:spPr>
        <p:txBody>
          <a:bodyPr>
            <a:spAutoFit/>
          </a:bodyPr>
          <a:lstStyle/>
          <a:p>
            <a:pPr hangingPunct="0">
              <a:defRPr/>
            </a:pPr>
            <a:r>
              <a:rPr lang="en-US" sz="1050" b="1" dirty="0">
                <a:latin typeface="Arial" charset="0"/>
                <a:cs typeface="Arial" charset="0"/>
              </a:rPr>
              <a:t> Image from http://www.tei-c.org/release/doc/tei-p5-doc/en/html/CH.html</a:t>
            </a:r>
          </a:p>
        </p:txBody>
      </p:sp>
    </p:spTree>
    <p:extLst>
      <p:ext uri="{BB962C8B-B14F-4D97-AF65-F5344CB8AC3E}">
        <p14:creationId xmlns:p14="http://schemas.microsoft.com/office/powerpoint/2010/main" val="295976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37C44630-E385-4B33-833D-2B122AEA29DA}"/>
              </a:ext>
            </a:extLst>
          </p:cNvPr>
          <p:cNvSpPr>
            <a:spLocks noGrp="1"/>
          </p:cNvSpPr>
          <p:nvPr>
            <p:ph type="title"/>
          </p:nvPr>
        </p:nvSpPr>
        <p:spPr>
          <a:xfrm>
            <a:off x="1981200" y="0"/>
            <a:ext cx="7467600" cy="1143000"/>
          </a:xfrm>
        </p:spPr>
        <p:txBody>
          <a:bodyPr/>
          <a:lstStyle/>
          <a:p>
            <a:pPr eaLnBrk="1" hangingPunct="1"/>
            <a:r>
              <a:rPr lang="en-US" altLang="en-US" dirty="0"/>
              <a:t>Fonts</a:t>
            </a:r>
          </a:p>
        </p:txBody>
      </p:sp>
      <p:sp>
        <p:nvSpPr>
          <p:cNvPr id="15363" name="Content Placeholder 2">
            <a:extLst>
              <a:ext uri="{FF2B5EF4-FFF2-40B4-BE49-F238E27FC236}">
                <a16:creationId xmlns:a16="http://schemas.microsoft.com/office/drawing/2014/main" id="{2172A813-BD33-4AE7-A1D9-2A4035F5B7DE}"/>
              </a:ext>
            </a:extLst>
          </p:cNvPr>
          <p:cNvSpPr>
            <a:spLocks noGrp="1"/>
          </p:cNvSpPr>
          <p:nvPr>
            <p:ph idx="1"/>
          </p:nvPr>
        </p:nvSpPr>
        <p:spPr>
          <a:xfrm>
            <a:off x="1752600" y="1208882"/>
            <a:ext cx="6618616" cy="5420519"/>
          </a:xfrm>
        </p:spPr>
        <p:txBody>
          <a:bodyPr/>
          <a:lstStyle/>
          <a:p>
            <a:pPr marL="547688"/>
            <a:r>
              <a:rPr lang="en-US" altLang="en-US" sz="3200" dirty="0"/>
              <a:t>A</a:t>
            </a:r>
            <a:r>
              <a:rPr lang="en-US" altLang="en-US" sz="3200" i="1" dirty="0"/>
              <a:t> </a:t>
            </a:r>
            <a:r>
              <a:rPr lang="en-US" altLang="en-US" sz="3200" i="1" dirty="0">
                <a:solidFill>
                  <a:srgbClr val="FFCE00"/>
                </a:solidFill>
              </a:rPr>
              <a:t>font</a:t>
            </a:r>
            <a:r>
              <a:rPr lang="en-US" altLang="en-US" sz="3200" dirty="0"/>
              <a:t> is a collection of glyphs with a common stylistic look and feel.</a:t>
            </a:r>
          </a:p>
          <a:p>
            <a:pPr marL="547688"/>
            <a:r>
              <a:rPr lang="en-US" altLang="en-US" dirty="0"/>
              <a:t>Font technologies</a:t>
            </a:r>
          </a:p>
          <a:p>
            <a:pPr marL="839788" lvl="1"/>
            <a:r>
              <a:rPr lang="en-US" altLang="en-US" b="1" dirty="0"/>
              <a:t>Bitmap, TrueType, Open Type, BDF, PDF</a:t>
            </a:r>
          </a:p>
          <a:p>
            <a:pPr marL="547688"/>
            <a:r>
              <a:rPr lang="en-US" altLang="en-US" dirty="0"/>
              <a:t>Differences</a:t>
            </a:r>
          </a:p>
          <a:p>
            <a:pPr marL="850900" lvl="2" indent="0">
              <a:buClr>
                <a:schemeClr val="tx1"/>
              </a:buClr>
              <a:buSzPct val="80000"/>
            </a:pPr>
            <a:r>
              <a:rPr lang="en-US" altLang="en-US" b="1" dirty="0"/>
              <a:t>Associate glyphs with abstract characters</a:t>
            </a:r>
          </a:p>
          <a:p>
            <a:pPr marL="850900" lvl="2" indent="0">
              <a:buClr>
                <a:schemeClr val="tx1"/>
              </a:buClr>
              <a:buSzPct val="80000"/>
            </a:pPr>
            <a:r>
              <a:rPr lang="en-US" altLang="en-US" b="1" dirty="0"/>
              <a:t>OR</a:t>
            </a:r>
          </a:p>
          <a:p>
            <a:pPr marL="928688" lvl="1" indent="-342900">
              <a:buClr>
                <a:schemeClr val="tx1"/>
              </a:buClr>
              <a:buSzPct val="80000"/>
              <a:buFont typeface="Wingdings" panose="05000000000000000000" pitchFamily="2" charset="2"/>
              <a:buChar char="§"/>
            </a:pPr>
            <a:r>
              <a:rPr lang="en-US" altLang="en-US" b="1" dirty="0"/>
              <a:t>Associate glyphs with numeric codes f</a:t>
            </a:r>
            <a:r>
              <a:rPr lang="en-US" altLang="en-US" sz="2200" b="1" dirty="0"/>
              <a:t>ollowing a character encoding standard</a:t>
            </a:r>
          </a:p>
          <a:p>
            <a:pPr marL="928688" lvl="1" indent="-342900">
              <a:buClr>
                <a:schemeClr val="tx1"/>
              </a:buClr>
              <a:buSzPct val="80000"/>
              <a:buFont typeface="Wingdings" panose="05000000000000000000" pitchFamily="2" charset="2"/>
              <a:buChar char="§"/>
            </a:pPr>
            <a:r>
              <a:rPr lang="en-US" altLang="en-US" sz="2200" b="1" dirty="0"/>
              <a:t>OR</a:t>
            </a:r>
          </a:p>
          <a:p>
            <a:pPr marL="904875" lvl="2" indent="0">
              <a:buClr>
                <a:schemeClr val="tx1"/>
              </a:buClr>
              <a:buSzPct val="95000"/>
              <a:buNone/>
            </a:pPr>
            <a:r>
              <a:rPr lang="en-US" altLang="en-US" sz="2200" b="1" dirty="0"/>
              <a:t>Use custom/proprietary techniques</a:t>
            </a:r>
            <a:endParaRPr lang="en-US" altLang="en-US" sz="3200" dirty="0"/>
          </a:p>
        </p:txBody>
      </p:sp>
      <p:pic>
        <p:nvPicPr>
          <p:cNvPr id="15364" name="Picture 2">
            <a:extLst>
              <a:ext uri="{FF2B5EF4-FFF2-40B4-BE49-F238E27FC236}">
                <a16:creationId xmlns:a16="http://schemas.microsoft.com/office/drawing/2014/main" id="{3E57AA67-8D54-47E1-86EC-BE43FD8FC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924" y="2514600"/>
            <a:ext cx="215516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414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60C54-2E8F-D444-9E61-7261E38AF0A5}"/>
              </a:ext>
            </a:extLst>
          </p:cNvPr>
          <p:cNvSpPr>
            <a:spLocks noGrp="1"/>
          </p:cNvSpPr>
          <p:nvPr>
            <p:ph type="title"/>
          </p:nvPr>
        </p:nvSpPr>
        <p:spPr>
          <a:xfrm>
            <a:off x="0" y="20588"/>
            <a:ext cx="7453185" cy="1325563"/>
          </a:xfrm>
        </p:spPr>
        <p:txBody>
          <a:bodyPr>
            <a:normAutofit/>
          </a:bodyPr>
          <a:lstStyle/>
          <a:p>
            <a:r>
              <a:rPr lang="en-US" dirty="0"/>
              <a:t>Introductions</a:t>
            </a:r>
          </a:p>
        </p:txBody>
      </p:sp>
      <p:sp>
        <p:nvSpPr>
          <p:cNvPr id="6" name="Rectangle 5">
            <a:extLst>
              <a:ext uri="{FF2B5EF4-FFF2-40B4-BE49-F238E27FC236}">
                <a16:creationId xmlns:a16="http://schemas.microsoft.com/office/drawing/2014/main" id="{53931CB7-AA43-E04F-BD12-96D2201526A9}"/>
              </a:ext>
            </a:extLst>
          </p:cNvPr>
          <p:cNvSpPr/>
          <p:nvPr/>
        </p:nvSpPr>
        <p:spPr>
          <a:xfrm>
            <a:off x="8410135" y="5277125"/>
            <a:ext cx="2935987" cy="461665"/>
          </a:xfrm>
          <a:prstGeom prst="rect">
            <a:avLst/>
          </a:prstGeom>
        </p:spPr>
        <p:txBody>
          <a:bodyPr wrap="square">
            <a:spAutoFit/>
          </a:bodyPr>
          <a:lstStyle/>
          <a:p>
            <a:pPr lvl="0" algn="ctr"/>
            <a:r>
              <a:rPr lang="en-US" sz="2400" b="1" dirty="0"/>
              <a:t>scientific method</a:t>
            </a:r>
          </a:p>
        </p:txBody>
      </p:sp>
      <p:sp>
        <p:nvSpPr>
          <p:cNvPr id="7" name="Rectangle 6">
            <a:extLst>
              <a:ext uri="{FF2B5EF4-FFF2-40B4-BE49-F238E27FC236}">
                <a16:creationId xmlns:a16="http://schemas.microsoft.com/office/drawing/2014/main" id="{C5B7F3D0-1E72-B248-B7B4-E613B9A95ECD}"/>
              </a:ext>
            </a:extLst>
          </p:cNvPr>
          <p:cNvSpPr/>
          <p:nvPr/>
        </p:nvSpPr>
        <p:spPr>
          <a:xfrm>
            <a:off x="5280603" y="2448247"/>
            <a:ext cx="2089384" cy="461665"/>
          </a:xfrm>
          <a:prstGeom prst="rect">
            <a:avLst/>
          </a:prstGeom>
        </p:spPr>
        <p:txBody>
          <a:bodyPr wrap="square">
            <a:spAutoFit/>
          </a:bodyPr>
          <a:lstStyle/>
          <a:p>
            <a:pPr lvl="0" algn="r"/>
            <a:r>
              <a:rPr lang="en-US" sz="2400" b="1" dirty="0"/>
              <a:t>programming</a:t>
            </a:r>
          </a:p>
        </p:txBody>
      </p:sp>
      <p:sp>
        <p:nvSpPr>
          <p:cNvPr id="8" name="Rectangle 7">
            <a:extLst>
              <a:ext uri="{FF2B5EF4-FFF2-40B4-BE49-F238E27FC236}">
                <a16:creationId xmlns:a16="http://schemas.microsoft.com/office/drawing/2014/main" id="{CFBA1262-E97A-A548-A07F-A3D0FC94DB20}"/>
              </a:ext>
            </a:extLst>
          </p:cNvPr>
          <p:cNvSpPr/>
          <p:nvPr/>
        </p:nvSpPr>
        <p:spPr>
          <a:xfrm>
            <a:off x="1730579" y="5726841"/>
            <a:ext cx="2935987" cy="461665"/>
          </a:xfrm>
          <a:prstGeom prst="rect">
            <a:avLst/>
          </a:prstGeom>
        </p:spPr>
        <p:txBody>
          <a:bodyPr wrap="square">
            <a:spAutoFit/>
          </a:bodyPr>
          <a:lstStyle/>
          <a:p>
            <a:pPr lvl="0" algn="r"/>
            <a:r>
              <a:rPr lang="en-US" sz="2400" b="1" dirty="0"/>
              <a:t>machine learning</a:t>
            </a:r>
          </a:p>
        </p:txBody>
      </p:sp>
      <p:sp>
        <p:nvSpPr>
          <p:cNvPr id="9" name="Rectangle 8">
            <a:extLst>
              <a:ext uri="{FF2B5EF4-FFF2-40B4-BE49-F238E27FC236}">
                <a16:creationId xmlns:a16="http://schemas.microsoft.com/office/drawing/2014/main" id="{2F7669AE-BF1B-D640-9B57-6BE586168FB5}"/>
              </a:ext>
            </a:extLst>
          </p:cNvPr>
          <p:cNvSpPr/>
          <p:nvPr/>
        </p:nvSpPr>
        <p:spPr>
          <a:xfrm>
            <a:off x="5017859" y="6406395"/>
            <a:ext cx="3026873" cy="461665"/>
          </a:xfrm>
          <a:prstGeom prst="rect">
            <a:avLst/>
          </a:prstGeom>
        </p:spPr>
        <p:txBody>
          <a:bodyPr wrap="square">
            <a:spAutoFit/>
          </a:bodyPr>
          <a:lstStyle/>
          <a:p>
            <a:pPr lvl="0" algn="ctr"/>
            <a:r>
              <a:rPr lang="en-US" sz="2400" b="1" dirty="0"/>
              <a:t>math &amp; statistics</a:t>
            </a:r>
          </a:p>
        </p:txBody>
      </p:sp>
      <p:sp>
        <p:nvSpPr>
          <p:cNvPr id="10" name="Rectangle 9">
            <a:extLst>
              <a:ext uri="{FF2B5EF4-FFF2-40B4-BE49-F238E27FC236}">
                <a16:creationId xmlns:a16="http://schemas.microsoft.com/office/drawing/2014/main" id="{3713D4B2-C133-1445-B781-DE4617850877}"/>
              </a:ext>
            </a:extLst>
          </p:cNvPr>
          <p:cNvSpPr/>
          <p:nvPr/>
        </p:nvSpPr>
        <p:spPr>
          <a:xfrm>
            <a:off x="3001407" y="1333214"/>
            <a:ext cx="2013039" cy="830997"/>
          </a:xfrm>
          <a:prstGeom prst="rect">
            <a:avLst/>
          </a:prstGeom>
        </p:spPr>
        <p:txBody>
          <a:bodyPr wrap="square">
            <a:spAutoFit/>
          </a:bodyPr>
          <a:lstStyle/>
          <a:p>
            <a:pPr lvl="0"/>
            <a:r>
              <a:rPr lang="en-US" sz="2400" b="1" dirty="0">
                <a:solidFill>
                  <a:srgbClr val="FF0000"/>
                </a:solidFill>
              </a:rPr>
              <a:t>artificial intelligence</a:t>
            </a:r>
          </a:p>
        </p:txBody>
      </p:sp>
      <p:sp>
        <p:nvSpPr>
          <p:cNvPr id="11" name="Rectangle 10">
            <a:extLst>
              <a:ext uri="{FF2B5EF4-FFF2-40B4-BE49-F238E27FC236}">
                <a16:creationId xmlns:a16="http://schemas.microsoft.com/office/drawing/2014/main" id="{8B8E2EA8-6416-1848-B63F-CDAAAEEE46AC}"/>
              </a:ext>
            </a:extLst>
          </p:cNvPr>
          <p:cNvSpPr/>
          <p:nvPr/>
        </p:nvSpPr>
        <p:spPr>
          <a:xfrm>
            <a:off x="5453140" y="1367389"/>
            <a:ext cx="1704767" cy="830997"/>
          </a:xfrm>
          <a:prstGeom prst="rect">
            <a:avLst/>
          </a:prstGeom>
        </p:spPr>
        <p:txBody>
          <a:bodyPr wrap="square">
            <a:spAutoFit/>
          </a:bodyPr>
          <a:lstStyle/>
          <a:p>
            <a:pPr lvl="0"/>
            <a:r>
              <a:rPr lang="en-US" sz="2400" b="1" dirty="0">
                <a:solidFill>
                  <a:srgbClr val="FF0000"/>
                </a:solidFill>
              </a:rPr>
              <a:t>data science</a:t>
            </a:r>
          </a:p>
        </p:txBody>
      </p:sp>
      <p:sp>
        <p:nvSpPr>
          <p:cNvPr id="12" name="Rectangle 11">
            <a:extLst>
              <a:ext uri="{FF2B5EF4-FFF2-40B4-BE49-F238E27FC236}">
                <a16:creationId xmlns:a16="http://schemas.microsoft.com/office/drawing/2014/main" id="{832176B4-0FAF-D74C-AA7C-6709858EDD69}"/>
              </a:ext>
            </a:extLst>
          </p:cNvPr>
          <p:cNvSpPr/>
          <p:nvPr/>
        </p:nvSpPr>
        <p:spPr>
          <a:xfrm>
            <a:off x="7453184" y="1365514"/>
            <a:ext cx="2548120" cy="954107"/>
          </a:xfrm>
          <a:prstGeom prst="rect">
            <a:avLst/>
          </a:prstGeom>
        </p:spPr>
        <p:txBody>
          <a:bodyPr wrap="square">
            <a:spAutoFit/>
          </a:bodyPr>
          <a:lstStyle/>
          <a:p>
            <a:pPr lvl="0"/>
            <a:r>
              <a:rPr lang="en-US" sz="2400" b="1" dirty="0">
                <a:solidFill>
                  <a:srgbClr val="FF0000"/>
                </a:solidFill>
              </a:rPr>
              <a:t>computational </a:t>
            </a:r>
            <a:r>
              <a:rPr lang="en-US" sz="3200" b="1" dirty="0">
                <a:solidFill>
                  <a:srgbClr val="FF0000"/>
                </a:solidFill>
              </a:rPr>
              <a:t>*</a:t>
            </a:r>
            <a:r>
              <a:rPr lang="en-US" sz="2400" b="1" dirty="0">
                <a:solidFill>
                  <a:srgbClr val="FF0000"/>
                </a:solidFill>
              </a:rPr>
              <a:t>science</a:t>
            </a:r>
          </a:p>
        </p:txBody>
      </p:sp>
      <p:grpSp>
        <p:nvGrpSpPr>
          <p:cNvPr id="13" name="Group 12">
            <a:extLst>
              <a:ext uri="{FF2B5EF4-FFF2-40B4-BE49-F238E27FC236}">
                <a16:creationId xmlns:a16="http://schemas.microsoft.com/office/drawing/2014/main" id="{7BFDA9D3-2029-0748-97A7-706A5CFBED0D}"/>
              </a:ext>
            </a:extLst>
          </p:cNvPr>
          <p:cNvGrpSpPr/>
          <p:nvPr/>
        </p:nvGrpSpPr>
        <p:grpSpPr>
          <a:xfrm>
            <a:off x="4230068" y="2909912"/>
            <a:ext cx="4364903" cy="3384092"/>
            <a:chOff x="1822140" y="2404139"/>
            <a:chExt cx="4346004" cy="4050780"/>
          </a:xfrm>
        </p:grpSpPr>
        <p:sp>
          <p:nvSpPr>
            <p:cNvPr id="14" name="Freeform: Shape 38">
              <a:extLst>
                <a:ext uri="{FF2B5EF4-FFF2-40B4-BE49-F238E27FC236}">
                  <a16:creationId xmlns:a16="http://schemas.microsoft.com/office/drawing/2014/main" id="{2785C1DD-F9B7-5D49-9627-09E98F69D31C}"/>
                </a:ext>
              </a:extLst>
            </p:cNvPr>
            <p:cNvSpPr/>
            <p:nvPr/>
          </p:nvSpPr>
          <p:spPr>
            <a:xfrm rot="17858158">
              <a:off x="2121375" y="2681925"/>
              <a:ext cx="1858980" cy="2457450"/>
            </a:xfrm>
            <a:custGeom>
              <a:avLst/>
              <a:gdLst>
                <a:gd name="connsiteX0" fmla="*/ 0 w 4043284"/>
                <a:gd name="connsiteY0" fmla="*/ 1671898 h 3343795"/>
                <a:gd name="connsiteX1" fmla="*/ 2021642 w 4043284"/>
                <a:gd name="connsiteY1" fmla="*/ 0 h 3343795"/>
                <a:gd name="connsiteX2" fmla="*/ 4043284 w 4043284"/>
                <a:gd name="connsiteY2" fmla="*/ 1671898 h 3343795"/>
                <a:gd name="connsiteX3" fmla="*/ 2021642 w 4043284"/>
                <a:gd name="connsiteY3" fmla="*/ 3343796 h 3343795"/>
                <a:gd name="connsiteX4" fmla="*/ 0 w 4043284"/>
                <a:gd name="connsiteY4" fmla="*/ 1671898 h 3343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3284" h="3343795">
                  <a:moveTo>
                    <a:pt x="0" y="1671898"/>
                  </a:moveTo>
                  <a:cubicBezTo>
                    <a:pt x="0" y="748534"/>
                    <a:pt x="905120" y="0"/>
                    <a:pt x="2021642" y="0"/>
                  </a:cubicBezTo>
                  <a:cubicBezTo>
                    <a:pt x="3138164" y="0"/>
                    <a:pt x="4043284" y="748534"/>
                    <a:pt x="4043284" y="1671898"/>
                  </a:cubicBezTo>
                  <a:cubicBezTo>
                    <a:pt x="4043284" y="2595262"/>
                    <a:pt x="3138164" y="3343796"/>
                    <a:pt x="2021642" y="3343796"/>
                  </a:cubicBezTo>
                  <a:cubicBezTo>
                    <a:pt x="905120" y="3343796"/>
                    <a:pt x="0" y="2595262"/>
                    <a:pt x="0" y="1671898"/>
                  </a:cubicBezTo>
                  <a:close/>
                </a:path>
              </a:pathLst>
            </a:custGeom>
            <a:solidFill>
              <a:srgbClr val="FFD05B">
                <a:alpha val="69000"/>
              </a:srgbClr>
            </a:solidFill>
            <a:ln>
              <a:no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76145" tIns="535407" rIns="776145" bIns="535407" numCol="1" spcCol="1270" anchor="ctr" anchorCtr="0">
              <a:noAutofit/>
            </a:bodyPr>
            <a:lstStyle/>
            <a:p>
              <a:pPr marL="0" lvl="0" indent="0" algn="ctr" defTabSz="1600200">
                <a:lnSpc>
                  <a:spcPct val="90000"/>
                </a:lnSpc>
                <a:spcBef>
                  <a:spcPct val="0"/>
                </a:spcBef>
                <a:spcAft>
                  <a:spcPct val="35000"/>
                </a:spcAft>
                <a:buNone/>
              </a:pPr>
              <a:endParaRPr lang="en-US" sz="4400" b="1" kern="1200" dirty="0">
                <a:solidFill>
                  <a:schemeClr val="bg1"/>
                </a:solidFill>
              </a:endParaRPr>
            </a:p>
          </p:txBody>
        </p:sp>
        <p:sp>
          <p:nvSpPr>
            <p:cNvPr id="15" name="Freeform: Shape 8">
              <a:extLst>
                <a:ext uri="{FF2B5EF4-FFF2-40B4-BE49-F238E27FC236}">
                  <a16:creationId xmlns:a16="http://schemas.microsoft.com/office/drawing/2014/main" id="{889C814A-AC8B-AB40-933B-87C9AE6843CF}"/>
                </a:ext>
              </a:extLst>
            </p:cNvPr>
            <p:cNvSpPr/>
            <p:nvPr/>
          </p:nvSpPr>
          <p:spPr>
            <a:xfrm rot="19661823">
              <a:off x="3711320" y="2887275"/>
              <a:ext cx="2445674" cy="2126952"/>
            </a:xfrm>
            <a:custGeom>
              <a:avLst/>
              <a:gdLst>
                <a:gd name="connsiteX0" fmla="*/ 0 w 4043284"/>
                <a:gd name="connsiteY0" fmla="*/ 1671898 h 3343795"/>
                <a:gd name="connsiteX1" fmla="*/ 2021642 w 4043284"/>
                <a:gd name="connsiteY1" fmla="*/ 0 h 3343795"/>
                <a:gd name="connsiteX2" fmla="*/ 4043284 w 4043284"/>
                <a:gd name="connsiteY2" fmla="*/ 1671898 h 3343795"/>
                <a:gd name="connsiteX3" fmla="*/ 2021642 w 4043284"/>
                <a:gd name="connsiteY3" fmla="*/ 3343796 h 3343795"/>
                <a:gd name="connsiteX4" fmla="*/ 0 w 4043284"/>
                <a:gd name="connsiteY4" fmla="*/ 1671898 h 3343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3284" h="3343795">
                  <a:moveTo>
                    <a:pt x="0" y="1671898"/>
                  </a:moveTo>
                  <a:cubicBezTo>
                    <a:pt x="0" y="748534"/>
                    <a:pt x="905120" y="0"/>
                    <a:pt x="2021642" y="0"/>
                  </a:cubicBezTo>
                  <a:cubicBezTo>
                    <a:pt x="3138164" y="0"/>
                    <a:pt x="4043284" y="748534"/>
                    <a:pt x="4043284" y="1671898"/>
                  </a:cubicBezTo>
                  <a:cubicBezTo>
                    <a:pt x="4043284" y="2595262"/>
                    <a:pt x="3138164" y="3343796"/>
                    <a:pt x="2021642" y="3343796"/>
                  </a:cubicBezTo>
                  <a:cubicBezTo>
                    <a:pt x="905120" y="3343796"/>
                    <a:pt x="0" y="2595262"/>
                    <a:pt x="0" y="1671898"/>
                  </a:cubicBezTo>
                  <a:close/>
                </a:path>
              </a:pathLst>
            </a:custGeom>
            <a:solidFill>
              <a:srgbClr val="FFD671"/>
            </a:solidFill>
            <a:ln>
              <a:no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76145" tIns="535407" rIns="776145" bIns="535407" numCol="1" spcCol="1270" anchor="ctr" anchorCtr="0">
              <a:noAutofit/>
            </a:bodyPr>
            <a:lstStyle/>
            <a:p>
              <a:pPr marL="0" lvl="0" indent="0" algn="ctr" defTabSz="1600200">
                <a:lnSpc>
                  <a:spcPct val="90000"/>
                </a:lnSpc>
                <a:spcBef>
                  <a:spcPct val="0"/>
                </a:spcBef>
                <a:spcAft>
                  <a:spcPct val="35000"/>
                </a:spcAft>
                <a:buNone/>
              </a:pPr>
              <a:endParaRPr lang="en-US" sz="4400" b="1" kern="1200" dirty="0">
                <a:solidFill>
                  <a:schemeClr val="bg1"/>
                </a:solidFill>
              </a:endParaRPr>
            </a:p>
          </p:txBody>
        </p:sp>
        <p:sp>
          <p:nvSpPr>
            <p:cNvPr id="16" name="Freeform: Shape 26">
              <a:extLst>
                <a:ext uri="{FF2B5EF4-FFF2-40B4-BE49-F238E27FC236}">
                  <a16:creationId xmlns:a16="http://schemas.microsoft.com/office/drawing/2014/main" id="{1636B2C4-FF25-2342-8AF9-823535EDAA00}"/>
                </a:ext>
              </a:extLst>
            </p:cNvPr>
            <p:cNvSpPr/>
            <p:nvPr/>
          </p:nvSpPr>
          <p:spPr>
            <a:xfrm rot="1355414">
              <a:off x="3679627" y="4147616"/>
              <a:ext cx="2488517" cy="1895633"/>
            </a:xfrm>
            <a:custGeom>
              <a:avLst/>
              <a:gdLst>
                <a:gd name="connsiteX0" fmla="*/ 0 w 4043284"/>
                <a:gd name="connsiteY0" fmla="*/ 1671898 h 3343795"/>
                <a:gd name="connsiteX1" fmla="*/ 2021642 w 4043284"/>
                <a:gd name="connsiteY1" fmla="*/ 0 h 3343795"/>
                <a:gd name="connsiteX2" fmla="*/ 4043284 w 4043284"/>
                <a:gd name="connsiteY2" fmla="*/ 1671898 h 3343795"/>
                <a:gd name="connsiteX3" fmla="*/ 2021642 w 4043284"/>
                <a:gd name="connsiteY3" fmla="*/ 3343796 h 3343795"/>
                <a:gd name="connsiteX4" fmla="*/ 0 w 4043284"/>
                <a:gd name="connsiteY4" fmla="*/ 1671898 h 3343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3284" h="3343795">
                  <a:moveTo>
                    <a:pt x="0" y="1671898"/>
                  </a:moveTo>
                  <a:cubicBezTo>
                    <a:pt x="0" y="748534"/>
                    <a:pt x="905120" y="0"/>
                    <a:pt x="2021642" y="0"/>
                  </a:cubicBezTo>
                  <a:cubicBezTo>
                    <a:pt x="3138164" y="0"/>
                    <a:pt x="4043284" y="748534"/>
                    <a:pt x="4043284" y="1671898"/>
                  </a:cubicBezTo>
                  <a:cubicBezTo>
                    <a:pt x="4043284" y="2595262"/>
                    <a:pt x="3138164" y="3343796"/>
                    <a:pt x="2021642" y="3343796"/>
                  </a:cubicBezTo>
                  <a:cubicBezTo>
                    <a:pt x="905120" y="3343796"/>
                    <a:pt x="0" y="2595262"/>
                    <a:pt x="0" y="1671898"/>
                  </a:cubicBezTo>
                  <a:close/>
                </a:path>
              </a:pathLst>
            </a:custGeom>
            <a:solidFill>
              <a:srgbClr val="FFB805">
                <a:alpha val="49000"/>
              </a:srgbClr>
            </a:solidFill>
            <a:ln>
              <a:no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76145" tIns="535407" rIns="776145" bIns="535407" numCol="1" spcCol="1270" anchor="ctr" anchorCtr="0">
              <a:noAutofit/>
            </a:bodyPr>
            <a:lstStyle/>
            <a:p>
              <a:pPr marL="0" lvl="0" indent="0" algn="ctr" defTabSz="1600200">
                <a:lnSpc>
                  <a:spcPct val="90000"/>
                </a:lnSpc>
                <a:spcBef>
                  <a:spcPct val="0"/>
                </a:spcBef>
                <a:spcAft>
                  <a:spcPct val="35000"/>
                </a:spcAft>
                <a:buNone/>
              </a:pPr>
              <a:endParaRPr lang="en-US" sz="4400" b="1" kern="1200" dirty="0">
                <a:solidFill>
                  <a:schemeClr val="bg1"/>
                </a:solidFill>
              </a:endParaRPr>
            </a:p>
          </p:txBody>
        </p:sp>
        <p:sp>
          <p:nvSpPr>
            <p:cNvPr id="17" name="Freeform: Shape 30">
              <a:extLst>
                <a:ext uri="{FF2B5EF4-FFF2-40B4-BE49-F238E27FC236}">
                  <a16:creationId xmlns:a16="http://schemas.microsoft.com/office/drawing/2014/main" id="{23AE958E-99C9-7147-A5FD-616527766287}"/>
                </a:ext>
              </a:extLst>
            </p:cNvPr>
            <p:cNvSpPr/>
            <p:nvPr/>
          </p:nvSpPr>
          <p:spPr>
            <a:xfrm rot="15916067">
              <a:off x="2743415" y="4257436"/>
              <a:ext cx="2407631" cy="1987336"/>
            </a:xfrm>
            <a:custGeom>
              <a:avLst/>
              <a:gdLst>
                <a:gd name="connsiteX0" fmla="*/ 0 w 4043284"/>
                <a:gd name="connsiteY0" fmla="*/ 1671898 h 3343795"/>
                <a:gd name="connsiteX1" fmla="*/ 2021642 w 4043284"/>
                <a:gd name="connsiteY1" fmla="*/ 0 h 3343795"/>
                <a:gd name="connsiteX2" fmla="*/ 4043284 w 4043284"/>
                <a:gd name="connsiteY2" fmla="*/ 1671898 h 3343795"/>
                <a:gd name="connsiteX3" fmla="*/ 2021642 w 4043284"/>
                <a:gd name="connsiteY3" fmla="*/ 3343796 h 3343795"/>
                <a:gd name="connsiteX4" fmla="*/ 0 w 4043284"/>
                <a:gd name="connsiteY4" fmla="*/ 1671898 h 3343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3284" h="3343795">
                  <a:moveTo>
                    <a:pt x="0" y="1671898"/>
                  </a:moveTo>
                  <a:cubicBezTo>
                    <a:pt x="0" y="748534"/>
                    <a:pt x="905120" y="0"/>
                    <a:pt x="2021642" y="0"/>
                  </a:cubicBezTo>
                  <a:cubicBezTo>
                    <a:pt x="3138164" y="0"/>
                    <a:pt x="4043284" y="748534"/>
                    <a:pt x="4043284" y="1671898"/>
                  </a:cubicBezTo>
                  <a:cubicBezTo>
                    <a:pt x="4043284" y="2595262"/>
                    <a:pt x="3138164" y="3343796"/>
                    <a:pt x="2021642" y="3343796"/>
                  </a:cubicBezTo>
                  <a:cubicBezTo>
                    <a:pt x="905120" y="3343796"/>
                    <a:pt x="0" y="2595262"/>
                    <a:pt x="0" y="1671898"/>
                  </a:cubicBezTo>
                  <a:close/>
                </a:path>
              </a:pathLst>
            </a:custGeom>
            <a:solidFill>
              <a:srgbClr val="FFD671">
                <a:alpha val="62000"/>
              </a:srgbClr>
            </a:solidFill>
            <a:ln>
              <a:no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76145" tIns="535407" rIns="776145" bIns="535407" numCol="1" spcCol="1270" anchor="ctr" anchorCtr="0">
              <a:noAutofit/>
            </a:bodyPr>
            <a:lstStyle/>
            <a:p>
              <a:pPr marL="0" lvl="0" indent="0" algn="ctr" defTabSz="1600200">
                <a:lnSpc>
                  <a:spcPct val="90000"/>
                </a:lnSpc>
                <a:spcBef>
                  <a:spcPct val="0"/>
                </a:spcBef>
                <a:spcAft>
                  <a:spcPct val="35000"/>
                </a:spcAft>
                <a:buNone/>
              </a:pPr>
              <a:endParaRPr lang="en-US" sz="4400" b="1" kern="1200" dirty="0">
                <a:solidFill>
                  <a:schemeClr val="bg1"/>
                </a:solidFill>
              </a:endParaRPr>
            </a:p>
          </p:txBody>
        </p:sp>
        <p:sp>
          <p:nvSpPr>
            <p:cNvPr id="18" name="Freeform: Shape 32">
              <a:extLst>
                <a:ext uri="{FF2B5EF4-FFF2-40B4-BE49-F238E27FC236}">
                  <a16:creationId xmlns:a16="http://schemas.microsoft.com/office/drawing/2014/main" id="{04BCC804-B0DA-2145-A489-338C5A636F3C}"/>
                </a:ext>
              </a:extLst>
            </p:cNvPr>
            <p:cNvSpPr/>
            <p:nvPr/>
          </p:nvSpPr>
          <p:spPr>
            <a:xfrm rot="1355414">
              <a:off x="3010194" y="2404139"/>
              <a:ext cx="2080371" cy="2447249"/>
            </a:xfrm>
            <a:custGeom>
              <a:avLst/>
              <a:gdLst>
                <a:gd name="connsiteX0" fmla="*/ 0 w 4043284"/>
                <a:gd name="connsiteY0" fmla="*/ 1671898 h 3343795"/>
                <a:gd name="connsiteX1" fmla="*/ 2021642 w 4043284"/>
                <a:gd name="connsiteY1" fmla="*/ 0 h 3343795"/>
                <a:gd name="connsiteX2" fmla="*/ 4043284 w 4043284"/>
                <a:gd name="connsiteY2" fmla="*/ 1671898 h 3343795"/>
                <a:gd name="connsiteX3" fmla="*/ 2021642 w 4043284"/>
                <a:gd name="connsiteY3" fmla="*/ 3343796 h 3343795"/>
                <a:gd name="connsiteX4" fmla="*/ 0 w 4043284"/>
                <a:gd name="connsiteY4" fmla="*/ 1671898 h 3343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3284" h="3343795">
                  <a:moveTo>
                    <a:pt x="0" y="1671898"/>
                  </a:moveTo>
                  <a:cubicBezTo>
                    <a:pt x="0" y="748534"/>
                    <a:pt x="905120" y="0"/>
                    <a:pt x="2021642" y="0"/>
                  </a:cubicBezTo>
                  <a:cubicBezTo>
                    <a:pt x="3138164" y="0"/>
                    <a:pt x="4043284" y="748534"/>
                    <a:pt x="4043284" y="1671898"/>
                  </a:cubicBezTo>
                  <a:cubicBezTo>
                    <a:pt x="4043284" y="2595262"/>
                    <a:pt x="3138164" y="3343796"/>
                    <a:pt x="2021642" y="3343796"/>
                  </a:cubicBezTo>
                  <a:cubicBezTo>
                    <a:pt x="905120" y="3343796"/>
                    <a:pt x="0" y="2595262"/>
                    <a:pt x="0" y="1671898"/>
                  </a:cubicBezTo>
                  <a:close/>
                </a:path>
              </a:pathLst>
            </a:custGeom>
            <a:solidFill>
              <a:srgbClr val="E6A400">
                <a:alpha val="60000"/>
              </a:srgbClr>
            </a:solidFill>
            <a:ln>
              <a:no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76145" tIns="535407" rIns="776145" bIns="535407" numCol="1" spcCol="1270" anchor="ctr" anchorCtr="0">
              <a:noAutofit/>
            </a:bodyPr>
            <a:lstStyle/>
            <a:p>
              <a:pPr marL="0" lvl="0" indent="0" algn="ctr" defTabSz="1600200">
                <a:lnSpc>
                  <a:spcPct val="90000"/>
                </a:lnSpc>
                <a:spcBef>
                  <a:spcPct val="0"/>
                </a:spcBef>
                <a:spcAft>
                  <a:spcPct val="35000"/>
                </a:spcAft>
                <a:buNone/>
              </a:pPr>
              <a:endParaRPr lang="en-US" sz="4400" b="1" kern="1200" dirty="0">
                <a:solidFill>
                  <a:schemeClr val="bg1"/>
                </a:solidFill>
              </a:endParaRPr>
            </a:p>
          </p:txBody>
        </p:sp>
        <p:sp>
          <p:nvSpPr>
            <p:cNvPr id="19" name="Freeform: Shape 26">
              <a:extLst>
                <a:ext uri="{FF2B5EF4-FFF2-40B4-BE49-F238E27FC236}">
                  <a16:creationId xmlns:a16="http://schemas.microsoft.com/office/drawing/2014/main" id="{E36CAA3C-2073-DD46-A2B6-998747529548}"/>
                </a:ext>
              </a:extLst>
            </p:cNvPr>
            <p:cNvSpPr/>
            <p:nvPr/>
          </p:nvSpPr>
          <p:spPr>
            <a:xfrm rot="8404825">
              <a:off x="1970322" y="3837702"/>
              <a:ext cx="2289787" cy="1895633"/>
            </a:xfrm>
            <a:custGeom>
              <a:avLst/>
              <a:gdLst>
                <a:gd name="connsiteX0" fmla="*/ 0 w 4043284"/>
                <a:gd name="connsiteY0" fmla="*/ 1671898 h 3343795"/>
                <a:gd name="connsiteX1" fmla="*/ 2021642 w 4043284"/>
                <a:gd name="connsiteY1" fmla="*/ 0 h 3343795"/>
                <a:gd name="connsiteX2" fmla="*/ 4043284 w 4043284"/>
                <a:gd name="connsiteY2" fmla="*/ 1671898 h 3343795"/>
                <a:gd name="connsiteX3" fmla="*/ 2021642 w 4043284"/>
                <a:gd name="connsiteY3" fmla="*/ 3343796 h 3343795"/>
                <a:gd name="connsiteX4" fmla="*/ 0 w 4043284"/>
                <a:gd name="connsiteY4" fmla="*/ 1671898 h 3343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3284" h="3343795">
                  <a:moveTo>
                    <a:pt x="0" y="1671898"/>
                  </a:moveTo>
                  <a:cubicBezTo>
                    <a:pt x="0" y="748534"/>
                    <a:pt x="905120" y="0"/>
                    <a:pt x="2021642" y="0"/>
                  </a:cubicBezTo>
                  <a:cubicBezTo>
                    <a:pt x="3138164" y="0"/>
                    <a:pt x="4043284" y="748534"/>
                    <a:pt x="4043284" y="1671898"/>
                  </a:cubicBezTo>
                  <a:cubicBezTo>
                    <a:pt x="4043284" y="2595262"/>
                    <a:pt x="3138164" y="3343796"/>
                    <a:pt x="2021642" y="3343796"/>
                  </a:cubicBezTo>
                  <a:cubicBezTo>
                    <a:pt x="905120" y="3343796"/>
                    <a:pt x="0" y="2595262"/>
                    <a:pt x="0" y="1671898"/>
                  </a:cubicBezTo>
                  <a:close/>
                </a:path>
              </a:pathLst>
            </a:custGeom>
            <a:solidFill>
              <a:srgbClr val="FFB805">
                <a:alpha val="49000"/>
              </a:srgbClr>
            </a:solidFill>
            <a:ln>
              <a:no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76145" tIns="535407" rIns="776145" bIns="535407" numCol="1" spcCol="1270" anchor="ctr" anchorCtr="0">
              <a:noAutofit/>
            </a:bodyPr>
            <a:lstStyle/>
            <a:p>
              <a:pPr marL="0" lvl="0" indent="0" algn="ctr" defTabSz="1600200">
                <a:lnSpc>
                  <a:spcPct val="90000"/>
                </a:lnSpc>
                <a:spcBef>
                  <a:spcPct val="0"/>
                </a:spcBef>
                <a:spcAft>
                  <a:spcPct val="35000"/>
                </a:spcAft>
                <a:buNone/>
              </a:pPr>
              <a:endParaRPr lang="en-US" sz="4400" b="1" kern="1200" dirty="0">
                <a:solidFill>
                  <a:schemeClr val="bg1"/>
                </a:solidFill>
              </a:endParaRPr>
            </a:p>
          </p:txBody>
        </p:sp>
      </p:grpSp>
      <p:sp>
        <p:nvSpPr>
          <p:cNvPr id="20" name="Rectangle 19">
            <a:extLst>
              <a:ext uri="{FF2B5EF4-FFF2-40B4-BE49-F238E27FC236}">
                <a16:creationId xmlns:a16="http://schemas.microsoft.com/office/drawing/2014/main" id="{8FDAAFEA-B959-CC4F-BCC8-AED46E10DF17}"/>
              </a:ext>
            </a:extLst>
          </p:cNvPr>
          <p:cNvSpPr/>
          <p:nvPr/>
        </p:nvSpPr>
        <p:spPr>
          <a:xfrm>
            <a:off x="9718786" y="1367389"/>
            <a:ext cx="2618338" cy="830997"/>
          </a:xfrm>
          <a:prstGeom prst="rect">
            <a:avLst/>
          </a:prstGeom>
        </p:spPr>
        <p:txBody>
          <a:bodyPr wrap="square">
            <a:spAutoFit/>
          </a:bodyPr>
          <a:lstStyle/>
          <a:p>
            <a:pPr lvl="0"/>
            <a:r>
              <a:rPr lang="en-US" sz="2400" b="1" dirty="0">
                <a:solidFill>
                  <a:srgbClr val="FF0000"/>
                </a:solidFill>
              </a:rPr>
              <a:t>natural language processing (NLP)</a:t>
            </a:r>
          </a:p>
        </p:txBody>
      </p:sp>
      <p:sp>
        <p:nvSpPr>
          <p:cNvPr id="21" name="Rectangle 20">
            <a:extLst>
              <a:ext uri="{FF2B5EF4-FFF2-40B4-BE49-F238E27FC236}">
                <a16:creationId xmlns:a16="http://schemas.microsoft.com/office/drawing/2014/main" id="{F11A3D1D-B45B-8447-BAE3-7A68C928D288}"/>
              </a:ext>
            </a:extLst>
          </p:cNvPr>
          <p:cNvSpPr/>
          <p:nvPr/>
        </p:nvSpPr>
        <p:spPr>
          <a:xfrm>
            <a:off x="8111520" y="3201735"/>
            <a:ext cx="2089384" cy="461665"/>
          </a:xfrm>
          <a:prstGeom prst="rect">
            <a:avLst/>
          </a:prstGeom>
        </p:spPr>
        <p:txBody>
          <a:bodyPr wrap="square">
            <a:spAutoFit/>
          </a:bodyPr>
          <a:lstStyle/>
          <a:p>
            <a:pPr lvl="0" algn="r"/>
            <a:r>
              <a:rPr lang="en-US" sz="2400" b="1" dirty="0"/>
              <a:t>algorithms</a:t>
            </a:r>
          </a:p>
        </p:txBody>
      </p:sp>
      <p:sp>
        <p:nvSpPr>
          <p:cNvPr id="22" name="Rectangle 21">
            <a:extLst>
              <a:ext uri="{FF2B5EF4-FFF2-40B4-BE49-F238E27FC236}">
                <a16:creationId xmlns:a16="http://schemas.microsoft.com/office/drawing/2014/main" id="{EEF0AB18-A753-FB42-BC6C-8DBC0BA88701}"/>
              </a:ext>
            </a:extLst>
          </p:cNvPr>
          <p:cNvSpPr/>
          <p:nvPr/>
        </p:nvSpPr>
        <p:spPr>
          <a:xfrm>
            <a:off x="366584" y="1321974"/>
            <a:ext cx="2339546" cy="1200329"/>
          </a:xfrm>
          <a:prstGeom prst="rect">
            <a:avLst/>
          </a:prstGeom>
        </p:spPr>
        <p:txBody>
          <a:bodyPr wrap="square">
            <a:spAutoFit/>
          </a:bodyPr>
          <a:lstStyle/>
          <a:p>
            <a:pPr lvl="0"/>
            <a:r>
              <a:rPr lang="en-US" sz="2400" b="1" dirty="0">
                <a:solidFill>
                  <a:srgbClr val="FF0000"/>
                </a:solidFill>
              </a:rPr>
              <a:t>computer science &amp; programming</a:t>
            </a:r>
          </a:p>
        </p:txBody>
      </p:sp>
      <p:sp>
        <p:nvSpPr>
          <p:cNvPr id="23" name="Rectangle 22">
            <a:extLst>
              <a:ext uri="{FF2B5EF4-FFF2-40B4-BE49-F238E27FC236}">
                <a16:creationId xmlns:a16="http://schemas.microsoft.com/office/drawing/2014/main" id="{52FEB0CC-5D36-194E-94E3-9323CC919797}"/>
              </a:ext>
            </a:extLst>
          </p:cNvPr>
          <p:cNvSpPr/>
          <p:nvPr/>
        </p:nvSpPr>
        <p:spPr>
          <a:xfrm>
            <a:off x="2255024" y="3349560"/>
            <a:ext cx="2089384" cy="461665"/>
          </a:xfrm>
          <a:prstGeom prst="rect">
            <a:avLst/>
          </a:prstGeom>
        </p:spPr>
        <p:txBody>
          <a:bodyPr wrap="square">
            <a:spAutoFit/>
          </a:bodyPr>
          <a:lstStyle/>
          <a:p>
            <a:pPr lvl="0" algn="r"/>
            <a:r>
              <a:rPr lang="en-US" sz="2400" b="1" dirty="0"/>
              <a:t>visualization</a:t>
            </a:r>
          </a:p>
        </p:txBody>
      </p:sp>
      <p:sp>
        <p:nvSpPr>
          <p:cNvPr id="26" name="Oval 25">
            <a:extLst>
              <a:ext uri="{FF2B5EF4-FFF2-40B4-BE49-F238E27FC236}">
                <a16:creationId xmlns:a16="http://schemas.microsoft.com/office/drawing/2014/main" id="{5AAEE09B-20DE-BE47-B8B3-C449C0559F36}"/>
              </a:ext>
            </a:extLst>
          </p:cNvPr>
          <p:cNvSpPr/>
          <p:nvPr/>
        </p:nvSpPr>
        <p:spPr>
          <a:xfrm>
            <a:off x="5316415" y="3793525"/>
            <a:ext cx="2301621" cy="13098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*LINGUISTICS</a:t>
            </a:r>
          </a:p>
        </p:txBody>
      </p:sp>
      <p:sp>
        <p:nvSpPr>
          <p:cNvPr id="27" name="Down Arrow 26">
            <a:extLst>
              <a:ext uri="{FF2B5EF4-FFF2-40B4-BE49-F238E27FC236}">
                <a16:creationId xmlns:a16="http://schemas.microsoft.com/office/drawing/2014/main" id="{01CE0F9F-751A-844D-B5A4-4F44FDDDED7B}"/>
              </a:ext>
            </a:extLst>
          </p:cNvPr>
          <p:cNvSpPr/>
          <p:nvPr/>
        </p:nvSpPr>
        <p:spPr>
          <a:xfrm>
            <a:off x="7369987" y="245997"/>
            <a:ext cx="1860510" cy="105012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MY</a:t>
            </a:r>
          </a:p>
          <a:p>
            <a:pPr algn="ctr"/>
            <a:r>
              <a:rPr lang="en-US" dirty="0">
                <a:solidFill>
                  <a:srgbClr val="C00000"/>
                </a:solidFill>
              </a:rPr>
              <a:t>DEGREE</a:t>
            </a:r>
          </a:p>
        </p:txBody>
      </p:sp>
      <p:sp>
        <p:nvSpPr>
          <p:cNvPr id="28" name="Down Arrow 27">
            <a:extLst>
              <a:ext uri="{FF2B5EF4-FFF2-40B4-BE49-F238E27FC236}">
                <a16:creationId xmlns:a16="http://schemas.microsoft.com/office/drawing/2014/main" id="{2DDA0080-E696-FA45-B53B-30F88C93861C}"/>
              </a:ext>
            </a:extLst>
          </p:cNvPr>
          <p:cNvSpPr/>
          <p:nvPr/>
        </p:nvSpPr>
        <p:spPr>
          <a:xfrm>
            <a:off x="10001304" y="209859"/>
            <a:ext cx="1860510" cy="105012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MY</a:t>
            </a:r>
          </a:p>
          <a:p>
            <a:pPr algn="ctr"/>
            <a:r>
              <a:rPr lang="en-US" dirty="0">
                <a:solidFill>
                  <a:srgbClr val="C00000"/>
                </a:solidFill>
              </a:rPr>
              <a:t>JOB</a:t>
            </a:r>
          </a:p>
        </p:txBody>
      </p:sp>
    </p:spTree>
    <p:extLst>
      <p:ext uri="{BB962C8B-B14F-4D97-AF65-F5344CB8AC3E}">
        <p14:creationId xmlns:p14="http://schemas.microsoft.com/office/powerpoint/2010/main" val="1182889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6F5990C1-4FF7-42A5-88F3-4526652EE146}"/>
              </a:ext>
            </a:extLst>
          </p:cNvPr>
          <p:cNvSpPr>
            <a:spLocks noGrp="1"/>
          </p:cNvSpPr>
          <p:nvPr>
            <p:ph type="title"/>
          </p:nvPr>
        </p:nvSpPr>
        <p:spPr>
          <a:xfrm>
            <a:off x="1981200" y="0"/>
            <a:ext cx="7467600" cy="1143000"/>
          </a:xfrm>
        </p:spPr>
        <p:txBody>
          <a:bodyPr/>
          <a:lstStyle/>
          <a:p>
            <a:pPr eaLnBrk="1" hangingPunct="1"/>
            <a:r>
              <a:rPr lang="en-US" altLang="en-US" dirty="0"/>
              <a:t>Fonts, Basic Functionality</a:t>
            </a:r>
          </a:p>
        </p:txBody>
      </p:sp>
      <p:sp>
        <p:nvSpPr>
          <p:cNvPr id="16387" name="Content Placeholder 2">
            <a:extLst>
              <a:ext uri="{FF2B5EF4-FFF2-40B4-BE49-F238E27FC236}">
                <a16:creationId xmlns:a16="http://schemas.microsoft.com/office/drawing/2014/main" id="{7D5EFA75-1A10-467E-9DDA-B9DCE7D433B2}"/>
              </a:ext>
            </a:extLst>
          </p:cNvPr>
          <p:cNvSpPr>
            <a:spLocks noGrp="1"/>
          </p:cNvSpPr>
          <p:nvPr>
            <p:ph idx="1"/>
          </p:nvPr>
        </p:nvSpPr>
        <p:spPr>
          <a:xfrm>
            <a:off x="1514573" y="1125859"/>
            <a:ext cx="10268932" cy="701354"/>
          </a:xfrm>
        </p:spPr>
        <p:txBody>
          <a:bodyPr/>
          <a:lstStyle/>
          <a:p>
            <a:pPr marL="547688"/>
            <a:r>
              <a:rPr lang="en-US" altLang="en-US" sz="3200" dirty="0"/>
              <a:t>Most modern fonts map abstract characters to glyphs</a:t>
            </a:r>
          </a:p>
        </p:txBody>
      </p:sp>
      <p:sp>
        <p:nvSpPr>
          <p:cNvPr id="16388" name="Rectangle 3">
            <a:extLst>
              <a:ext uri="{FF2B5EF4-FFF2-40B4-BE49-F238E27FC236}">
                <a16:creationId xmlns:a16="http://schemas.microsoft.com/office/drawing/2014/main" id="{87536566-508B-4F4F-9F4F-B4D9CD237188}"/>
              </a:ext>
            </a:extLst>
          </p:cNvPr>
          <p:cNvSpPr>
            <a:spLocks noChangeArrowheads="1"/>
          </p:cNvSpPr>
          <p:nvPr/>
        </p:nvSpPr>
        <p:spPr bwMode="auto">
          <a:xfrm>
            <a:off x="4422775" y="4114800"/>
            <a:ext cx="340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"Russian Capital Letter Zhe"</a:t>
            </a:r>
            <a:endParaRPr lang="en-US" altLang="en-US" sz="2000"/>
          </a:p>
        </p:txBody>
      </p:sp>
      <p:sp>
        <p:nvSpPr>
          <p:cNvPr id="16389" name="TextBox 4">
            <a:extLst>
              <a:ext uri="{FF2B5EF4-FFF2-40B4-BE49-F238E27FC236}">
                <a16:creationId xmlns:a16="http://schemas.microsoft.com/office/drawing/2014/main" id="{25BF1DED-0DF2-45E1-9612-93C478CDD072}"/>
              </a:ext>
            </a:extLst>
          </p:cNvPr>
          <p:cNvSpPr txBox="1">
            <a:spLocks noChangeArrowheads="1"/>
          </p:cNvSpPr>
          <p:nvPr/>
        </p:nvSpPr>
        <p:spPr bwMode="auto">
          <a:xfrm>
            <a:off x="2016125" y="2667001"/>
            <a:ext cx="1709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Code Point</a:t>
            </a:r>
          </a:p>
        </p:txBody>
      </p:sp>
      <p:sp>
        <p:nvSpPr>
          <p:cNvPr id="16390" name="TextBox 5">
            <a:extLst>
              <a:ext uri="{FF2B5EF4-FFF2-40B4-BE49-F238E27FC236}">
                <a16:creationId xmlns:a16="http://schemas.microsoft.com/office/drawing/2014/main" id="{5D1035B6-4BAF-4BE0-BC94-CFDB4D387CCA}"/>
              </a:ext>
            </a:extLst>
          </p:cNvPr>
          <p:cNvSpPr txBox="1">
            <a:spLocks noChangeArrowheads="1"/>
          </p:cNvSpPr>
          <p:nvPr/>
        </p:nvSpPr>
        <p:spPr bwMode="auto">
          <a:xfrm>
            <a:off x="4530725" y="2667001"/>
            <a:ext cx="2751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Abstract Character</a:t>
            </a:r>
          </a:p>
        </p:txBody>
      </p:sp>
      <p:sp>
        <p:nvSpPr>
          <p:cNvPr id="16391" name="TextBox 6">
            <a:extLst>
              <a:ext uri="{FF2B5EF4-FFF2-40B4-BE49-F238E27FC236}">
                <a16:creationId xmlns:a16="http://schemas.microsoft.com/office/drawing/2014/main" id="{0FDACB7A-1E13-43B5-8EEF-7BDE23022E36}"/>
              </a:ext>
            </a:extLst>
          </p:cNvPr>
          <p:cNvSpPr txBox="1">
            <a:spLocks noChangeArrowheads="1"/>
          </p:cNvSpPr>
          <p:nvPr/>
        </p:nvSpPr>
        <p:spPr bwMode="auto">
          <a:xfrm>
            <a:off x="8239126" y="2667001"/>
            <a:ext cx="989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Glyph</a:t>
            </a:r>
          </a:p>
        </p:txBody>
      </p:sp>
      <p:cxnSp>
        <p:nvCxnSpPr>
          <p:cNvPr id="8" name="Straight Arrow Connector 7">
            <a:extLst>
              <a:ext uri="{FF2B5EF4-FFF2-40B4-BE49-F238E27FC236}">
                <a16:creationId xmlns:a16="http://schemas.microsoft.com/office/drawing/2014/main" id="{790E10DB-205E-4715-8D22-2A7842689378}"/>
              </a:ext>
            </a:extLst>
          </p:cNvPr>
          <p:cNvCxnSpPr/>
          <p:nvPr/>
        </p:nvCxnSpPr>
        <p:spPr>
          <a:xfrm>
            <a:off x="2930525" y="3417888"/>
            <a:ext cx="1371600" cy="685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E3A302E-0457-4956-9E7D-473792970259}"/>
              </a:ext>
            </a:extLst>
          </p:cNvPr>
          <p:cNvCxnSpPr/>
          <p:nvPr/>
        </p:nvCxnSpPr>
        <p:spPr>
          <a:xfrm>
            <a:off x="2930525" y="4256089"/>
            <a:ext cx="1295400" cy="3063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50965-7A50-4309-957E-BB3F5700578E}"/>
              </a:ext>
            </a:extLst>
          </p:cNvPr>
          <p:cNvCxnSpPr/>
          <p:nvPr/>
        </p:nvCxnSpPr>
        <p:spPr>
          <a:xfrm flipV="1">
            <a:off x="2930525" y="5246688"/>
            <a:ext cx="1371600" cy="685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CB544-AA32-4B91-B8EE-18EC20BDB88A}"/>
              </a:ext>
            </a:extLst>
          </p:cNvPr>
          <p:cNvCxnSpPr/>
          <p:nvPr/>
        </p:nvCxnSpPr>
        <p:spPr>
          <a:xfrm flipV="1">
            <a:off x="2930525" y="4941889"/>
            <a:ext cx="1295400" cy="3063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396" name="Rectangle 15">
            <a:extLst>
              <a:ext uri="{FF2B5EF4-FFF2-40B4-BE49-F238E27FC236}">
                <a16:creationId xmlns:a16="http://schemas.microsoft.com/office/drawing/2014/main" id="{18A0C7D6-C13A-4849-9649-09CFEE83628C}"/>
              </a:ext>
            </a:extLst>
          </p:cNvPr>
          <p:cNvSpPr>
            <a:spLocks noChangeArrowheads="1"/>
          </p:cNvSpPr>
          <p:nvPr/>
        </p:nvSpPr>
        <p:spPr bwMode="auto">
          <a:xfrm>
            <a:off x="2244726" y="3265488"/>
            <a:ext cx="61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182</a:t>
            </a:r>
            <a:endParaRPr lang="en-US" altLang="en-US" sz="2000"/>
          </a:p>
        </p:txBody>
      </p:sp>
      <p:sp>
        <p:nvSpPr>
          <p:cNvPr id="16397" name="Rectangle 16">
            <a:extLst>
              <a:ext uri="{FF2B5EF4-FFF2-40B4-BE49-F238E27FC236}">
                <a16:creationId xmlns:a16="http://schemas.microsoft.com/office/drawing/2014/main" id="{97332091-9124-4B80-B56D-B1DE664E7BE3}"/>
              </a:ext>
            </a:extLst>
          </p:cNvPr>
          <p:cNvSpPr>
            <a:spLocks noChangeArrowheads="1"/>
          </p:cNvSpPr>
          <p:nvPr/>
        </p:nvSpPr>
        <p:spPr bwMode="auto">
          <a:xfrm>
            <a:off x="2320926" y="4027488"/>
            <a:ext cx="61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214</a:t>
            </a:r>
            <a:endParaRPr lang="en-US" altLang="en-US" sz="2000"/>
          </a:p>
        </p:txBody>
      </p:sp>
      <p:sp>
        <p:nvSpPr>
          <p:cNvPr id="16398" name="Rectangle 17">
            <a:extLst>
              <a:ext uri="{FF2B5EF4-FFF2-40B4-BE49-F238E27FC236}">
                <a16:creationId xmlns:a16="http://schemas.microsoft.com/office/drawing/2014/main" id="{43E78D19-4653-47FA-A6B8-885B09EFC2A5}"/>
              </a:ext>
            </a:extLst>
          </p:cNvPr>
          <p:cNvSpPr>
            <a:spLocks noChangeArrowheads="1"/>
          </p:cNvSpPr>
          <p:nvPr/>
        </p:nvSpPr>
        <p:spPr bwMode="auto">
          <a:xfrm>
            <a:off x="2244726" y="5094288"/>
            <a:ext cx="61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198</a:t>
            </a:r>
            <a:endParaRPr lang="en-US" altLang="en-US" sz="2000"/>
          </a:p>
        </p:txBody>
      </p:sp>
      <p:sp>
        <p:nvSpPr>
          <p:cNvPr id="16399" name="Rectangle 18">
            <a:extLst>
              <a:ext uri="{FF2B5EF4-FFF2-40B4-BE49-F238E27FC236}">
                <a16:creationId xmlns:a16="http://schemas.microsoft.com/office/drawing/2014/main" id="{16D0032D-7883-49E8-8B55-D65914574C6C}"/>
              </a:ext>
            </a:extLst>
          </p:cNvPr>
          <p:cNvSpPr>
            <a:spLocks noChangeArrowheads="1"/>
          </p:cNvSpPr>
          <p:nvPr/>
        </p:nvSpPr>
        <p:spPr bwMode="auto">
          <a:xfrm>
            <a:off x="2244725" y="5780088"/>
            <a:ext cx="755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1046</a:t>
            </a:r>
            <a:endParaRPr lang="en-US" altLang="en-US" sz="2000"/>
          </a:p>
        </p:txBody>
      </p:sp>
      <p:sp>
        <p:nvSpPr>
          <p:cNvPr id="16400" name="Rectangle 19">
            <a:extLst>
              <a:ext uri="{FF2B5EF4-FFF2-40B4-BE49-F238E27FC236}">
                <a16:creationId xmlns:a16="http://schemas.microsoft.com/office/drawing/2014/main" id="{72EC29D4-9BAB-469E-941D-EBB992589ED4}"/>
              </a:ext>
            </a:extLst>
          </p:cNvPr>
          <p:cNvSpPr>
            <a:spLocks noChangeArrowheads="1"/>
          </p:cNvSpPr>
          <p:nvPr/>
        </p:nvSpPr>
        <p:spPr bwMode="auto">
          <a:xfrm rot="-1558207">
            <a:off x="3071813" y="5359401"/>
            <a:ext cx="1003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rPr>
              <a:t>Unicode 1.1</a:t>
            </a:r>
          </a:p>
        </p:txBody>
      </p:sp>
      <p:sp>
        <p:nvSpPr>
          <p:cNvPr id="16401" name="Rectangle 20">
            <a:extLst>
              <a:ext uri="{FF2B5EF4-FFF2-40B4-BE49-F238E27FC236}">
                <a16:creationId xmlns:a16="http://schemas.microsoft.com/office/drawing/2014/main" id="{83485127-8224-4332-8941-639E2570A1F9}"/>
              </a:ext>
            </a:extLst>
          </p:cNvPr>
          <p:cNvSpPr>
            <a:spLocks noChangeArrowheads="1"/>
          </p:cNvSpPr>
          <p:nvPr/>
        </p:nvSpPr>
        <p:spPr bwMode="auto">
          <a:xfrm rot="-803803">
            <a:off x="2870200" y="4870451"/>
            <a:ext cx="1189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rPr>
              <a:t>Windows 1251</a:t>
            </a:r>
          </a:p>
        </p:txBody>
      </p:sp>
      <p:sp>
        <p:nvSpPr>
          <p:cNvPr id="16402" name="Rectangle 21">
            <a:extLst>
              <a:ext uri="{FF2B5EF4-FFF2-40B4-BE49-F238E27FC236}">
                <a16:creationId xmlns:a16="http://schemas.microsoft.com/office/drawing/2014/main" id="{A2BC6909-37B4-4BCF-90EB-0013896ECA84}"/>
              </a:ext>
            </a:extLst>
          </p:cNvPr>
          <p:cNvSpPr>
            <a:spLocks noChangeArrowheads="1"/>
          </p:cNvSpPr>
          <p:nvPr/>
        </p:nvSpPr>
        <p:spPr bwMode="auto">
          <a:xfrm rot="702923">
            <a:off x="3157539" y="4119563"/>
            <a:ext cx="638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rPr>
              <a:t>KOI-8r</a:t>
            </a:r>
          </a:p>
        </p:txBody>
      </p:sp>
      <p:sp>
        <p:nvSpPr>
          <p:cNvPr id="16403" name="Rectangle 22">
            <a:extLst>
              <a:ext uri="{FF2B5EF4-FFF2-40B4-BE49-F238E27FC236}">
                <a16:creationId xmlns:a16="http://schemas.microsoft.com/office/drawing/2014/main" id="{DE24D824-45E7-4D36-AFEC-1E39F64BC607}"/>
              </a:ext>
            </a:extLst>
          </p:cNvPr>
          <p:cNvSpPr>
            <a:spLocks noChangeArrowheads="1"/>
          </p:cNvSpPr>
          <p:nvPr/>
        </p:nvSpPr>
        <p:spPr bwMode="auto">
          <a:xfrm rot="1849418">
            <a:off x="2974975" y="3452813"/>
            <a:ext cx="1270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rPr>
              <a:t>ISO/IEC 8859-5</a:t>
            </a:r>
          </a:p>
        </p:txBody>
      </p:sp>
      <p:cxnSp>
        <p:nvCxnSpPr>
          <p:cNvPr id="24" name="Straight Arrow Connector 23">
            <a:extLst>
              <a:ext uri="{FF2B5EF4-FFF2-40B4-BE49-F238E27FC236}">
                <a16:creationId xmlns:a16="http://schemas.microsoft.com/office/drawing/2014/main" id="{36954F8E-4EB0-47BA-B604-6CE163D2AF38}"/>
              </a:ext>
            </a:extLst>
          </p:cNvPr>
          <p:cNvCxnSpPr>
            <a:endCxn id="16405" idx="1"/>
          </p:cNvCxnSpPr>
          <p:nvPr/>
        </p:nvCxnSpPr>
        <p:spPr>
          <a:xfrm flipV="1">
            <a:off x="7959725" y="3465514"/>
            <a:ext cx="1066800" cy="6381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405" name="Rectangle 26">
            <a:extLst>
              <a:ext uri="{FF2B5EF4-FFF2-40B4-BE49-F238E27FC236}">
                <a16:creationId xmlns:a16="http://schemas.microsoft.com/office/drawing/2014/main" id="{9E77AC53-BA1B-414E-A5C3-F2053F6532D5}"/>
              </a:ext>
            </a:extLst>
          </p:cNvPr>
          <p:cNvSpPr>
            <a:spLocks noChangeArrowheads="1"/>
          </p:cNvSpPr>
          <p:nvPr/>
        </p:nvSpPr>
        <p:spPr bwMode="auto">
          <a:xfrm>
            <a:off x="9026526" y="3265488"/>
            <a:ext cx="422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ru-RU" altLang="en-US" sz="2000">
                <a:solidFill>
                  <a:srgbClr val="FFFF00"/>
                </a:solidFill>
              </a:rPr>
              <a:t>Ж</a:t>
            </a:r>
            <a:endParaRPr lang="en-US" altLang="en-US" sz="2000"/>
          </a:p>
        </p:txBody>
      </p:sp>
      <p:sp>
        <p:nvSpPr>
          <p:cNvPr id="16406" name="Rectangle 28">
            <a:extLst>
              <a:ext uri="{FF2B5EF4-FFF2-40B4-BE49-F238E27FC236}">
                <a16:creationId xmlns:a16="http://schemas.microsoft.com/office/drawing/2014/main" id="{14337645-8DFE-4C6C-B774-A04298042B36}"/>
              </a:ext>
            </a:extLst>
          </p:cNvPr>
          <p:cNvSpPr>
            <a:spLocks noChangeArrowheads="1"/>
          </p:cNvSpPr>
          <p:nvPr/>
        </p:nvSpPr>
        <p:spPr bwMode="auto">
          <a:xfrm rot="-1829209">
            <a:off x="8102600" y="3568701"/>
            <a:ext cx="490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rPr>
              <a:t>Arial</a:t>
            </a:r>
          </a:p>
        </p:txBody>
      </p:sp>
      <p:cxnSp>
        <p:nvCxnSpPr>
          <p:cNvPr id="30" name="Straight Arrow Connector 29">
            <a:extLst>
              <a:ext uri="{FF2B5EF4-FFF2-40B4-BE49-F238E27FC236}">
                <a16:creationId xmlns:a16="http://schemas.microsoft.com/office/drawing/2014/main" id="{4E50A876-E549-42D7-8760-F2E81501424C}"/>
              </a:ext>
            </a:extLst>
          </p:cNvPr>
          <p:cNvCxnSpPr/>
          <p:nvPr/>
        </p:nvCxnSpPr>
        <p:spPr>
          <a:xfrm flipV="1">
            <a:off x="8112125" y="4256088"/>
            <a:ext cx="1219200" cy="152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408" name="Rectangle 30">
            <a:extLst>
              <a:ext uri="{FF2B5EF4-FFF2-40B4-BE49-F238E27FC236}">
                <a16:creationId xmlns:a16="http://schemas.microsoft.com/office/drawing/2014/main" id="{9F545105-5C09-477C-AD51-66C61227694B}"/>
              </a:ext>
            </a:extLst>
          </p:cNvPr>
          <p:cNvSpPr>
            <a:spLocks noChangeArrowheads="1"/>
          </p:cNvSpPr>
          <p:nvPr/>
        </p:nvSpPr>
        <p:spPr bwMode="auto">
          <a:xfrm>
            <a:off x="9255126" y="4027488"/>
            <a:ext cx="422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ru-RU" altLang="en-US" sz="2000" b="1" i="1">
                <a:solidFill>
                  <a:srgbClr val="FFFF00"/>
                </a:solidFill>
              </a:rPr>
              <a:t>Ж</a:t>
            </a:r>
            <a:endParaRPr lang="en-US" altLang="en-US" sz="2000" b="1" i="1"/>
          </a:p>
        </p:txBody>
      </p:sp>
      <p:sp>
        <p:nvSpPr>
          <p:cNvPr id="16409" name="Rectangle 31">
            <a:extLst>
              <a:ext uri="{FF2B5EF4-FFF2-40B4-BE49-F238E27FC236}">
                <a16:creationId xmlns:a16="http://schemas.microsoft.com/office/drawing/2014/main" id="{C5B9404B-7684-4983-9958-2839713F5551}"/>
              </a:ext>
            </a:extLst>
          </p:cNvPr>
          <p:cNvSpPr>
            <a:spLocks noChangeArrowheads="1"/>
          </p:cNvSpPr>
          <p:nvPr/>
        </p:nvSpPr>
        <p:spPr bwMode="auto">
          <a:xfrm rot="-444933">
            <a:off x="8042275" y="4086226"/>
            <a:ext cx="12001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rPr>
              <a:t>Arial Bold Italic</a:t>
            </a:r>
          </a:p>
        </p:txBody>
      </p:sp>
      <p:cxnSp>
        <p:nvCxnSpPr>
          <p:cNvPr id="34" name="Straight Arrow Connector 33">
            <a:extLst>
              <a:ext uri="{FF2B5EF4-FFF2-40B4-BE49-F238E27FC236}">
                <a16:creationId xmlns:a16="http://schemas.microsoft.com/office/drawing/2014/main" id="{B558017A-D8F2-41E5-B687-EB020ECF3623}"/>
              </a:ext>
            </a:extLst>
          </p:cNvPr>
          <p:cNvCxnSpPr>
            <a:endCxn id="16411" idx="1"/>
          </p:cNvCxnSpPr>
          <p:nvPr/>
        </p:nvCxnSpPr>
        <p:spPr>
          <a:xfrm>
            <a:off x="8035925" y="4713289"/>
            <a:ext cx="1143000" cy="5048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411" name="Rectangle 34">
            <a:extLst>
              <a:ext uri="{FF2B5EF4-FFF2-40B4-BE49-F238E27FC236}">
                <a16:creationId xmlns:a16="http://schemas.microsoft.com/office/drawing/2014/main" id="{245E14D0-4698-45E3-ADC2-535DDB3921D3}"/>
              </a:ext>
            </a:extLst>
          </p:cNvPr>
          <p:cNvSpPr>
            <a:spLocks noChangeArrowheads="1"/>
          </p:cNvSpPr>
          <p:nvPr/>
        </p:nvSpPr>
        <p:spPr bwMode="auto">
          <a:xfrm>
            <a:off x="9178925" y="5018088"/>
            <a:ext cx="367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ru-RU" altLang="en-US" sz="2000">
                <a:solidFill>
                  <a:srgbClr val="FFFF00"/>
                </a:solidFill>
                <a:latin typeface="Matura MT Script Capitals" panose="03020802060602070202" pitchFamily="66" charset="0"/>
                <a:ea typeface="Code2002" pitchFamily="49" charset="0"/>
                <a:cs typeface="Andalus" pitchFamily="2" charset="-78"/>
              </a:rPr>
              <a:t>ж</a:t>
            </a:r>
            <a:endParaRPr lang="en-US" altLang="en-US" sz="2000">
              <a:solidFill>
                <a:srgbClr val="FFFF00"/>
              </a:solidFill>
              <a:latin typeface="Matura MT Script Capitals" panose="03020802060602070202" pitchFamily="66" charset="0"/>
              <a:ea typeface="Code2002" pitchFamily="49" charset="0"/>
              <a:cs typeface="Andalus" pitchFamily="2" charset="-78"/>
            </a:endParaRPr>
          </a:p>
        </p:txBody>
      </p:sp>
      <p:sp>
        <p:nvSpPr>
          <p:cNvPr id="16412" name="Rectangle 40">
            <a:extLst>
              <a:ext uri="{FF2B5EF4-FFF2-40B4-BE49-F238E27FC236}">
                <a16:creationId xmlns:a16="http://schemas.microsoft.com/office/drawing/2014/main" id="{1D55AF62-25F0-4D65-B622-A2C21B2E8586}"/>
              </a:ext>
            </a:extLst>
          </p:cNvPr>
          <p:cNvSpPr>
            <a:spLocks noChangeArrowheads="1"/>
          </p:cNvSpPr>
          <p:nvPr/>
        </p:nvSpPr>
        <p:spPr bwMode="auto">
          <a:xfrm rot="1487150">
            <a:off x="7972425" y="4730751"/>
            <a:ext cx="13604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rPr>
              <a:t>Matura MT Script</a:t>
            </a:r>
          </a:p>
        </p:txBody>
      </p:sp>
      <p:sp>
        <p:nvSpPr>
          <p:cNvPr id="2" name="Left Brace 1">
            <a:extLst>
              <a:ext uri="{FF2B5EF4-FFF2-40B4-BE49-F238E27FC236}">
                <a16:creationId xmlns:a16="http://schemas.microsoft.com/office/drawing/2014/main" id="{336EB5B4-0816-5841-9789-9F4D82C6480E}"/>
              </a:ext>
            </a:extLst>
          </p:cNvPr>
          <p:cNvSpPr/>
          <p:nvPr/>
        </p:nvSpPr>
        <p:spPr>
          <a:xfrm rot="5400000">
            <a:off x="3481361" y="1399204"/>
            <a:ext cx="254524" cy="1972147"/>
          </a:xfrm>
          <a:prstGeom prst="leftBrace">
            <a:avLst/>
          </a:prstGeom>
          <a:ln w="444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A100307A-B5C6-4E4B-9ECB-1C98C832ABD7}"/>
              </a:ext>
            </a:extLst>
          </p:cNvPr>
          <p:cNvSpPr/>
          <p:nvPr/>
        </p:nvSpPr>
        <p:spPr>
          <a:xfrm rot="5400000">
            <a:off x="7546828" y="1344291"/>
            <a:ext cx="254524" cy="1972147"/>
          </a:xfrm>
          <a:prstGeom prst="leftBrace">
            <a:avLst/>
          </a:prstGeom>
          <a:ln w="444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411BA925-B61D-A04C-8E8B-E2534A0FDF28}"/>
              </a:ext>
            </a:extLst>
          </p:cNvPr>
          <p:cNvSpPr/>
          <p:nvPr/>
        </p:nvSpPr>
        <p:spPr>
          <a:xfrm>
            <a:off x="2732634" y="1714848"/>
            <a:ext cx="1735988" cy="584775"/>
          </a:xfrm>
          <a:prstGeom prst="rect">
            <a:avLst/>
          </a:prstGeom>
        </p:spPr>
        <p:txBody>
          <a:bodyPr wrap="none">
            <a:spAutoFit/>
          </a:bodyPr>
          <a:lstStyle/>
          <a:p>
            <a:r>
              <a:rPr lang="en-US" sz="3200" b="1" dirty="0">
                <a:solidFill>
                  <a:srgbClr val="FF0000"/>
                </a:solidFill>
              </a:rPr>
              <a:t>encoding</a:t>
            </a:r>
          </a:p>
        </p:txBody>
      </p:sp>
      <p:sp>
        <p:nvSpPr>
          <p:cNvPr id="33" name="Rectangle 32">
            <a:extLst>
              <a:ext uri="{FF2B5EF4-FFF2-40B4-BE49-F238E27FC236}">
                <a16:creationId xmlns:a16="http://schemas.microsoft.com/office/drawing/2014/main" id="{0122F52C-7C87-D74A-AA4E-54DB8457468C}"/>
              </a:ext>
            </a:extLst>
          </p:cNvPr>
          <p:cNvSpPr/>
          <p:nvPr/>
        </p:nvSpPr>
        <p:spPr>
          <a:xfrm>
            <a:off x="6591293" y="1671349"/>
            <a:ext cx="1735988" cy="584775"/>
          </a:xfrm>
          <a:prstGeom prst="rect">
            <a:avLst/>
          </a:prstGeom>
        </p:spPr>
        <p:txBody>
          <a:bodyPr wrap="none">
            <a:spAutoFit/>
          </a:bodyPr>
          <a:lstStyle/>
          <a:p>
            <a:r>
              <a:rPr lang="en-US" sz="3200" b="1" dirty="0">
                <a:solidFill>
                  <a:srgbClr val="FF0000"/>
                </a:solidFill>
              </a:rPr>
              <a:t>font map</a:t>
            </a:r>
          </a:p>
        </p:txBody>
      </p:sp>
    </p:spTree>
    <p:extLst>
      <p:ext uri="{BB962C8B-B14F-4D97-AF65-F5344CB8AC3E}">
        <p14:creationId xmlns:p14="http://schemas.microsoft.com/office/powerpoint/2010/main" val="3971488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FF71F8B-FCC3-4A4D-B71C-F6C0A67298CF}"/>
              </a:ext>
            </a:extLst>
          </p:cNvPr>
          <p:cNvSpPr>
            <a:spLocks noGrp="1"/>
          </p:cNvSpPr>
          <p:nvPr>
            <p:ph type="title"/>
          </p:nvPr>
        </p:nvSpPr>
        <p:spPr>
          <a:xfrm>
            <a:off x="1981200" y="0"/>
            <a:ext cx="7467600" cy="1143000"/>
          </a:xfrm>
        </p:spPr>
        <p:txBody>
          <a:bodyPr/>
          <a:lstStyle/>
          <a:p>
            <a:pPr eaLnBrk="1" hangingPunct="1"/>
            <a:r>
              <a:rPr lang="en-US" altLang="en-US" dirty="0"/>
              <a:t>How does it work?</a:t>
            </a:r>
          </a:p>
        </p:txBody>
      </p:sp>
      <p:sp>
        <p:nvSpPr>
          <p:cNvPr id="17411" name="Content Placeholder 2">
            <a:extLst>
              <a:ext uri="{FF2B5EF4-FFF2-40B4-BE49-F238E27FC236}">
                <a16:creationId xmlns:a16="http://schemas.microsoft.com/office/drawing/2014/main" id="{F320CC19-D878-4819-ABC1-8A0F0BDD8953}"/>
              </a:ext>
            </a:extLst>
          </p:cNvPr>
          <p:cNvSpPr>
            <a:spLocks noGrp="1"/>
          </p:cNvSpPr>
          <p:nvPr>
            <p:ph idx="1"/>
          </p:nvPr>
        </p:nvSpPr>
        <p:spPr>
          <a:xfrm>
            <a:off x="1524000" y="1219200"/>
            <a:ext cx="9144000" cy="3276600"/>
          </a:xfrm>
        </p:spPr>
        <p:txBody>
          <a:bodyPr/>
          <a:lstStyle/>
          <a:p>
            <a:pPr marL="547688"/>
            <a:r>
              <a:rPr lang="en-US" altLang="en-US" sz="3200" dirty="0"/>
              <a:t>Software such as Microsoft Word, Notepad, or Perl is responsible for</a:t>
            </a:r>
          </a:p>
          <a:p>
            <a:pPr lvl="1" eaLnBrk="1" hangingPunct="1"/>
            <a:r>
              <a:rPr lang="en-US" altLang="en-US" dirty="0">
                <a:solidFill>
                  <a:srgbClr val="FFFF00"/>
                </a:solidFill>
              </a:rPr>
              <a:t>Interpreting the bit stream </a:t>
            </a:r>
            <a:r>
              <a:rPr lang="en-US" altLang="en-US" dirty="0"/>
              <a:t>and finding the code points</a:t>
            </a:r>
          </a:p>
          <a:p>
            <a:pPr lvl="1" eaLnBrk="1" hangingPunct="1"/>
            <a:r>
              <a:rPr lang="en-US" altLang="en-US" dirty="0">
                <a:solidFill>
                  <a:srgbClr val="FFFF00"/>
                </a:solidFill>
              </a:rPr>
              <a:t>Determining or using  the character encoding</a:t>
            </a:r>
          </a:p>
          <a:p>
            <a:pPr lvl="1" eaLnBrk="1" hangingPunct="1"/>
            <a:r>
              <a:rPr lang="en-US" altLang="en-US" dirty="0">
                <a:solidFill>
                  <a:srgbClr val="FFFF00"/>
                </a:solidFill>
              </a:rPr>
              <a:t>Displaying the glyphs using some font(s)</a:t>
            </a:r>
          </a:p>
          <a:p>
            <a:pPr lvl="2" eaLnBrk="1" hangingPunct="1"/>
            <a:r>
              <a:rPr lang="en-US" altLang="en-US" dirty="0"/>
              <a:t>Through the abstract characters</a:t>
            </a:r>
          </a:p>
          <a:p>
            <a:pPr lvl="2" eaLnBrk="1" hangingPunct="1"/>
            <a:r>
              <a:rPr lang="en-US" altLang="en-US" dirty="0"/>
              <a:t>Directly from the code points</a:t>
            </a:r>
          </a:p>
          <a:p>
            <a:pPr lvl="1" eaLnBrk="1" hangingPunct="1"/>
            <a:endParaRPr lang="en-US" altLang="en-US" dirty="0"/>
          </a:p>
        </p:txBody>
      </p:sp>
      <p:grpSp>
        <p:nvGrpSpPr>
          <p:cNvPr id="17412" name="Group 44">
            <a:extLst>
              <a:ext uri="{FF2B5EF4-FFF2-40B4-BE49-F238E27FC236}">
                <a16:creationId xmlns:a16="http://schemas.microsoft.com/office/drawing/2014/main" id="{BC90B3D8-8829-4C80-940F-0159CFDBFE92}"/>
              </a:ext>
            </a:extLst>
          </p:cNvPr>
          <p:cNvGrpSpPr>
            <a:grpSpLocks/>
          </p:cNvGrpSpPr>
          <p:nvPr/>
        </p:nvGrpSpPr>
        <p:grpSpPr bwMode="auto">
          <a:xfrm>
            <a:off x="1752600" y="5845175"/>
            <a:ext cx="1752600" cy="457200"/>
            <a:chOff x="381000" y="5029200"/>
            <a:chExt cx="1828800" cy="457200"/>
          </a:xfrm>
        </p:grpSpPr>
        <p:sp>
          <p:nvSpPr>
            <p:cNvPr id="36" name="Rectangle 35">
              <a:extLst>
                <a:ext uri="{FF2B5EF4-FFF2-40B4-BE49-F238E27FC236}">
                  <a16:creationId xmlns:a16="http://schemas.microsoft.com/office/drawing/2014/main" id="{7244A959-BC7D-4AB8-9063-35F1F3C7B730}"/>
                </a:ext>
              </a:extLst>
            </p:cNvPr>
            <p:cNvSpPr/>
            <p:nvPr/>
          </p:nvSpPr>
          <p:spPr>
            <a:xfrm>
              <a:off x="3810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1</a:t>
              </a:r>
            </a:p>
          </p:txBody>
        </p:sp>
        <p:sp>
          <p:nvSpPr>
            <p:cNvPr id="37" name="Rectangle 36">
              <a:extLst>
                <a:ext uri="{FF2B5EF4-FFF2-40B4-BE49-F238E27FC236}">
                  <a16:creationId xmlns:a16="http://schemas.microsoft.com/office/drawing/2014/main" id="{5DC08C1E-2189-47F0-9578-651BF32FA0A0}"/>
                </a:ext>
              </a:extLst>
            </p:cNvPr>
            <p:cNvSpPr/>
            <p:nvPr/>
          </p:nvSpPr>
          <p:spPr>
            <a:xfrm>
              <a:off x="6096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1</a:t>
              </a:r>
            </a:p>
          </p:txBody>
        </p:sp>
        <p:sp>
          <p:nvSpPr>
            <p:cNvPr id="38" name="Rectangle 37">
              <a:extLst>
                <a:ext uri="{FF2B5EF4-FFF2-40B4-BE49-F238E27FC236}">
                  <a16:creationId xmlns:a16="http://schemas.microsoft.com/office/drawing/2014/main" id="{7378B38C-C735-4C18-ADAB-4304082C719F}"/>
                </a:ext>
              </a:extLst>
            </p:cNvPr>
            <p:cNvSpPr/>
            <p:nvPr/>
          </p:nvSpPr>
          <p:spPr>
            <a:xfrm>
              <a:off x="8382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0</a:t>
              </a:r>
            </a:p>
          </p:txBody>
        </p:sp>
        <p:sp>
          <p:nvSpPr>
            <p:cNvPr id="39" name="Rectangle 38">
              <a:extLst>
                <a:ext uri="{FF2B5EF4-FFF2-40B4-BE49-F238E27FC236}">
                  <a16:creationId xmlns:a16="http://schemas.microsoft.com/office/drawing/2014/main" id="{DCDA3348-741B-43BC-ADF2-B4223F9A8C60}"/>
                </a:ext>
              </a:extLst>
            </p:cNvPr>
            <p:cNvSpPr/>
            <p:nvPr/>
          </p:nvSpPr>
          <p:spPr>
            <a:xfrm>
              <a:off x="10668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1</a:t>
              </a:r>
            </a:p>
          </p:txBody>
        </p:sp>
        <p:sp>
          <p:nvSpPr>
            <p:cNvPr id="40" name="Rectangle 39">
              <a:extLst>
                <a:ext uri="{FF2B5EF4-FFF2-40B4-BE49-F238E27FC236}">
                  <a16:creationId xmlns:a16="http://schemas.microsoft.com/office/drawing/2014/main" id="{1F57672A-1B53-485F-A15D-0DA508472EA6}"/>
                </a:ext>
              </a:extLst>
            </p:cNvPr>
            <p:cNvSpPr/>
            <p:nvPr/>
          </p:nvSpPr>
          <p:spPr>
            <a:xfrm>
              <a:off x="12954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0</a:t>
              </a:r>
            </a:p>
          </p:txBody>
        </p:sp>
        <p:sp>
          <p:nvSpPr>
            <p:cNvPr id="42" name="Rectangle 41">
              <a:extLst>
                <a:ext uri="{FF2B5EF4-FFF2-40B4-BE49-F238E27FC236}">
                  <a16:creationId xmlns:a16="http://schemas.microsoft.com/office/drawing/2014/main" id="{B68205FA-618B-4626-8762-E3FB168D7D65}"/>
                </a:ext>
              </a:extLst>
            </p:cNvPr>
            <p:cNvSpPr/>
            <p:nvPr/>
          </p:nvSpPr>
          <p:spPr>
            <a:xfrm>
              <a:off x="15240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1</a:t>
              </a:r>
            </a:p>
          </p:txBody>
        </p:sp>
        <p:sp>
          <p:nvSpPr>
            <p:cNvPr id="43" name="Rectangle 42">
              <a:extLst>
                <a:ext uri="{FF2B5EF4-FFF2-40B4-BE49-F238E27FC236}">
                  <a16:creationId xmlns:a16="http://schemas.microsoft.com/office/drawing/2014/main" id="{57D80C38-DFA6-4577-BFCB-E7A6EFF3D5D0}"/>
                </a:ext>
              </a:extLst>
            </p:cNvPr>
            <p:cNvSpPr/>
            <p:nvPr/>
          </p:nvSpPr>
          <p:spPr>
            <a:xfrm>
              <a:off x="17526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1</a:t>
              </a:r>
            </a:p>
          </p:txBody>
        </p:sp>
        <p:sp>
          <p:nvSpPr>
            <p:cNvPr id="44" name="Rectangle 43">
              <a:extLst>
                <a:ext uri="{FF2B5EF4-FFF2-40B4-BE49-F238E27FC236}">
                  <a16:creationId xmlns:a16="http://schemas.microsoft.com/office/drawing/2014/main" id="{92917A65-EF8C-47EA-A019-090F1A6F79D5}"/>
                </a:ext>
              </a:extLst>
            </p:cNvPr>
            <p:cNvSpPr/>
            <p:nvPr/>
          </p:nvSpPr>
          <p:spPr>
            <a:xfrm>
              <a:off x="19812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0</a:t>
              </a:r>
            </a:p>
          </p:txBody>
        </p:sp>
      </p:grpSp>
      <p:sp>
        <p:nvSpPr>
          <p:cNvPr id="17413" name="TextBox 45">
            <a:extLst>
              <a:ext uri="{FF2B5EF4-FFF2-40B4-BE49-F238E27FC236}">
                <a16:creationId xmlns:a16="http://schemas.microsoft.com/office/drawing/2014/main" id="{5C2292DF-6886-4D70-AA3E-F848583BEE33}"/>
              </a:ext>
            </a:extLst>
          </p:cNvPr>
          <p:cNvSpPr txBox="1">
            <a:spLocks noChangeArrowheads="1"/>
          </p:cNvSpPr>
          <p:nvPr/>
        </p:nvSpPr>
        <p:spPr bwMode="auto">
          <a:xfrm>
            <a:off x="4191001" y="4854575"/>
            <a:ext cx="12985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Decimal</a:t>
            </a:r>
          </a:p>
          <a:p>
            <a:pPr eaLnBrk="1" hangingPunct="1"/>
            <a:r>
              <a:rPr lang="en-US" altLang="en-US" sz="2400"/>
              <a:t>Code </a:t>
            </a:r>
          </a:p>
          <a:p>
            <a:pPr eaLnBrk="1" hangingPunct="1"/>
            <a:r>
              <a:rPr lang="en-US" altLang="en-US" sz="2400"/>
              <a:t>Point</a:t>
            </a:r>
          </a:p>
        </p:txBody>
      </p:sp>
      <p:sp>
        <p:nvSpPr>
          <p:cNvPr id="17414" name="TextBox 46">
            <a:extLst>
              <a:ext uri="{FF2B5EF4-FFF2-40B4-BE49-F238E27FC236}">
                <a16:creationId xmlns:a16="http://schemas.microsoft.com/office/drawing/2014/main" id="{AD73F60D-CFBF-461D-A93E-F06FD19727E7}"/>
              </a:ext>
            </a:extLst>
          </p:cNvPr>
          <p:cNvSpPr txBox="1">
            <a:spLocks noChangeArrowheads="1"/>
          </p:cNvSpPr>
          <p:nvPr/>
        </p:nvSpPr>
        <p:spPr bwMode="auto">
          <a:xfrm>
            <a:off x="7392988" y="5159375"/>
            <a:ext cx="1536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Abstract </a:t>
            </a:r>
          </a:p>
          <a:p>
            <a:pPr eaLnBrk="1" hangingPunct="1"/>
            <a:r>
              <a:rPr lang="en-US" altLang="en-US" sz="2400"/>
              <a:t>Character</a:t>
            </a:r>
          </a:p>
        </p:txBody>
      </p:sp>
      <p:sp>
        <p:nvSpPr>
          <p:cNvPr id="17415" name="TextBox 47">
            <a:extLst>
              <a:ext uri="{FF2B5EF4-FFF2-40B4-BE49-F238E27FC236}">
                <a16:creationId xmlns:a16="http://schemas.microsoft.com/office/drawing/2014/main" id="{BA4D7BD8-510F-400D-A067-B91377918FD9}"/>
              </a:ext>
            </a:extLst>
          </p:cNvPr>
          <p:cNvSpPr txBox="1">
            <a:spLocks noChangeArrowheads="1"/>
          </p:cNvSpPr>
          <p:nvPr/>
        </p:nvSpPr>
        <p:spPr bwMode="auto">
          <a:xfrm>
            <a:off x="9526588" y="5311776"/>
            <a:ext cx="9890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Glyph</a:t>
            </a:r>
          </a:p>
        </p:txBody>
      </p:sp>
      <p:sp>
        <p:nvSpPr>
          <p:cNvPr id="17416" name="Rectangle 48">
            <a:extLst>
              <a:ext uri="{FF2B5EF4-FFF2-40B4-BE49-F238E27FC236}">
                <a16:creationId xmlns:a16="http://schemas.microsoft.com/office/drawing/2014/main" id="{E9C3F0D4-6773-479E-A6DD-937248B5AD63}"/>
              </a:ext>
            </a:extLst>
          </p:cNvPr>
          <p:cNvSpPr>
            <a:spLocks noChangeArrowheads="1"/>
          </p:cNvSpPr>
          <p:nvPr/>
        </p:nvSpPr>
        <p:spPr bwMode="auto">
          <a:xfrm>
            <a:off x="7316788" y="5921376"/>
            <a:ext cx="2133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"Russian Capital Letter Zhe"</a:t>
            </a:r>
            <a:endParaRPr lang="en-US" altLang="en-US" sz="2000"/>
          </a:p>
        </p:txBody>
      </p:sp>
      <p:sp>
        <p:nvSpPr>
          <p:cNvPr id="17417" name="Rectangle 49">
            <a:extLst>
              <a:ext uri="{FF2B5EF4-FFF2-40B4-BE49-F238E27FC236}">
                <a16:creationId xmlns:a16="http://schemas.microsoft.com/office/drawing/2014/main" id="{29ABB0E0-46A4-4573-8B73-F760EEEA7033}"/>
              </a:ext>
            </a:extLst>
          </p:cNvPr>
          <p:cNvSpPr>
            <a:spLocks noChangeArrowheads="1"/>
          </p:cNvSpPr>
          <p:nvPr/>
        </p:nvSpPr>
        <p:spPr bwMode="auto">
          <a:xfrm>
            <a:off x="9907589" y="5978525"/>
            <a:ext cx="422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ru-RU" altLang="en-US" sz="2000">
                <a:solidFill>
                  <a:srgbClr val="FFFF00"/>
                </a:solidFill>
              </a:rPr>
              <a:t>Ж</a:t>
            </a:r>
            <a:endParaRPr lang="en-US" altLang="en-US" sz="2000"/>
          </a:p>
        </p:txBody>
      </p:sp>
      <p:sp>
        <p:nvSpPr>
          <p:cNvPr id="17418" name="TextBox 50">
            <a:extLst>
              <a:ext uri="{FF2B5EF4-FFF2-40B4-BE49-F238E27FC236}">
                <a16:creationId xmlns:a16="http://schemas.microsoft.com/office/drawing/2014/main" id="{671ACB51-E369-4E70-919D-9CAC4577424F}"/>
              </a:ext>
            </a:extLst>
          </p:cNvPr>
          <p:cNvSpPr txBox="1">
            <a:spLocks noChangeArrowheads="1"/>
          </p:cNvSpPr>
          <p:nvPr/>
        </p:nvSpPr>
        <p:spPr bwMode="auto">
          <a:xfrm>
            <a:off x="5486400" y="5083175"/>
            <a:ext cx="15382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Character</a:t>
            </a:r>
          </a:p>
          <a:p>
            <a:pPr eaLnBrk="1" hangingPunct="1"/>
            <a:r>
              <a:rPr lang="en-US" altLang="en-US" sz="2400"/>
              <a:t>Encoding</a:t>
            </a:r>
          </a:p>
        </p:txBody>
      </p:sp>
      <p:sp>
        <p:nvSpPr>
          <p:cNvPr id="17419" name="Rectangle 51">
            <a:extLst>
              <a:ext uri="{FF2B5EF4-FFF2-40B4-BE49-F238E27FC236}">
                <a16:creationId xmlns:a16="http://schemas.microsoft.com/office/drawing/2014/main" id="{973CC086-D92A-4DDA-A366-A956A30E8100}"/>
              </a:ext>
            </a:extLst>
          </p:cNvPr>
          <p:cNvSpPr>
            <a:spLocks noChangeArrowheads="1"/>
          </p:cNvSpPr>
          <p:nvPr/>
        </p:nvSpPr>
        <p:spPr bwMode="auto">
          <a:xfrm>
            <a:off x="4343401" y="5997575"/>
            <a:ext cx="61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214</a:t>
            </a:r>
            <a:endParaRPr lang="en-US" altLang="en-US" sz="2000"/>
          </a:p>
        </p:txBody>
      </p:sp>
      <p:sp>
        <p:nvSpPr>
          <p:cNvPr id="17420" name="Rectangle 52">
            <a:extLst>
              <a:ext uri="{FF2B5EF4-FFF2-40B4-BE49-F238E27FC236}">
                <a16:creationId xmlns:a16="http://schemas.microsoft.com/office/drawing/2014/main" id="{E073BD94-14E5-4685-AACA-3421195A34C2}"/>
              </a:ext>
            </a:extLst>
          </p:cNvPr>
          <p:cNvSpPr>
            <a:spLocks noChangeArrowheads="1"/>
          </p:cNvSpPr>
          <p:nvPr/>
        </p:nvSpPr>
        <p:spPr bwMode="auto">
          <a:xfrm>
            <a:off x="5638801" y="5921375"/>
            <a:ext cx="938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KOI-8r</a:t>
            </a:r>
            <a:endParaRPr lang="en-US" altLang="en-US" sz="2000"/>
          </a:p>
        </p:txBody>
      </p:sp>
      <p:cxnSp>
        <p:nvCxnSpPr>
          <p:cNvPr id="54" name="Straight Arrow Connector 53">
            <a:extLst>
              <a:ext uri="{FF2B5EF4-FFF2-40B4-BE49-F238E27FC236}">
                <a16:creationId xmlns:a16="http://schemas.microsoft.com/office/drawing/2014/main" id="{8F18D0C5-C630-42F6-A0AA-35256F64649B}"/>
              </a:ext>
            </a:extLst>
          </p:cNvPr>
          <p:cNvCxnSpPr/>
          <p:nvPr/>
        </p:nvCxnSpPr>
        <p:spPr>
          <a:xfrm>
            <a:off x="3657600" y="6149975"/>
            <a:ext cx="5334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12945F-B73D-43A0-AF68-C0C3AC238DDD}"/>
              </a:ext>
            </a:extLst>
          </p:cNvPr>
          <p:cNvCxnSpPr/>
          <p:nvPr/>
        </p:nvCxnSpPr>
        <p:spPr>
          <a:xfrm>
            <a:off x="5029200" y="6149975"/>
            <a:ext cx="5334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563ABBF-6BC4-42C6-8FAA-12C77BCE60D8}"/>
              </a:ext>
            </a:extLst>
          </p:cNvPr>
          <p:cNvCxnSpPr/>
          <p:nvPr/>
        </p:nvCxnSpPr>
        <p:spPr>
          <a:xfrm>
            <a:off x="6553200" y="6149975"/>
            <a:ext cx="5334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6A78E8C-704C-4F55-83BE-F6C97D178EB4}"/>
              </a:ext>
            </a:extLst>
          </p:cNvPr>
          <p:cNvCxnSpPr/>
          <p:nvPr/>
        </p:nvCxnSpPr>
        <p:spPr>
          <a:xfrm>
            <a:off x="9297988" y="6178550"/>
            <a:ext cx="5334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204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5EF5D013-8156-435F-848F-6AE198DA59A7}"/>
              </a:ext>
            </a:extLst>
          </p:cNvPr>
          <p:cNvSpPr>
            <a:spLocks noGrp="1"/>
          </p:cNvSpPr>
          <p:nvPr>
            <p:ph type="title"/>
          </p:nvPr>
        </p:nvSpPr>
        <p:spPr>
          <a:xfrm>
            <a:off x="1981200" y="0"/>
            <a:ext cx="7467600" cy="1143000"/>
          </a:xfrm>
        </p:spPr>
        <p:txBody>
          <a:bodyPr/>
          <a:lstStyle/>
          <a:p>
            <a:pPr eaLnBrk="1" hangingPunct="1"/>
            <a:r>
              <a:rPr lang="en-US" altLang="en-US" dirty="0"/>
              <a:t>Encoding width/length</a:t>
            </a:r>
          </a:p>
        </p:txBody>
      </p:sp>
      <p:sp>
        <p:nvSpPr>
          <p:cNvPr id="19459" name="Content Placeholder 2">
            <a:extLst>
              <a:ext uri="{FF2B5EF4-FFF2-40B4-BE49-F238E27FC236}">
                <a16:creationId xmlns:a16="http://schemas.microsoft.com/office/drawing/2014/main" id="{748B0BB4-4D9A-4A31-84AB-DEBB65C71ABF}"/>
              </a:ext>
            </a:extLst>
          </p:cNvPr>
          <p:cNvSpPr>
            <a:spLocks noGrp="1"/>
          </p:cNvSpPr>
          <p:nvPr>
            <p:ph idx="1"/>
          </p:nvPr>
        </p:nvSpPr>
        <p:spPr>
          <a:xfrm>
            <a:off x="864973" y="976184"/>
            <a:ext cx="9676027" cy="4119690"/>
          </a:xfrm>
        </p:spPr>
        <p:txBody>
          <a:bodyPr>
            <a:normAutofit fontScale="92500" lnSpcReduction="10000"/>
          </a:bodyPr>
          <a:lstStyle/>
          <a:p>
            <a:pPr marL="547688"/>
            <a:r>
              <a:rPr lang="en-US" altLang="en-US" sz="3200" dirty="0"/>
              <a:t>The software that interprets </a:t>
            </a:r>
            <a:r>
              <a:rPr lang="en-US" altLang="en-US" dirty="0"/>
              <a:t>an</a:t>
            </a:r>
            <a:r>
              <a:rPr lang="en-US" altLang="en-US" sz="3200" dirty="0"/>
              <a:t> encoding needs to know how many BITS or BYTES to read to identify the code points</a:t>
            </a:r>
          </a:p>
          <a:p>
            <a:pPr lvl="1" eaLnBrk="1" hangingPunct="1"/>
            <a:r>
              <a:rPr lang="en-US" altLang="en-US" dirty="0">
                <a:solidFill>
                  <a:srgbClr val="FFFF00"/>
                </a:solidFill>
              </a:rPr>
              <a:t>7 bit encodings</a:t>
            </a:r>
          </a:p>
          <a:p>
            <a:pPr lvl="2" eaLnBrk="1" hangingPunct="1"/>
            <a:r>
              <a:rPr lang="en-US" altLang="en-US" dirty="0"/>
              <a:t>ASCII (is 8, but first bit is always 0)</a:t>
            </a:r>
          </a:p>
          <a:p>
            <a:pPr lvl="1" eaLnBrk="1" hangingPunct="1"/>
            <a:r>
              <a:rPr lang="en-US" altLang="en-US" dirty="0">
                <a:solidFill>
                  <a:srgbClr val="FFFF00"/>
                </a:solidFill>
              </a:rPr>
              <a:t>8 bit encodings   </a:t>
            </a:r>
            <a:r>
              <a:rPr lang="en-US" altLang="en-US" dirty="0"/>
              <a:t>(one BYTE)</a:t>
            </a:r>
          </a:p>
          <a:p>
            <a:pPr lvl="2" eaLnBrk="1" hangingPunct="1"/>
            <a:r>
              <a:rPr lang="en-US" altLang="en-US" dirty="0"/>
              <a:t>IBM's EBCDIC</a:t>
            </a:r>
          </a:p>
          <a:p>
            <a:pPr lvl="1" eaLnBrk="1" hangingPunct="1"/>
            <a:r>
              <a:rPr lang="en-US" altLang="en-US" dirty="0">
                <a:solidFill>
                  <a:srgbClr val="FFFF00"/>
                </a:solidFill>
              </a:rPr>
              <a:t>16 bit encodings</a:t>
            </a:r>
            <a:r>
              <a:rPr lang="en-US" altLang="en-US" dirty="0"/>
              <a:t> (two BYTES)</a:t>
            </a:r>
          </a:p>
          <a:p>
            <a:pPr lvl="2" eaLnBrk="1" hangingPunct="1"/>
            <a:r>
              <a:rPr lang="en-US" altLang="en-US" dirty="0"/>
              <a:t>Unicode UTF- 16</a:t>
            </a:r>
          </a:p>
          <a:p>
            <a:pPr lvl="1" eaLnBrk="1" hangingPunct="1"/>
            <a:r>
              <a:rPr lang="en-US" altLang="en-US" dirty="0">
                <a:solidFill>
                  <a:srgbClr val="FFFF00"/>
                </a:solidFill>
              </a:rPr>
              <a:t>…</a:t>
            </a:r>
          </a:p>
          <a:p>
            <a:pPr lvl="1" eaLnBrk="1" hangingPunct="1"/>
            <a:r>
              <a:rPr lang="en-US" altLang="en-US" dirty="0">
                <a:solidFill>
                  <a:srgbClr val="FFFF00"/>
                </a:solidFill>
              </a:rPr>
              <a:t>Variable length</a:t>
            </a:r>
          </a:p>
          <a:p>
            <a:pPr lvl="2" eaLnBrk="1" hangingPunct="1"/>
            <a:r>
              <a:rPr lang="en-US" altLang="en-US" dirty="0"/>
              <a:t>UTF-8, </a:t>
            </a:r>
            <a:r>
              <a:rPr lang="en-US" altLang="en-US" dirty="0" err="1"/>
              <a:t>somce</a:t>
            </a:r>
            <a:r>
              <a:rPr lang="en-US" altLang="en-US" dirty="0"/>
              <a:t> UTF-16</a:t>
            </a:r>
          </a:p>
          <a:p>
            <a:pPr lvl="1" eaLnBrk="1" hangingPunct="1">
              <a:buFont typeface="Wingdings 2" panose="05020102010507070707" pitchFamily="18" charset="2"/>
              <a:buNone/>
            </a:pPr>
            <a:endParaRPr lang="en-US" altLang="en-US" dirty="0"/>
          </a:p>
        </p:txBody>
      </p:sp>
      <p:grpSp>
        <p:nvGrpSpPr>
          <p:cNvPr id="19460" name="Group 3">
            <a:extLst>
              <a:ext uri="{FF2B5EF4-FFF2-40B4-BE49-F238E27FC236}">
                <a16:creationId xmlns:a16="http://schemas.microsoft.com/office/drawing/2014/main" id="{17AD0434-B870-4BD9-8D20-BC9E719C1C65}"/>
              </a:ext>
            </a:extLst>
          </p:cNvPr>
          <p:cNvGrpSpPr>
            <a:grpSpLocks/>
          </p:cNvGrpSpPr>
          <p:nvPr/>
        </p:nvGrpSpPr>
        <p:grpSpPr bwMode="auto">
          <a:xfrm>
            <a:off x="4876800" y="5553076"/>
            <a:ext cx="2514600" cy="784225"/>
            <a:chOff x="381000" y="5029200"/>
            <a:chExt cx="1828800" cy="457200"/>
          </a:xfrm>
        </p:grpSpPr>
        <p:sp>
          <p:nvSpPr>
            <p:cNvPr id="5" name="Rectangle 4">
              <a:extLst>
                <a:ext uri="{FF2B5EF4-FFF2-40B4-BE49-F238E27FC236}">
                  <a16:creationId xmlns:a16="http://schemas.microsoft.com/office/drawing/2014/main" id="{7E8E4198-5CF9-48D0-9A4C-70B2364708EB}"/>
                </a:ext>
              </a:extLst>
            </p:cNvPr>
            <p:cNvSpPr/>
            <p:nvPr/>
          </p:nvSpPr>
          <p:spPr>
            <a:xfrm>
              <a:off x="3810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1</a:t>
              </a:r>
            </a:p>
          </p:txBody>
        </p:sp>
        <p:sp>
          <p:nvSpPr>
            <p:cNvPr id="6" name="Rectangle 5">
              <a:extLst>
                <a:ext uri="{FF2B5EF4-FFF2-40B4-BE49-F238E27FC236}">
                  <a16:creationId xmlns:a16="http://schemas.microsoft.com/office/drawing/2014/main" id="{F3BAAE85-D1B6-4EF0-91FF-A5FB472898D0}"/>
                </a:ext>
              </a:extLst>
            </p:cNvPr>
            <p:cNvSpPr/>
            <p:nvPr/>
          </p:nvSpPr>
          <p:spPr>
            <a:xfrm>
              <a:off x="6096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1</a:t>
              </a:r>
            </a:p>
          </p:txBody>
        </p:sp>
        <p:sp>
          <p:nvSpPr>
            <p:cNvPr id="7" name="Rectangle 6">
              <a:extLst>
                <a:ext uri="{FF2B5EF4-FFF2-40B4-BE49-F238E27FC236}">
                  <a16:creationId xmlns:a16="http://schemas.microsoft.com/office/drawing/2014/main" id="{100657BF-B563-46E3-82B5-9CB746D67BE2}"/>
                </a:ext>
              </a:extLst>
            </p:cNvPr>
            <p:cNvSpPr/>
            <p:nvPr/>
          </p:nvSpPr>
          <p:spPr>
            <a:xfrm>
              <a:off x="8382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0</a:t>
              </a:r>
            </a:p>
          </p:txBody>
        </p:sp>
        <p:sp>
          <p:nvSpPr>
            <p:cNvPr id="8" name="Rectangle 7">
              <a:extLst>
                <a:ext uri="{FF2B5EF4-FFF2-40B4-BE49-F238E27FC236}">
                  <a16:creationId xmlns:a16="http://schemas.microsoft.com/office/drawing/2014/main" id="{C697E7FB-B104-4723-B146-E8F56175317E}"/>
                </a:ext>
              </a:extLst>
            </p:cNvPr>
            <p:cNvSpPr/>
            <p:nvPr/>
          </p:nvSpPr>
          <p:spPr>
            <a:xfrm>
              <a:off x="10668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1</a:t>
              </a:r>
            </a:p>
          </p:txBody>
        </p:sp>
        <p:sp>
          <p:nvSpPr>
            <p:cNvPr id="9" name="Rectangle 8">
              <a:extLst>
                <a:ext uri="{FF2B5EF4-FFF2-40B4-BE49-F238E27FC236}">
                  <a16:creationId xmlns:a16="http://schemas.microsoft.com/office/drawing/2014/main" id="{3DD73B4B-A7B6-4DF4-B646-34B44E8C13BB}"/>
                </a:ext>
              </a:extLst>
            </p:cNvPr>
            <p:cNvSpPr/>
            <p:nvPr/>
          </p:nvSpPr>
          <p:spPr>
            <a:xfrm>
              <a:off x="12954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0</a:t>
              </a:r>
            </a:p>
          </p:txBody>
        </p:sp>
        <p:sp>
          <p:nvSpPr>
            <p:cNvPr id="10" name="Rectangle 9">
              <a:extLst>
                <a:ext uri="{FF2B5EF4-FFF2-40B4-BE49-F238E27FC236}">
                  <a16:creationId xmlns:a16="http://schemas.microsoft.com/office/drawing/2014/main" id="{49CEF42C-9432-46B2-A91E-AD152217F664}"/>
                </a:ext>
              </a:extLst>
            </p:cNvPr>
            <p:cNvSpPr/>
            <p:nvPr/>
          </p:nvSpPr>
          <p:spPr>
            <a:xfrm>
              <a:off x="15240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1</a:t>
              </a:r>
            </a:p>
          </p:txBody>
        </p:sp>
        <p:sp>
          <p:nvSpPr>
            <p:cNvPr id="11" name="Rectangle 10">
              <a:extLst>
                <a:ext uri="{FF2B5EF4-FFF2-40B4-BE49-F238E27FC236}">
                  <a16:creationId xmlns:a16="http://schemas.microsoft.com/office/drawing/2014/main" id="{162F0D3D-A60D-41CB-B1D3-C6AB47CC468D}"/>
                </a:ext>
              </a:extLst>
            </p:cNvPr>
            <p:cNvSpPr/>
            <p:nvPr/>
          </p:nvSpPr>
          <p:spPr>
            <a:xfrm>
              <a:off x="17526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1</a:t>
              </a:r>
            </a:p>
          </p:txBody>
        </p:sp>
        <p:sp>
          <p:nvSpPr>
            <p:cNvPr id="12" name="Rectangle 11">
              <a:extLst>
                <a:ext uri="{FF2B5EF4-FFF2-40B4-BE49-F238E27FC236}">
                  <a16:creationId xmlns:a16="http://schemas.microsoft.com/office/drawing/2014/main" id="{AF95A78A-7C6F-44BC-B65D-CF59655340A6}"/>
                </a:ext>
              </a:extLst>
            </p:cNvPr>
            <p:cNvSpPr/>
            <p:nvPr/>
          </p:nvSpPr>
          <p:spPr>
            <a:xfrm>
              <a:off x="19812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0</a:t>
              </a:r>
            </a:p>
          </p:txBody>
        </p:sp>
      </p:grpSp>
      <p:grpSp>
        <p:nvGrpSpPr>
          <p:cNvPr id="19461" name="Group 12">
            <a:extLst>
              <a:ext uri="{FF2B5EF4-FFF2-40B4-BE49-F238E27FC236}">
                <a16:creationId xmlns:a16="http://schemas.microsoft.com/office/drawing/2014/main" id="{E7CBEA49-2AE7-4A28-A1C7-6EB19E59772E}"/>
              </a:ext>
            </a:extLst>
          </p:cNvPr>
          <p:cNvGrpSpPr>
            <a:grpSpLocks/>
          </p:cNvGrpSpPr>
          <p:nvPr/>
        </p:nvGrpSpPr>
        <p:grpSpPr bwMode="auto">
          <a:xfrm>
            <a:off x="7478713" y="5553076"/>
            <a:ext cx="2514600" cy="784225"/>
            <a:chOff x="381000" y="5029200"/>
            <a:chExt cx="1828800" cy="457200"/>
          </a:xfrm>
        </p:grpSpPr>
        <p:sp>
          <p:nvSpPr>
            <p:cNvPr id="14" name="Rectangle 13">
              <a:extLst>
                <a:ext uri="{FF2B5EF4-FFF2-40B4-BE49-F238E27FC236}">
                  <a16:creationId xmlns:a16="http://schemas.microsoft.com/office/drawing/2014/main" id="{EBA772BA-E577-4F30-8DCA-7F89DF25CF20}"/>
                </a:ext>
              </a:extLst>
            </p:cNvPr>
            <p:cNvSpPr/>
            <p:nvPr/>
          </p:nvSpPr>
          <p:spPr>
            <a:xfrm>
              <a:off x="3810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0</a:t>
              </a:r>
            </a:p>
          </p:txBody>
        </p:sp>
        <p:sp>
          <p:nvSpPr>
            <p:cNvPr id="15" name="Rectangle 14">
              <a:extLst>
                <a:ext uri="{FF2B5EF4-FFF2-40B4-BE49-F238E27FC236}">
                  <a16:creationId xmlns:a16="http://schemas.microsoft.com/office/drawing/2014/main" id="{F438A76D-913E-47AD-BCF3-5B3B380CB7D1}"/>
                </a:ext>
              </a:extLst>
            </p:cNvPr>
            <p:cNvSpPr/>
            <p:nvPr/>
          </p:nvSpPr>
          <p:spPr>
            <a:xfrm>
              <a:off x="6096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1</a:t>
              </a:r>
            </a:p>
          </p:txBody>
        </p:sp>
        <p:sp>
          <p:nvSpPr>
            <p:cNvPr id="16" name="Rectangle 15">
              <a:extLst>
                <a:ext uri="{FF2B5EF4-FFF2-40B4-BE49-F238E27FC236}">
                  <a16:creationId xmlns:a16="http://schemas.microsoft.com/office/drawing/2014/main" id="{FFB7B11F-62FD-402F-AB7F-151675CEC796}"/>
                </a:ext>
              </a:extLst>
            </p:cNvPr>
            <p:cNvSpPr/>
            <p:nvPr/>
          </p:nvSpPr>
          <p:spPr>
            <a:xfrm>
              <a:off x="8382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0</a:t>
              </a:r>
            </a:p>
          </p:txBody>
        </p:sp>
        <p:sp>
          <p:nvSpPr>
            <p:cNvPr id="17" name="Rectangle 16">
              <a:extLst>
                <a:ext uri="{FF2B5EF4-FFF2-40B4-BE49-F238E27FC236}">
                  <a16:creationId xmlns:a16="http://schemas.microsoft.com/office/drawing/2014/main" id="{F2205048-27B6-49BE-A399-4305ED52452C}"/>
                </a:ext>
              </a:extLst>
            </p:cNvPr>
            <p:cNvSpPr/>
            <p:nvPr/>
          </p:nvSpPr>
          <p:spPr>
            <a:xfrm>
              <a:off x="10668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1</a:t>
              </a:r>
            </a:p>
          </p:txBody>
        </p:sp>
        <p:sp>
          <p:nvSpPr>
            <p:cNvPr id="18" name="Rectangle 17">
              <a:extLst>
                <a:ext uri="{FF2B5EF4-FFF2-40B4-BE49-F238E27FC236}">
                  <a16:creationId xmlns:a16="http://schemas.microsoft.com/office/drawing/2014/main" id="{5DC41161-0BE0-4857-9D4A-24EB3FF17BA8}"/>
                </a:ext>
              </a:extLst>
            </p:cNvPr>
            <p:cNvSpPr/>
            <p:nvPr/>
          </p:nvSpPr>
          <p:spPr>
            <a:xfrm>
              <a:off x="12954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0</a:t>
              </a:r>
            </a:p>
          </p:txBody>
        </p:sp>
        <p:sp>
          <p:nvSpPr>
            <p:cNvPr id="19" name="Rectangle 18">
              <a:extLst>
                <a:ext uri="{FF2B5EF4-FFF2-40B4-BE49-F238E27FC236}">
                  <a16:creationId xmlns:a16="http://schemas.microsoft.com/office/drawing/2014/main" id="{15E7ECA4-0DB6-41E1-985D-264023024C7C}"/>
                </a:ext>
              </a:extLst>
            </p:cNvPr>
            <p:cNvSpPr/>
            <p:nvPr/>
          </p:nvSpPr>
          <p:spPr>
            <a:xfrm>
              <a:off x="15240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1</a:t>
              </a:r>
            </a:p>
          </p:txBody>
        </p:sp>
        <p:sp>
          <p:nvSpPr>
            <p:cNvPr id="20" name="Rectangle 19">
              <a:extLst>
                <a:ext uri="{FF2B5EF4-FFF2-40B4-BE49-F238E27FC236}">
                  <a16:creationId xmlns:a16="http://schemas.microsoft.com/office/drawing/2014/main" id="{4D0D75BB-FE35-4879-8CBD-CF68F76DDC02}"/>
                </a:ext>
              </a:extLst>
            </p:cNvPr>
            <p:cNvSpPr/>
            <p:nvPr/>
          </p:nvSpPr>
          <p:spPr>
            <a:xfrm>
              <a:off x="17526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1</a:t>
              </a:r>
            </a:p>
          </p:txBody>
        </p:sp>
        <p:sp>
          <p:nvSpPr>
            <p:cNvPr id="21" name="Rectangle 20">
              <a:extLst>
                <a:ext uri="{FF2B5EF4-FFF2-40B4-BE49-F238E27FC236}">
                  <a16:creationId xmlns:a16="http://schemas.microsoft.com/office/drawing/2014/main" id="{D22189E2-0278-442F-A120-4A83020F6A41}"/>
                </a:ext>
              </a:extLst>
            </p:cNvPr>
            <p:cNvSpPr/>
            <p:nvPr/>
          </p:nvSpPr>
          <p:spPr>
            <a:xfrm>
              <a:off x="19812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solidFill>
                    <a:schemeClr val="bg1"/>
                  </a:solidFill>
                </a:rPr>
                <a:t>0</a:t>
              </a:r>
            </a:p>
          </p:txBody>
        </p:sp>
      </p:grpSp>
      <p:sp>
        <p:nvSpPr>
          <p:cNvPr id="19462" name="TextBox 21">
            <a:extLst>
              <a:ext uri="{FF2B5EF4-FFF2-40B4-BE49-F238E27FC236}">
                <a16:creationId xmlns:a16="http://schemas.microsoft.com/office/drawing/2014/main" id="{79DF1A65-BF4A-4C65-9866-4C17D90B01FC}"/>
              </a:ext>
            </a:extLst>
          </p:cNvPr>
          <p:cNvSpPr txBox="1">
            <a:spLocks noChangeArrowheads="1"/>
          </p:cNvSpPr>
          <p:nvPr/>
        </p:nvSpPr>
        <p:spPr bwMode="auto">
          <a:xfrm>
            <a:off x="7848600" y="3124200"/>
            <a:ext cx="26797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dirty="0">
                <a:solidFill>
                  <a:srgbClr val="FF0000"/>
                </a:solidFill>
              </a:rPr>
              <a:t>Single Byte,</a:t>
            </a:r>
          </a:p>
          <a:p>
            <a:pPr algn="ctr" eaLnBrk="1" hangingPunct="1"/>
            <a:r>
              <a:rPr lang="en-US" altLang="en-US" sz="2800" dirty="0">
                <a:solidFill>
                  <a:srgbClr val="FF0000"/>
                </a:solidFill>
              </a:rPr>
              <a:t>Double Byte,</a:t>
            </a:r>
          </a:p>
          <a:p>
            <a:pPr algn="ctr" eaLnBrk="1" hangingPunct="1"/>
            <a:r>
              <a:rPr lang="en-US" altLang="en-US" sz="2800" dirty="0">
                <a:solidFill>
                  <a:srgbClr val="FF0000"/>
                </a:solidFill>
              </a:rPr>
              <a:t>Variable Length</a:t>
            </a:r>
          </a:p>
          <a:p>
            <a:pPr algn="ctr" eaLnBrk="1" hangingPunct="1"/>
            <a:r>
              <a:rPr lang="en-US" altLang="en-US" sz="2800" dirty="0">
                <a:solidFill>
                  <a:srgbClr val="FF0000"/>
                </a:solidFill>
              </a:rPr>
              <a:t>Encodings</a:t>
            </a:r>
          </a:p>
        </p:txBody>
      </p:sp>
      <p:sp>
        <p:nvSpPr>
          <p:cNvPr id="23" name="Left Brace 22">
            <a:extLst>
              <a:ext uri="{FF2B5EF4-FFF2-40B4-BE49-F238E27FC236}">
                <a16:creationId xmlns:a16="http://schemas.microsoft.com/office/drawing/2014/main" id="{A63667FB-90C0-4654-8C32-116B0E622E60}"/>
              </a:ext>
            </a:extLst>
          </p:cNvPr>
          <p:cNvSpPr/>
          <p:nvPr/>
        </p:nvSpPr>
        <p:spPr>
          <a:xfrm rot="16200000">
            <a:off x="6172200" y="5400675"/>
            <a:ext cx="304800" cy="2133600"/>
          </a:xfrm>
          <a:prstGeom prst="lef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24" name="Left Brace 23">
            <a:extLst>
              <a:ext uri="{FF2B5EF4-FFF2-40B4-BE49-F238E27FC236}">
                <a16:creationId xmlns:a16="http://schemas.microsoft.com/office/drawing/2014/main" id="{4B9922E6-5930-4F62-9A8B-8F4C4524E8CF}"/>
              </a:ext>
            </a:extLst>
          </p:cNvPr>
          <p:cNvSpPr/>
          <p:nvPr/>
        </p:nvSpPr>
        <p:spPr>
          <a:xfrm rot="16200000">
            <a:off x="8610600" y="5248275"/>
            <a:ext cx="228600" cy="2514600"/>
          </a:xfrm>
          <a:prstGeom prst="lef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25" name="Left Brace 24">
            <a:extLst>
              <a:ext uri="{FF2B5EF4-FFF2-40B4-BE49-F238E27FC236}">
                <a16:creationId xmlns:a16="http://schemas.microsoft.com/office/drawing/2014/main" id="{155E2B21-7C6C-4700-8FE5-955397BDC6BC}"/>
              </a:ext>
            </a:extLst>
          </p:cNvPr>
          <p:cNvSpPr/>
          <p:nvPr/>
        </p:nvSpPr>
        <p:spPr>
          <a:xfrm rot="5400000" flipV="1">
            <a:off x="7353300" y="2847975"/>
            <a:ext cx="152400" cy="5105400"/>
          </a:xfrm>
          <a:prstGeom prst="lef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FF0000"/>
              </a:solidFill>
            </a:endParaRPr>
          </a:p>
        </p:txBody>
      </p:sp>
      <p:sp>
        <p:nvSpPr>
          <p:cNvPr id="19466" name="Rectangle 25">
            <a:extLst>
              <a:ext uri="{FF2B5EF4-FFF2-40B4-BE49-F238E27FC236}">
                <a16:creationId xmlns:a16="http://schemas.microsoft.com/office/drawing/2014/main" id="{E5BE4830-6A3D-457A-A6E8-AB3E5A1DC4D4}"/>
              </a:ext>
            </a:extLst>
          </p:cNvPr>
          <p:cNvSpPr>
            <a:spLocks noChangeArrowheads="1"/>
          </p:cNvSpPr>
          <p:nvPr/>
        </p:nvSpPr>
        <p:spPr bwMode="auto">
          <a:xfrm>
            <a:off x="5181600" y="4953000"/>
            <a:ext cx="74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rPr>
              <a:t>16 bit</a:t>
            </a:r>
            <a:endParaRPr lang="en-US" altLang="en-US"/>
          </a:p>
        </p:txBody>
      </p:sp>
      <p:sp>
        <p:nvSpPr>
          <p:cNvPr id="19467" name="Rectangle 26">
            <a:extLst>
              <a:ext uri="{FF2B5EF4-FFF2-40B4-BE49-F238E27FC236}">
                <a16:creationId xmlns:a16="http://schemas.microsoft.com/office/drawing/2014/main" id="{464B9C37-6E17-42EB-8EB4-C169F3AFD8DA}"/>
              </a:ext>
            </a:extLst>
          </p:cNvPr>
          <p:cNvSpPr>
            <a:spLocks noChangeArrowheads="1"/>
          </p:cNvSpPr>
          <p:nvPr/>
        </p:nvSpPr>
        <p:spPr bwMode="auto">
          <a:xfrm>
            <a:off x="6249988" y="6478589"/>
            <a:ext cx="684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rPr>
              <a:t> 7 bit</a:t>
            </a:r>
            <a:endParaRPr lang="en-US" altLang="en-US"/>
          </a:p>
        </p:txBody>
      </p:sp>
      <p:sp>
        <p:nvSpPr>
          <p:cNvPr id="19468" name="Rectangle 27">
            <a:extLst>
              <a:ext uri="{FF2B5EF4-FFF2-40B4-BE49-F238E27FC236}">
                <a16:creationId xmlns:a16="http://schemas.microsoft.com/office/drawing/2014/main" id="{B0E1D030-B1BF-42DA-BBB8-44EA8C5BB8D8}"/>
              </a:ext>
            </a:extLst>
          </p:cNvPr>
          <p:cNvSpPr>
            <a:spLocks noChangeArrowheads="1"/>
          </p:cNvSpPr>
          <p:nvPr/>
        </p:nvSpPr>
        <p:spPr bwMode="auto">
          <a:xfrm>
            <a:off x="8686801" y="6478589"/>
            <a:ext cx="620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rPr>
              <a:t>8 bit</a:t>
            </a:r>
            <a:endParaRPr lang="en-US" altLang="en-US"/>
          </a:p>
        </p:txBody>
      </p:sp>
    </p:spTree>
    <p:extLst>
      <p:ext uri="{BB962C8B-B14F-4D97-AF65-F5344CB8AC3E}">
        <p14:creationId xmlns:p14="http://schemas.microsoft.com/office/powerpoint/2010/main" val="1265327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C2D6-CABF-4DD5-ADC8-328D0B541D27}"/>
              </a:ext>
            </a:extLst>
          </p:cNvPr>
          <p:cNvSpPr>
            <a:spLocks noGrp="1"/>
          </p:cNvSpPr>
          <p:nvPr>
            <p:ph type="title"/>
          </p:nvPr>
        </p:nvSpPr>
        <p:spPr/>
        <p:txBody>
          <a:bodyPr/>
          <a:lstStyle/>
          <a:p>
            <a:r>
              <a:rPr lang="en-US" dirty="0"/>
              <a:t>Encoding width, example</a:t>
            </a:r>
          </a:p>
        </p:txBody>
      </p:sp>
      <p:sp>
        <p:nvSpPr>
          <p:cNvPr id="3" name="Content Placeholder 2">
            <a:extLst>
              <a:ext uri="{FF2B5EF4-FFF2-40B4-BE49-F238E27FC236}">
                <a16:creationId xmlns:a16="http://schemas.microsoft.com/office/drawing/2014/main" id="{A436C4D6-CDFB-4B0C-9A9E-73D539B57391}"/>
              </a:ext>
            </a:extLst>
          </p:cNvPr>
          <p:cNvSpPr>
            <a:spLocks noGrp="1"/>
          </p:cNvSpPr>
          <p:nvPr>
            <p:ph idx="1"/>
          </p:nvPr>
        </p:nvSpPr>
        <p:spPr>
          <a:xfrm>
            <a:off x="1752600" y="1447800"/>
            <a:ext cx="8686800" cy="1066800"/>
          </a:xfrm>
        </p:spPr>
        <p:txBody>
          <a:bodyPr/>
          <a:lstStyle/>
          <a:p>
            <a:r>
              <a:rPr lang="en-US" dirty="0"/>
              <a:t>Fixed versus variable width Unicode</a:t>
            </a:r>
          </a:p>
        </p:txBody>
      </p:sp>
      <p:pic>
        <p:nvPicPr>
          <p:cNvPr id="4" name="Picture 3">
            <a:extLst>
              <a:ext uri="{FF2B5EF4-FFF2-40B4-BE49-F238E27FC236}">
                <a16:creationId xmlns:a16="http://schemas.microsoft.com/office/drawing/2014/main" id="{4E8BF8A0-F806-4E51-B8E4-B95757FC7A22}"/>
              </a:ext>
            </a:extLst>
          </p:cNvPr>
          <p:cNvPicPr>
            <a:picLocks noChangeAspect="1"/>
          </p:cNvPicPr>
          <p:nvPr/>
        </p:nvPicPr>
        <p:blipFill>
          <a:blip r:embed="rId2"/>
          <a:stretch>
            <a:fillRect/>
          </a:stretch>
        </p:blipFill>
        <p:spPr>
          <a:xfrm>
            <a:off x="1981200" y="2133601"/>
            <a:ext cx="8001000" cy="3599609"/>
          </a:xfrm>
          <a:prstGeom prst="rect">
            <a:avLst/>
          </a:prstGeom>
        </p:spPr>
      </p:pic>
      <p:sp>
        <p:nvSpPr>
          <p:cNvPr id="5" name="Rectangle 4">
            <a:extLst>
              <a:ext uri="{FF2B5EF4-FFF2-40B4-BE49-F238E27FC236}">
                <a16:creationId xmlns:a16="http://schemas.microsoft.com/office/drawing/2014/main" id="{0D861515-3D34-4B71-B3AA-2B468DC3DFBD}"/>
              </a:ext>
            </a:extLst>
          </p:cNvPr>
          <p:cNvSpPr/>
          <p:nvPr/>
        </p:nvSpPr>
        <p:spPr>
          <a:xfrm>
            <a:off x="1780082" y="5934670"/>
            <a:ext cx="8915400" cy="923330"/>
          </a:xfrm>
          <a:prstGeom prst="rect">
            <a:avLst/>
          </a:prstGeom>
        </p:spPr>
        <p:txBody>
          <a:bodyPr wrap="square">
            <a:spAutoFit/>
          </a:bodyPr>
          <a:lstStyle/>
          <a:p>
            <a:r>
              <a:rPr lang="en-US" dirty="0">
                <a:solidFill>
                  <a:srgbClr val="00B0F0"/>
                </a:solidFill>
                <a:hlinkClick r:id="rId3"/>
              </a:rPr>
              <a:t>http://kunststube.net/encoding/</a:t>
            </a:r>
            <a:r>
              <a:rPr lang="en-US" dirty="0">
                <a:solidFill>
                  <a:srgbClr val="00B0F0"/>
                </a:solidFill>
              </a:rPr>
              <a:t>  : </a:t>
            </a:r>
            <a:r>
              <a:rPr lang="en-US" b="1" dirty="0">
                <a:solidFill>
                  <a:srgbClr val="FFCE00"/>
                </a:solidFill>
              </a:rPr>
              <a:t>What every programmer absolutely, positively needs to know about encodings and character sets to work with text</a:t>
            </a:r>
          </a:p>
          <a:p>
            <a:endParaRPr lang="en-US" dirty="0">
              <a:solidFill>
                <a:srgbClr val="00B0F0"/>
              </a:solidFill>
            </a:endParaRPr>
          </a:p>
        </p:txBody>
      </p:sp>
    </p:spTree>
    <p:extLst>
      <p:ext uri="{BB962C8B-B14F-4D97-AF65-F5344CB8AC3E}">
        <p14:creationId xmlns:p14="http://schemas.microsoft.com/office/powerpoint/2010/main" val="3013936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B437533C-3A68-4DC6-9767-93C371DE3BA7}"/>
              </a:ext>
            </a:extLst>
          </p:cNvPr>
          <p:cNvSpPr>
            <a:spLocks noGrp="1"/>
          </p:cNvSpPr>
          <p:nvPr>
            <p:ph type="title"/>
          </p:nvPr>
        </p:nvSpPr>
        <p:spPr>
          <a:xfrm>
            <a:off x="1981200" y="0"/>
            <a:ext cx="7467600" cy="1143000"/>
          </a:xfrm>
        </p:spPr>
        <p:txBody>
          <a:bodyPr/>
          <a:lstStyle/>
          <a:p>
            <a:pPr eaLnBrk="1" hangingPunct="1"/>
            <a:r>
              <a:rPr lang="en-US" altLang="en-US" dirty="0"/>
              <a:t>Fonts Mappings</a:t>
            </a:r>
          </a:p>
        </p:txBody>
      </p:sp>
      <p:sp>
        <p:nvSpPr>
          <p:cNvPr id="21507" name="Content Placeholder 2">
            <a:extLst>
              <a:ext uri="{FF2B5EF4-FFF2-40B4-BE49-F238E27FC236}">
                <a16:creationId xmlns:a16="http://schemas.microsoft.com/office/drawing/2014/main" id="{ADCD509F-876E-42C7-A818-831FABF573E7}"/>
              </a:ext>
            </a:extLst>
          </p:cNvPr>
          <p:cNvSpPr>
            <a:spLocks noGrp="1"/>
          </p:cNvSpPr>
          <p:nvPr>
            <p:ph idx="1"/>
          </p:nvPr>
        </p:nvSpPr>
        <p:spPr>
          <a:xfrm>
            <a:off x="438912" y="1257300"/>
            <a:ext cx="11570208" cy="2794000"/>
          </a:xfrm>
        </p:spPr>
        <p:txBody>
          <a:bodyPr>
            <a:normAutofit fontScale="92500" lnSpcReduction="10000"/>
          </a:bodyPr>
          <a:lstStyle/>
          <a:p>
            <a:pPr marL="547688"/>
            <a:r>
              <a:rPr lang="en-US" altLang="en-US" sz="3200" dirty="0"/>
              <a:t>A font might not include a glyph for some character, if so a "default glyph" such as </a:t>
            </a:r>
            <a:r>
              <a:rPr lang="en-US" altLang="en-US" sz="3200" dirty="0">
                <a:solidFill>
                  <a:srgbClr val="FFFF00"/>
                </a:solidFill>
              </a:rPr>
              <a:t>?</a:t>
            </a:r>
            <a:r>
              <a:rPr lang="en-US" altLang="en-US" sz="3200" dirty="0"/>
              <a:t>  or </a:t>
            </a:r>
            <a:r>
              <a:rPr lang="en-US" altLang="en-US" sz="4400" dirty="0">
                <a:solidFill>
                  <a:srgbClr val="FFFF00"/>
                </a:solidFill>
                <a:latin typeface="Times New Roman" panose="02020603050405020304" pitchFamily="18" charset="0"/>
                <a:cs typeface="Times New Roman" panose="02020603050405020304" pitchFamily="18" charset="0"/>
              </a:rPr>
              <a:t>□ </a:t>
            </a:r>
            <a:r>
              <a:rPr lang="en-US" altLang="en-US" sz="3200" dirty="0"/>
              <a:t>is typically displayed</a:t>
            </a:r>
          </a:p>
          <a:p>
            <a:pPr marL="547688"/>
            <a:r>
              <a:rPr lang="en-US" altLang="en-US" sz="3200" dirty="0"/>
              <a:t>A font doesn't have to respect an encoding, and sometimes it maps glyphs directly to code points.</a:t>
            </a:r>
          </a:p>
          <a:p>
            <a:pPr marL="547688"/>
            <a:r>
              <a:rPr lang="en-US" altLang="en-US" sz="3200" dirty="0"/>
              <a:t> So, even though the encoding has been interpreted properly, the text may </a:t>
            </a:r>
            <a:r>
              <a:rPr lang="en-US" altLang="en-US" sz="3200" i="1" dirty="0"/>
              <a:t>look</a:t>
            </a:r>
            <a:r>
              <a:rPr lang="en-US" altLang="en-US" sz="3200" dirty="0"/>
              <a:t> wrong</a:t>
            </a:r>
          </a:p>
          <a:p>
            <a:pPr marL="547688" algn="ctr">
              <a:spcBef>
                <a:spcPct val="0"/>
              </a:spcBef>
              <a:buNone/>
            </a:pPr>
            <a:endParaRPr lang="en-US" altLang="en-US" sz="3200" dirty="0"/>
          </a:p>
          <a:p>
            <a:pPr marL="547688"/>
            <a:endParaRPr lang="en-US" altLang="en-US" sz="3200" dirty="0">
              <a:solidFill>
                <a:srgbClr val="FFFF00"/>
              </a:solidFill>
            </a:endParaRPr>
          </a:p>
        </p:txBody>
      </p:sp>
      <p:sp>
        <p:nvSpPr>
          <p:cNvPr id="14" name="Rectangle 3">
            <a:extLst>
              <a:ext uri="{FF2B5EF4-FFF2-40B4-BE49-F238E27FC236}">
                <a16:creationId xmlns:a16="http://schemas.microsoft.com/office/drawing/2014/main" id="{F4C91374-C663-6148-A4E0-A21B98D03B35}"/>
              </a:ext>
            </a:extLst>
          </p:cNvPr>
          <p:cNvSpPr>
            <a:spLocks noChangeArrowheads="1"/>
          </p:cNvSpPr>
          <p:nvPr/>
        </p:nvSpPr>
        <p:spPr bwMode="auto">
          <a:xfrm>
            <a:off x="3581401" y="5035551"/>
            <a:ext cx="43075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vi-VN" altLang="en-US" sz="3200" dirty="0">
                <a:solidFill>
                  <a:srgbClr val="FFFF00"/>
                </a:solidFill>
                <a:latin typeface="Symbol" panose="05050102010706020507" pitchFamily="18" charset="2"/>
                <a:ea typeface="MS Mincho" panose="02020609040205080304" pitchFamily="49" charset="-128"/>
              </a:rPr>
              <a:t>phông chữ và mã hóa</a:t>
            </a:r>
            <a:endParaRPr lang="en-US" altLang="en-US" sz="3200" dirty="0">
              <a:solidFill>
                <a:srgbClr val="FFFF00"/>
              </a:solidFill>
              <a:latin typeface="Symbol" panose="05050102010706020507" pitchFamily="18" charset="2"/>
              <a:ea typeface="MS Mincho" panose="02020609040205080304" pitchFamily="49" charset="-128"/>
            </a:endParaRPr>
          </a:p>
        </p:txBody>
      </p:sp>
      <p:sp>
        <p:nvSpPr>
          <p:cNvPr id="15" name="TextBox 4">
            <a:extLst>
              <a:ext uri="{FF2B5EF4-FFF2-40B4-BE49-F238E27FC236}">
                <a16:creationId xmlns:a16="http://schemas.microsoft.com/office/drawing/2014/main" id="{78C75B6B-0903-094F-9D9D-6C5A2F543193}"/>
              </a:ext>
            </a:extLst>
          </p:cNvPr>
          <p:cNvSpPr txBox="1">
            <a:spLocks noChangeArrowheads="1"/>
          </p:cNvSpPr>
          <p:nvPr/>
        </p:nvSpPr>
        <p:spPr bwMode="auto">
          <a:xfrm>
            <a:off x="8153400" y="5035551"/>
            <a:ext cx="2203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0000"/>
                </a:solidFill>
              </a:rPr>
              <a:t>Symbol Font</a:t>
            </a:r>
          </a:p>
        </p:txBody>
      </p:sp>
      <p:sp>
        <p:nvSpPr>
          <p:cNvPr id="16" name="Rectangle 5">
            <a:extLst>
              <a:ext uri="{FF2B5EF4-FFF2-40B4-BE49-F238E27FC236}">
                <a16:creationId xmlns:a16="http://schemas.microsoft.com/office/drawing/2014/main" id="{BD66F4EB-1585-C249-BA6C-77B627BC9958}"/>
              </a:ext>
            </a:extLst>
          </p:cNvPr>
          <p:cNvSpPr>
            <a:spLocks noChangeArrowheads="1"/>
          </p:cNvSpPr>
          <p:nvPr/>
        </p:nvSpPr>
        <p:spPr bwMode="auto">
          <a:xfrm>
            <a:off x="1828801" y="5953126"/>
            <a:ext cx="613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vi-VN" altLang="en-US" sz="2800">
                <a:solidFill>
                  <a:srgbClr val="FFFF00"/>
                </a:solidFill>
                <a:latin typeface="Webdings" panose="05030102010509060703" pitchFamily="18" charset="2"/>
                <a:ea typeface="MS Mincho" panose="02020609040205080304" pitchFamily="49" charset="-128"/>
              </a:rPr>
              <a:t>phông chữ và mã hóa</a:t>
            </a:r>
            <a:endParaRPr lang="en-US" altLang="en-US" sz="2800">
              <a:solidFill>
                <a:srgbClr val="FFFF00"/>
              </a:solidFill>
              <a:latin typeface="Webdings" panose="05030102010509060703" pitchFamily="18" charset="2"/>
              <a:ea typeface="MS Mincho" panose="02020609040205080304" pitchFamily="49" charset="-128"/>
            </a:endParaRPr>
          </a:p>
        </p:txBody>
      </p:sp>
      <p:sp>
        <p:nvSpPr>
          <p:cNvPr id="17" name="TextBox 6">
            <a:extLst>
              <a:ext uri="{FF2B5EF4-FFF2-40B4-BE49-F238E27FC236}">
                <a16:creationId xmlns:a16="http://schemas.microsoft.com/office/drawing/2014/main" id="{585D6862-B834-864C-9A49-2170AB9CF521}"/>
              </a:ext>
            </a:extLst>
          </p:cNvPr>
          <p:cNvSpPr txBox="1">
            <a:spLocks noChangeArrowheads="1"/>
          </p:cNvSpPr>
          <p:nvPr/>
        </p:nvSpPr>
        <p:spPr bwMode="auto">
          <a:xfrm>
            <a:off x="7924800" y="5953126"/>
            <a:ext cx="2597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0000"/>
                </a:solidFill>
              </a:rPr>
              <a:t>Webdings Font</a:t>
            </a:r>
          </a:p>
        </p:txBody>
      </p:sp>
      <p:sp>
        <p:nvSpPr>
          <p:cNvPr id="18" name="Rectangle 7">
            <a:extLst>
              <a:ext uri="{FF2B5EF4-FFF2-40B4-BE49-F238E27FC236}">
                <a16:creationId xmlns:a16="http://schemas.microsoft.com/office/drawing/2014/main" id="{9904DA3F-E145-594C-AF7D-F2FD23166979}"/>
              </a:ext>
            </a:extLst>
          </p:cNvPr>
          <p:cNvSpPr>
            <a:spLocks noChangeArrowheads="1"/>
          </p:cNvSpPr>
          <p:nvPr/>
        </p:nvSpPr>
        <p:spPr bwMode="auto">
          <a:xfrm>
            <a:off x="3754438" y="4187825"/>
            <a:ext cx="41703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vi-VN" altLang="en-US" sz="3200" dirty="0">
                <a:solidFill>
                  <a:srgbClr val="FFFF00"/>
                </a:solidFill>
              </a:rPr>
              <a:t>phông chữ và mã hóa</a:t>
            </a:r>
            <a:endParaRPr lang="en-US" altLang="en-US" sz="3200" dirty="0">
              <a:solidFill>
                <a:srgbClr val="FFFF00"/>
              </a:solidFill>
            </a:endParaRPr>
          </a:p>
        </p:txBody>
      </p:sp>
      <p:sp>
        <p:nvSpPr>
          <p:cNvPr id="19" name="TextBox 8">
            <a:extLst>
              <a:ext uri="{FF2B5EF4-FFF2-40B4-BE49-F238E27FC236}">
                <a16:creationId xmlns:a16="http://schemas.microsoft.com/office/drawing/2014/main" id="{85621EC8-433F-084C-AF43-D26317403864}"/>
              </a:ext>
            </a:extLst>
          </p:cNvPr>
          <p:cNvSpPr txBox="1">
            <a:spLocks noChangeArrowheads="1"/>
          </p:cNvSpPr>
          <p:nvPr/>
        </p:nvSpPr>
        <p:spPr bwMode="auto">
          <a:xfrm>
            <a:off x="8229601" y="4264026"/>
            <a:ext cx="1724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0000"/>
                </a:solidFill>
              </a:rPr>
              <a:t>Arial Font</a:t>
            </a:r>
          </a:p>
        </p:txBody>
      </p:sp>
      <p:sp>
        <p:nvSpPr>
          <p:cNvPr id="20" name="TextBox 9">
            <a:extLst>
              <a:ext uri="{FF2B5EF4-FFF2-40B4-BE49-F238E27FC236}">
                <a16:creationId xmlns:a16="http://schemas.microsoft.com/office/drawing/2014/main" id="{43515D62-2206-CA4E-8338-A149D3423F6C}"/>
              </a:ext>
            </a:extLst>
          </p:cNvPr>
          <p:cNvSpPr txBox="1">
            <a:spLocks noChangeArrowheads="1"/>
          </p:cNvSpPr>
          <p:nvPr/>
        </p:nvSpPr>
        <p:spPr bwMode="auto">
          <a:xfrm>
            <a:off x="1597026" y="4291014"/>
            <a:ext cx="1984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solidFill>
                  <a:srgbClr val="FF0000"/>
                </a:solidFill>
              </a:rPr>
              <a:t>Correctly displayed </a:t>
            </a:r>
          </a:p>
          <a:p>
            <a:pPr eaLnBrk="1" hangingPunct="1"/>
            <a:r>
              <a:rPr lang="en-US" altLang="en-US" sz="1600">
                <a:solidFill>
                  <a:srgbClr val="FF0000"/>
                </a:solidFill>
              </a:rPr>
              <a:t>Vietnamese String</a:t>
            </a:r>
          </a:p>
        </p:txBody>
      </p:sp>
    </p:spTree>
    <p:extLst>
      <p:ext uri="{BB962C8B-B14F-4D97-AF65-F5344CB8AC3E}">
        <p14:creationId xmlns:p14="http://schemas.microsoft.com/office/powerpoint/2010/main" val="769615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13E2-DF14-4E08-A4A5-C4DB7E5741F9}"/>
              </a:ext>
            </a:extLst>
          </p:cNvPr>
          <p:cNvSpPr>
            <a:spLocks noGrp="1"/>
          </p:cNvSpPr>
          <p:nvPr>
            <p:ph type="title"/>
          </p:nvPr>
        </p:nvSpPr>
        <p:spPr>
          <a:xfrm>
            <a:off x="702275" y="164805"/>
            <a:ext cx="10515600" cy="1325563"/>
          </a:xfrm>
        </p:spPr>
        <p:txBody>
          <a:bodyPr/>
          <a:lstStyle/>
          <a:p>
            <a:r>
              <a:rPr lang="en-US" dirty="0"/>
              <a:t>Display issue, not mis-encoding</a:t>
            </a:r>
          </a:p>
        </p:txBody>
      </p:sp>
      <p:pic>
        <p:nvPicPr>
          <p:cNvPr id="3" name="Snagit_A41B33DB-E51E-4DEC-9AD1-95A08EA5482F">
            <a:extLst>
              <a:ext uri="{FF2B5EF4-FFF2-40B4-BE49-F238E27FC236}">
                <a16:creationId xmlns:a16="http://schemas.microsoft.com/office/drawing/2014/main" id="{38A3339B-92BC-4D1D-956E-55C1D8100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06" y="333637"/>
            <a:ext cx="9144000" cy="5143500"/>
          </a:xfrm>
          <a:prstGeom prst="rect">
            <a:avLst/>
          </a:prstGeom>
        </p:spPr>
      </p:pic>
    </p:spTree>
    <p:extLst>
      <p:ext uri="{BB962C8B-B14F-4D97-AF65-F5344CB8AC3E}">
        <p14:creationId xmlns:p14="http://schemas.microsoft.com/office/powerpoint/2010/main" val="963875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AE0FE1C0-2153-45DD-B481-0EA9665DCFCD}"/>
              </a:ext>
            </a:extLst>
          </p:cNvPr>
          <p:cNvSpPr>
            <a:spLocks noGrp="1"/>
          </p:cNvSpPr>
          <p:nvPr>
            <p:ph type="title"/>
          </p:nvPr>
        </p:nvSpPr>
        <p:spPr>
          <a:xfrm>
            <a:off x="1981200" y="0"/>
            <a:ext cx="7467600" cy="1143000"/>
          </a:xfrm>
        </p:spPr>
        <p:txBody>
          <a:bodyPr/>
          <a:lstStyle/>
          <a:p>
            <a:pPr eaLnBrk="1" hangingPunct="1"/>
            <a:r>
              <a:rPr lang="en-US" altLang="en-US"/>
              <a:t>What can go wrong?</a:t>
            </a:r>
          </a:p>
        </p:txBody>
      </p:sp>
      <p:sp>
        <p:nvSpPr>
          <p:cNvPr id="18435" name="Content Placeholder 2">
            <a:extLst>
              <a:ext uri="{FF2B5EF4-FFF2-40B4-BE49-F238E27FC236}">
                <a16:creationId xmlns:a16="http://schemas.microsoft.com/office/drawing/2014/main" id="{BD688A35-66D3-4CE5-8CAF-D63CF74253F9}"/>
              </a:ext>
            </a:extLst>
          </p:cNvPr>
          <p:cNvSpPr>
            <a:spLocks noGrp="1"/>
          </p:cNvSpPr>
          <p:nvPr>
            <p:ph idx="1"/>
          </p:nvPr>
        </p:nvSpPr>
        <p:spPr>
          <a:xfrm>
            <a:off x="1371600" y="1214437"/>
            <a:ext cx="9144000" cy="3276600"/>
          </a:xfrm>
        </p:spPr>
        <p:txBody>
          <a:bodyPr/>
          <a:lstStyle/>
          <a:p>
            <a:pPr marL="547688"/>
            <a:r>
              <a:rPr lang="en-US" altLang="en-US" sz="3200" dirty="0"/>
              <a:t>Encoding can be misidentified in a few ways</a:t>
            </a:r>
          </a:p>
          <a:p>
            <a:pPr lvl="1" eaLnBrk="1" hangingPunct="1"/>
            <a:r>
              <a:rPr lang="en-US" altLang="en-US" dirty="0"/>
              <a:t>1.  The </a:t>
            </a:r>
            <a:r>
              <a:rPr lang="en-US" altLang="en-US" dirty="0">
                <a:solidFill>
                  <a:srgbClr val="FFFF00"/>
                </a:solidFill>
              </a:rPr>
              <a:t>software guesses </a:t>
            </a:r>
            <a:r>
              <a:rPr lang="en-US" altLang="en-US" dirty="0"/>
              <a:t>the wrong encoding</a:t>
            </a:r>
          </a:p>
          <a:p>
            <a:pPr lvl="1" eaLnBrk="1" hangingPunct="1"/>
            <a:r>
              <a:rPr lang="en-US" altLang="en-US" dirty="0"/>
              <a:t>2.  The </a:t>
            </a:r>
            <a:r>
              <a:rPr lang="en-US" altLang="en-US" dirty="0">
                <a:solidFill>
                  <a:srgbClr val="FFFF00"/>
                </a:solidFill>
              </a:rPr>
              <a:t>user specifies </a:t>
            </a:r>
            <a:r>
              <a:rPr lang="en-US" altLang="en-US" dirty="0"/>
              <a:t>the wrong encoding</a:t>
            </a:r>
          </a:p>
          <a:p>
            <a:pPr lvl="1" eaLnBrk="1" hangingPunct="1"/>
            <a:r>
              <a:rPr lang="en-US" altLang="en-US" dirty="0"/>
              <a:t>3.  The software does not even try to guess the encoding, but uses the </a:t>
            </a:r>
            <a:r>
              <a:rPr lang="en-US" altLang="en-US" dirty="0">
                <a:solidFill>
                  <a:srgbClr val="FFFF00"/>
                </a:solidFill>
              </a:rPr>
              <a:t>default</a:t>
            </a:r>
            <a:r>
              <a:rPr lang="en-US" altLang="en-US" dirty="0"/>
              <a:t> for the locale or operating system (unbeknownst to the user)</a:t>
            </a:r>
          </a:p>
        </p:txBody>
      </p:sp>
      <p:cxnSp>
        <p:nvCxnSpPr>
          <p:cNvPr id="28" name="Straight Arrow Connector 27">
            <a:extLst>
              <a:ext uri="{FF2B5EF4-FFF2-40B4-BE49-F238E27FC236}">
                <a16:creationId xmlns:a16="http://schemas.microsoft.com/office/drawing/2014/main" id="{FA0FC203-AC24-4BF4-BF08-E9B631264B37}"/>
              </a:ext>
            </a:extLst>
          </p:cNvPr>
          <p:cNvCxnSpPr/>
          <p:nvPr/>
        </p:nvCxnSpPr>
        <p:spPr>
          <a:xfrm rot="5400000" flipH="1" flipV="1">
            <a:off x="-952500" y="800101"/>
            <a:ext cx="762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8437" name="Group 3">
            <a:extLst>
              <a:ext uri="{FF2B5EF4-FFF2-40B4-BE49-F238E27FC236}">
                <a16:creationId xmlns:a16="http://schemas.microsoft.com/office/drawing/2014/main" id="{A340E42D-2ABF-494F-8218-BEA25BA41164}"/>
              </a:ext>
            </a:extLst>
          </p:cNvPr>
          <p:cNvGrpSpPr>
            <a:grpSpLocks/>
          </p:cNvGrpSpPr>
          <p:nvPr/>
        </p:nvGrpSpPr>
        <p:grpSpPr bwMode="auto">
          <a:xfrm>
            <a:off x="1676400" y="5540375"/>
            <a:ext cx="1752600" cy="457200"/>
            <a:chOff x="381000" y="5029200"/>
            <a:chExt cx="1828800" cy="457200"/>
          </a:xfrm>
        </p:grpSpPr>
        <p:sp>
          <p:nvSpPr>
            <p:cNvPr id="5" name="Rectangle 4">
              <a:extLst>
                <a:ext uri="{FF2B5EF4-FFF2-40B4-BE49-F238E27FC236}">
                  <a16:creationId xmlns:a16="http://schemas.microsoft.com/office/drawing/2014/main" id="{4137E8CC-877E-4074-AE97-2239B3AAC999}"/>
                </a:ext>
              </a:extLst>
            </p:cNvPr>
            <p:cNvSpPr/>
            <p:nvPr/>
          </p:nvSpPr>
          <p:spPr>
            <a:xfrm>
              <a:off x="3810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bg1"/>
                  </a:solidFill>
                </a:rPr>
                <a:t>1</a:t>
              </a:r>
            </a:p>
          </p:txBody>
        </p:sp>
        <p:sp>
          <p:nvSpPr>
            <p:cNvPr id="6" name="Rectangle 5">
              <a:extLst>
                <a:ext uri="{FF2B5EF4-FFF2-40B4-BE49-F238E27FC236}">
                  <a16:creationId xmlns:a16="http://schemas.microsoft.com/office/drawing/2014/main" id="{FAF67C43-2FE0-457D-A544-03843E597F64}"/>
                </a:ext>
              </a:extLst>
            </p:cNvPr>
            <p:cNvSpPr/>
            <p:nvPr/>
          </p:nvSpPr>
          <p:spPr>
            <a:xfrm>
              <a:off x="6096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1</a:t>
              </a:r>
            </a:p>
          </p:txBody>
        </p:sp>
        <p:sp>
          <p:nvSpPr>
            <p:cNvPr id="7" name="Rectangle 6">
              <a:extLst>
                <a:ext uri="{FF2B5EF4-FFF2-40B4-BE49-F238E27FC236}">
                  <a16:creationId xmlns:a16="http://schemas.microsoft.com/office/drawing/2014/main" id="{AC1E0474-CC38-49BC-885F-1CB1C35C0614}"/>
                </a:ext>
              </a:extLst>
            </p:cNvPr>
            <p:cNvSpPr/>
            <p:nvPr/>
          </p:nvSpPr>
          <p:spPr>
            <a:xfrm>
              <a:off x="8382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0</a:t>
              </a:r>
            </a:p>
          </p:txBody>
        </p:sp>
        <p:sp>
          <p:nvSpPr>
            <p:cNvPr id="8" name="Rectangle 7">
              <a:extLst>
                <a:ext uri="{FF2B5EF4-FFF2-40B4-BE49-F238E27FC236}">
                  <a16:creationId xmlns:a16="http://schemas.microsoft.com/office/drawing/2014/main" id="{EB3C9C99-F14A-447A-BA43-E1B63907C31A}"/>
                </a:ext>
              </a:extLst>
            </p:cNvPr>
            <p:cNvSpPr/>
            <p:nvPr/>
          </p:nvSpPr>
          <p:spPr>
            <a:xfrm>
              <a:off x="10668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1</a:t>
              </a:r>
            </a:p>
          </p:txBody>
        </p:sp>
        <p:sp>
          <p:nvSpPr>
            <p:cNvPr id="9" name="Rectangle 8">
              <a:extLst>
                <a:ext uri="{FF2B5EF4-FFF2-40B4-BE49-F238E27FC236}">
                  <a16:creationId xmlns:a16="http://schemas.microsoft.com/office/drawing/2014/main" id="{13F24AEA-D5F8-4594-85D2-32CAC8C7C1C2}"/>
                </a:ext>
              </a:extLst>
            </p:cNvPr>
            <p:cNvSpPr/>
            <p:nvPr/>
          </p:nvSpPr>
          <p:spPr>
            <a:xfrm>
              <a:off x="12954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0</a:t>
              </a:r>
            </a:p>
          </p:txBody>
        </p:sp>
        <p:sp>
          <p:nvSpPr>
            <p:cNvPr id="10" name="Rectangle 9">
              <a:extLst>
                <a:ext uri="{FF2B5EF4-FFF2-40B4-BE49-F238E27FC236}">
                  <a16:creationId xmlns:a16="http://schemas.microsoft.com/office/drawing/2014/main" id="{3DEA8257-0363-4E17-A5A3-185EF7DAAA71}"/>
                </a:ext>
              </a:extLst>
            </p:cNvPr>
            <p:cNvSpPr/>
            <p:nvPr/>
          </p:nvSpPr>
          <p:spPr>
            <a:xfrm>
              <a:off x="15240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1</a:t>
              </a:r>
            </a:p>
          </p:txBody>
        </p:sp>
        <p:sp>
          <p:nvSpPr>
            <p:cNvPr id="11" name="Rectangle 10">
              <a:extLst>
                <a:ext uri="{FF2B5EF4-FFF2-40B4-BE49-F238E27FC236}">
                  <a16:creationId xmlns:a16="http://schemas.microsoft.com/office/drawing/2014/main" id="{50C0C5F4-241A-4EE6-A6D7-EE466FF3FF68}"/>
                </a:ext>
              </a:extLst>
            </p:cNvPr>
            <p:cNvSpPr/>
            <p:nvPr/>
          </p:nvSpPr>
          <p:spPr>
            <a:xfrm>
              <a:off x="17526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1</a:t>
              </a:r>
            </a:p>
          </p:txBody>
        </p:sp>
        <p:sp>
          <p:nvSpPr>
            <p:cNvPr id="12" name="Rectangle 11">
              <a:extLst>
                <a:ext uri="{FF2B5EF4-FFF2-40B4-BE49-F238E27FC236}">
                  <a16:creationId xmlns:a16="http://schemas.microsoft.com/office/drawing/2014/main" id="{328FC0A4-0EF0-446A-B09D-F83AFDE138B3}"/>
                </a:ext>
              </a:extLst>
            </p:cNvPr>
            <p:cNvSpPr/>
            <p:nvPr/>
          </p:nvSpPr>
          <p:spPr>
            <a:xfrm>
              <a:off x="1981200" y="50292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rPr>
                <a:t>0</a:t>
              </a:r>
            </a:p>
          </p:txBody>
        </p:sp>
      </p:grpSp>
      <p:sp>
        <p:nvSpPr>
          <p:cNvPr id="18438" name="TextBox 12">
            <a:extLst>
              <a:ext uri="{FF2B5EF4-FFF2-40B4-BE49-F238E27FC236}">
                <a16:creationId xmlns:a16="http://schemas.microsoft.com/office/drawing/2014/main" id="{2AE29905-2D39-430C-A673-4BAE9EEB1098}"/>
              </a:ext>
            </a:extLst>
          </p:cNvPr>
          <p:cNvSpPr txBox="1">
            <a:spLocks noChangeArrowheads="1"/>
          </p:cNvSpPr>
          <p:nvPr/>
        </p:nvSpPr>
        <p:spPr bwMode="auto">
          <a:xfrm>
            <a:off x="3962401" y="4419600"/>
            <a:ext cx="12985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solidFill>
                  <a:srgbClr val="FF0000"/>
                </a:solidFill>
              </a:rPr>
              <a:t>Decimal</a:t>
            </a:r>
          </a:p>
          <a:p>
            <a:pPr eaLnBrk="1" hangingPunct="1"/>
            <a:r>
              <a:rPr lang="en-US" altLang="en-US" sz="2400" dirty="0">
                <a:solidFill>
                  <a:srgbClr val="FF0000"/>
                </a:solidFill>
              </a:rPr>
              <a:t>Code </a:t>
            </a:r>
          </a:p>
          <a:p>
            <a:pPr eaLnBrk="1" hangingPunct="1"/>
            <a:r>
              <a:rPr lang="en-US" altLang="en-US" sz="2400" dirty="0">
                <a:solidFill>
                  <a:srgbClr val="FF0000"/>
                </a:solidFill>
              </a:rPr>
              <a:t>Point</a:t>
            </a:r>
          </a:p>
        </p:txBody>
      </p:sp>
      <p:sp>
        <p:nvSpPr>
          <p:cNvPr id="18439" name="TextBox 13">
            <a:extLst>
              <a:ext uri="{FF2B5EF4-FFF2-40B4-BE49-F238E27FC236}">
                <a16:creationId xmlns:a16="http://schemas.microsoft.com/office/drawing/2014/main" id="{B5A78598-EB9E-49A1-B4EC-A1FA8C2761FF}"/>
              </a:ext>
            </a:extLst>
          </p:cNvPr>
          <p:cNvSpPr txBox="1">
            <a:spLocks noChangeArrowheads="1"/>
          </p:cNvSpPr>
          <p:nvPr/>
        </p:nvSpPr>
        <p:spPr bwMode="auto">
          <a:xfrm>
            <a:off x="7391400" y="4046538"/>
            <a:ext cx="15382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Abstract </a:t>
            </a:r>
          </a:p>
          <a:p>
            <a:pPr eaLnBrk="1" hangingPunct="1"/>
            <a:r>
              <a:rPr lang="en-US" altLang="en-US" sz="2400"/>
              <a:t>Character</a:t>
            </a:r>
          </a:p>
        </p:txBody>
      </p:sp>
      <p:sp>
        <p:nvSpPr>
          <p:cNvPr id="18440" name="TextBox 14">
            <a:extLst>
              <a:ext uri="{FF2B5EF4-FFF2-40B4-BE49-F238E27FC236}">
                <a16:creationId xmlns:a16="http://schemas.microsoft.com/office/drawing/2014/main" id="{99FAC095-130B-4D9B-A2EE-20DA11FCFB5D}"/>
              </a:ext>
            </a:extLst>
          </p:cNvPr>
          <p:cNvSpPr txBox="1">
            <a:spLocks noChangeArrowheads="1"/>
          </p:cNvSpPr>
          <p:nvPr/>
        </p:nvSpPr>
        <p:spPr bwMode="auto">
          <a:xfrm>
            <a:off x="9372601" y="4267201"/>
            <a:ext cx="989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Glyph</a:t>
            </a:r>
          </a:p>
        </p:txBody>
      </p:sp>
      <p:sp>
        <p:nvSpPr>
          <p:cNvPr id="18441" name="Rectangle 15">
            <a:extLst>
              <a:ext uri="{FF2B5EF4-FFF2-40B4-BE49-F238E27FC236}">
                <a16:creationId xmlns:a16="http://schemas.microsoft.com/office/drawing/2014/main" id="{4B104E91-AD07-40CA-B66E-91FB848A4089}"/>
              </a:ext>
            </a:extLst>
          </p:cNvPr>
          <p:cNvSpPr>
            <a:spLocks noChangeArrowheads="1"/>
          </p:cNvSpPr>
          <p:nvPr/>
        </p:nvSpPr>
        <p:spPr bwMode="auto">
          <a:xfrm>
            <a:off x="7391400" y="4800601"/>
            <a:ext cx="2133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"Russian Capital Letter Zhe"</a:t>
            </a:r>
            <a:endParaRPr lang="en-US" altLang="en-US" sz="2000"/>
          </a:p>
        </p:txBody>
      </p:sp>
      <p:sp>
        <p:nvSpPr>
          <p:cNvPr id="18442" name="Rectangle 16">
            <a:extLst>
              <a:ext uri="{FF2B5EF4-FFF2-40B4-BE49-F238E27FC236}">
                <a16:creationId xmlns:a16="http://schemas.microsoft.com/office/drawing/2014/main" id="{FF787551-82BA-46FC-957C-C62FB6D8E1BD}"/>
              </a:ext>
            </a:extLst>
          </p:cNvPr>
          <p:cNvSpPr>
            <a:spLocks noChangeArrowheads="1"/>
          </p:cNvSpPr>
          <p:nvPr/>
        </p:nvSpPr>
        <p:spPr bwMode="auto">
          <a:xfrm>
            <a:off x="9753600" y="5029201"/>
            <a:ext cx="50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ru-RU" altLang="en-US" sz="2800" b="1">
                <a:solidFill>
                  <a:srgbClr val="FFFF00"/>
                </a:solidFill>
              </a:rPr>
              <a:t>Ж</a:t>
            </a:r>
            <a:endParaRPr lang="en-US" altLang="en-US" sz="2800" b="1"/>
          </a:p>
        </p:txBody>
      </p:sp>
      <p:sp>
        <p:nvSpPr>
          <p:cNvPr id="18443" name="TextBox 17">
            <a:extLst>
              <a:ext uri="{FF2B5EF4-FFF2-40B4-BE49-F238E27FC236}">
                <a16:creationId xmlns:a16="http://schemas.microsoft.com/office/drawing/2014/main" id="{7DF5A6CD-36FF-4E62-BE8B-401A8827E70D}"/>
              </a:ext>
            </a:extLst>
          </p:cNvPr>
          <p:cNvSpPr txBox="1">
            <a:spLocks noChangeArrowheads="1"/>
          </p:cNvSpPr>
          <p:nvPr/>
        </p:nvSpPr>
        <p:spPr bwMode="auto">
          <a:xfrm>
            <a:off x="5898356" y="4158457"/>
            <a:ext cx="15382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solidFill>
                  <a:srgbClr val="FF0000"/>
                </a:solidFill>
              </a:rPr>
              <a:t>Character</a:t>
            </a:r>
          </a:p>
          <a:p>
            <a:pPr eaLnBrk="1" hangingPunct="1"/>
            <a:r>
              <a:rPr lang="en-US" altLang="en-US" sz="2400" dirty="0">
                <a:solidFill>
                  <a:srgbClr val="FF0000"/>
                </a:solidFill>
              </a:rPr>
              <a:t>Encoding</a:t>
            </a:r>
          </a:p>
        </p:txBody>
      </p:sp>
      <p:sp>
        <p:nvSpPr>
          <p:cNvPr id="18444" name="Rectangle 18">
            <a:extLst>
              <a:ext uri="{FF2B5EF4-FFF2-40B4-BE49-F238E27FC236}">
                <a16:creationId xmlns:a16="http://schemas.microsoft.com/office/drawing/2014/main" id="{EE6C0F36-4C54-411A-B379-43190486CF49}"/>
              </a:ext>
            </a:extLst>
          </p:cNvPr>
          <p:cNvSpPr>
            <a:spLocks noChangeArrowheads="1"/>
          </p:cNvSpPr>
          <p:nvPr/>
        </p:nvSpPr>
        <p:spPr bwMode="auto">
          <a:xfrm>
            <a:off x="4114801" y="5638800"/>
            <a:ext cx="61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214</a:t>
            </a:r>
            <a:endParaRPr lang="en-US" altLang="en-US" sz="2000"/>
          </a:p>
        </p:txBody>
      </p:sp>
      <p:sp>
        <p:nvSpPr>
          <p:cNvPr id="18445" name="Rectangle 19">
            <a:extLst>
              <a:ext uri="{FF2B5EF4-FFF2-40B4-BE49-F238E27FC236}">
                <a16:creationId xmlns:a16="http://schemas.microsoft.com/office/drawing/2014/main" id="{79A3AF47-7C69-454D-A03A-F45EF5699C07}"/>
              </a:ext>
            </a:extLst>
          </p:cNvPr>
          <p:cNvSpPr>
            <a:spLocks noChangeArrowheads="1"/>
          </p:cNvSpPr>
          <p:nvPr/>
        </p:nvSpPr>
        <p:spPr bwMode="auto">
          <a:xfrm>
            <a:off x="5943601" y="4800600"/>
            <a:ext cx="938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KOI-8r</a:t>
            </a:r>
            <a:endParaRPr lang="en-US" altLang="en-US" sz="2000"/>
          </a:p>
        </p:txBody>
      </p:sp>
      <p:cxnSp>
        <p:nvCxnSpPr>
          <p:cNvPr id="21" name="Straight Arrow Connector 20">
            <a:extLst>
              <a:ext uri="{FF2B5EF4-FFF2-40B4-BE49-F238E27FC236}">
                <a16:creationId xmlns:a16="http://schemas.microsoft.com/office/drawing/2014/main" id="{4C627A26-19DF-47E0-B369-B0D980601BBE}"/>
              </a:ext>
            </a:extLst>
          </p:cNvPr>
          <p:cNvCxnSpPr/>
          <p:nvPr/>
        </p:nvCxnSpPr>
        <p:spPr>
          <a:xfrm>
            <a:off x="3505200" y="5845175"/>
            <a:ext cx="5334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30136B7-8DCB-4EE0-BFD0-31F063589E9E}"/>
              </a:ext>
            </a:extLst>
          </p:cNvPr>
          <p:cNvCxnSpPr>
            <a:stCxn id="18444" idx="3"/>
          </p:cNvCxnSpPr>
          <p:nvPr/>
        </p:nvCxnSpPr>
        <p:spPr>
          <a:xfrm flipV="1">
            <a:off x="4727576" y="5105401"/>
            <a:ext cx="1216025" cy="7334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D923F6-BFBF-4767-8DB3-23CA88BA04A5}"/>
              </a:ext>
            </a:extLst>
          </p:cNvPr>
          <p:cNvCxnSpPr/>
          <p:nvPr/>
        </p:nvCxnSpPr>
        <p:spPr>
          <a:xfrm>
            <a:off x="6858000" y="5029200"/>
            <a:ext cx="5334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E2FB33-286C-4CDD-8EE4-504ADF8A657A}"/>
              </a:ext>
            </a:extLst>
          </p:cNvPr>
          <p:cNvCxnSpPr/>
          <p:nvPr/>
        </p:nvCxnSpPr>
        <p:spPr>
          <a:xfrm>
            <a:off x="9144000" y="5257800"/>
            <a:ext cx="5334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B5EDD44-138A-4BDF-969E-E8484B4FCD6D}"/>
              </a:ext>
            </a:extLst>
          </p:cNvPr>
          <p:cNvCxnSpPr/>
          <p:nvPr/>
        </p:nvCxnSpPr>
        <p:spPr>
          <a:xfrm>
            <a:off x="4724400" y="6019800"/>
            <a:ext cx="1143000" cy="304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451" name="Rectangle 33">
            <a:extLst>
              <a:ext uri="{FF2B5EF4-FFF2-40B4-BE49-F238E27FC236}">
                <a16:creationId xmlns:a16="http://schemas.microsoft.com/office/drawing/2014/main" id="{FF8495FA-0998-463F-945B-BC343EF7F0C7}"/>
              </a:ext>
            </a:extLst>
          </p:cNvPr>
          <p:cNvSpPr>
            <a:spLocks noChangeArrowheads="1"/>
          </p:cNvSpPr>
          <p:nvPr/>
        </p:nvSpPr>
        <p:spPr bwMode="auto">
          <a:xfrm>
            <a:off x="5867400" y="5943601"/>
            <a:ext cx="12271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FFFF00"/>
                </a:solidFill>
              </a:rPr>
              <a:t>Windows</a:t>
            </a:r>
          </a:p>
          <a:p>
            <a:pPr eaLnBrk="1" hangingPunct="1"/>
            <a:r>
              <a:rPr lang="en-US" altLang="en-US" sz="2000">
                <a:solidFill>
                  <a:srgbClr val="FFFF00"/>
                </a:solidFill>
              </a:rPr>
              <a:t>1252</a:t>
            </a:r>
            <a:endParaRPr lang="en-US" altLang="en-US" sz="2000"/>
          </a:p>
        </p:txBody>
      </p:sp>
      <p:sp>
        <p:nvSpPr>
          <p:cNvPr id="18452" name="Rectangle 34">
            <a:extLst>
              <a:ext uri="{FF2B5EF4-FFF2-40B4-BE49-F238E27FC236}">
                <a16:creationId xmlns:a16="http://schemas.microsoft.com/office/drawing/2014/main" id="{D3DE1649-AB00-449B-8E4C-4E85FBE89479}"/>
              </a:ext>
            </a:extLst>
          </p:cNvPr>
          <p:cNvSpPr>
            <a:spLocks noChangeArrowheads="1"/>
          </p:cNvSpPr>
          <p:nvPr/>
        </p:nvSpPr>
        <p:spPr bwMode="auto">
          <a:xfrm>
            <a:off x="9823450" y="6029326"/>
            <a:ext cx="463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FF00"/>
                </a:solidFill>
              </a:rPr>
              <a:t>Ö</a:t>
            </a:r>
          </a:p>
        </p:txBody>
      </p:sp>
      <p:cxnSp>
        <p:nvCxnSpPr>
          <p:cNvPr id="36" name="Straight Arrow Connector 35">
            <a:extLst>
              <a:ext uri="{FF2B5EF4-FFF2-40B4-BE49-F238E27FC236}">
                <a16:creationId xmlns:a16="http://schemas.microsoft.com/office/drawing/2014/main" id="{D221BBC6-B4B0-4757-A699-1BA53D2F39F9}"/>
              </a:ext>
            </a:extLst>
          </p:cNvPr>
          <p:cNvCxnSpPr/>
          <p:nvPr/>
        </p:nvCxnSpPr>
        <p:spPr>
          <a:xfrm>
            <a:off x="6934200" y="6324600"/>
            <a:ext cx="6858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454" name="Rectangle 37">
            <a:extLst>
              <a:ext uri="{FF2B5EF4-FFF2-40B4-BE49-F238E27FC236}">
                <a16:creationId xmlns:a16="http://schemas.microsoft.com/office/drawing/2014/main" id="{B1798664-6A8D-4F45-94F1-F573430F5AFB}"/>
              </a:ext>
            </a:extLst>
          </p:cNvPr>
          <p:cNvSpPr>
            <a:spLocks noChangeArrowheads="1"/>
          </p:cNvSpPr>
          <p:nvPr/>
        </p:nvSpPr>
        <p:spPr bwMode="auto">
          <a:xfrm>
            <a:off x="7689850" y="5943600"/>
            <a:ext cx="24447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en-US" dirty="0">
                <a:solidFill>
                  <a:srgbClr val="FFFF00"/>
                </a:solidFill>
              </a:rPr>
              <a:t>LATIN CAPITAL LETTER O DIAERESIS</a:t>
            </a:r>
            <a:endParaRPr lang="en-US" altLang="en-US" dirty="0">
              <a:solidFill>
                <a:srgbClr val="FFFF00"/>
              </a:solidFill>
            </a:endParaRPr>
          </a:p>
        </p:txBody>
      </p:sp>
      <p:cxnSp>
        <p:nvCxnSpPr>
          <p:cNvPr id="39" name="Straight Arrow Connector 38">
            <a:extLst>
              <a:ext uri="{FF2B5EF4-FFF2-40B4-BE49-F238E27FC236}">
                <a16:creationId xmlns:a16="http://schemas.microsoft.com/office/drawing/2014/main" id="{21BCEED8-F7AE-4A0C-9E41-827987F4A6DF}"/>
              </a:ext>
            </a:extLst>
          </p:cNvPr>
          <p:cNvCxnSpPr/>
          <p:nvPr/>
        </p:nvCxnSpPr>
        <p:spPr>
          <a:xfrm>
            <a:off x="9067800" y="6324600"/>
            <a:ext cx="6858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395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AF350CD8-5AFA-41F0-9A10-BED8DF400795}"/>
              </a:ext>
            </a:extLst>
          </p:cNvPr>
          <p:cNvSpPr>
            <a:spLocks noGrp="1"/>
          </p:cNvSpPr>
          <p:nvPr>
            <p:ph type="title"/>
          </p:nvPr>
        </p:nvSpPr>
        <p:spPr>
          <a:xfrm>
            <a:off x="1676400" y="76200"/>
            <a:ext cx="7467600" cy="1143000"/>
          </a:xfrm>
        </p:spPr>
        <p:txBody>
          <a:bodyPr>
            <a:normAutofit fontScale="90000"/>
          </a:bodyPr>
          <a:lstStyle/>
          <a:p>
            <a:pPr eaLnBrk="1" hangingPunct="1"/>
            <a:r>
              <a:rPr lang="en-US" altLang="en-US" dirty="0"/>
              <a:t>Where encoding/fonts/data can go wrong…</a:t>
            </a:r>
          </a:p>
        </p:txBody>
      </p:sp>
      <p:sp>
        <p:nvSpPr>
          <p:cNvPr id="28675" name="Content Placeholder 2">
            <a:extLst>
              <a:ext uri="{FF2B5EF4-FFF2-40B4-BE49-F238E27FC236}">
                <a16:creationId xmlns:a16="http://schemas.microsoft.com/office/drawing/2014/main" id="{8259348A-BBEE-4CF6-B783-02A33EF3F403}"/>
              </a:ext>
            </a:extLst>
          </p:cNvPr>
          <p:cNvSpPr>
            <a:spLocks noGrp="1"/>
          </p:cNvSpPr>
          <p:nvPr>
            <p:ph idx="1"/>
          </p:nvPr>
        </p:nvSpPr>
        <p:spPr>
          <a:xfrm>
            <a:off x="1524000" y="1371601"/>
            <a:ext cx="9144000" cy="5151437"/>
          </a:xfrm>
        </p:spPr>
        <p:txBody>
          <a:bodyPr/>
          <a:lstStyle/>
          <a:p>
            <a:pPr marL="547688"/>
            <a:r>
              <a:rPr lang="en-US" altLang="en-US" sz="3200" dirty="0"/>
              <a:t>Some technologies map </a:t>
            </a:r>
            <a:r>
              <a:rPr lang="en-US" altLang="en-US" sz="3200" dirty="0">
                <a:solidFill>
                  <a:srgbClr val="FFFF00"/>
                </a:solidFill>
              </a:rPr>
              <a:t>numeric codes directly to glyphs</a:t>
            </a:r>
          </a:p>
          <a:p>
            <a:pPr lvl="1" eaLnBrk="1" hangingPunct="1"/>
            <a:r>
              <a:rPr lang="en-US" altLang="en-US" dirty="0"/>
              <a:t>Examples</a:t>
            </a:r>
          </a:p>
          <a:p>
            <a:pPr lvl="2" eaLnBrk="1" hangingPunct="1"/>
            <a:r>
              <a:rPr lang="en-US" altLang="en-US" dirty="0"/>
              <a:t>Adobe </a:t>
            </a:r>
            <a:r>
              <a:rPr lang="en-US" altLang="en-US" sz="3200" b="1" dirty="0">
                <a:solidFill>
                  <a:srgbClr val="FF0000"/>
                </a:solidFill>
              </a:rPr>
              <a:t>PDF</a:t>
            </a:r>
            <a:r>
              <a:rPr lang="en-US" altLang="en-US" dirty="0"/>
              <a:t>, especially older versions</a:t>
            </a:r>
          </a:p>
          <a:p>
            <a:pPr lvl="2" eaLnBrk="1" hangingPunct="1"/>
            <a:r>
              <a:rPr lang="en-US" altLang="en-US" dirty="0"/>
              <a:t>Some web pages</a:t>
            </a:r>
            <a:endParaRPr lang="en-US" altLang="en-US" sz="1100" dirty="0"/>
          </a:p>
          <a:p>
            <a:pPr marL="547688"/>
            <a:r>
              <a:rPr lang="en-US" altLang="en-US" dirty="0"/>
              <a:t>Motivation</a:t>
            </a:r>
          </a:p>
          <a:p>
            <a:pPr lvl="1" eaLnBrk="1" hangingPunct="1"/>
            <a:r>
              <a:rPr lang="en-US" altLang="en-US" dirty="0"/>
              <a:t>To avoid visual mis-rendering of text</a:t>
            </a:r>
            <a:endParaRPr lang="en-US" altLang="en-US" sz="1400" dirty="0"/>
          </a:p>
          <a:p>
            <a:pPr marL="547688"/>
            <a:r>
              <a:rPr lang="en-US" altLang="en-US" dirty="0"/>
              <a:t>Consequence</a:t>
            </a:r>
          </a:p>
          <a:p>
            <a:pPr lvl="1" eaLnBrk="1" hangingPunct="1"/>
            <a:r>
              <a:rPr lang="en-US" altLang="en-US" dirty="0"/>
              <a:t>Logical order lost, cannot always be re-created</a:t>
            </a:r>
          </a:p>
          <a:p>
            <a:pPr lvl="1" eaLnBrk="1" hangingPunct="1"/>
            <a:r>
              <a:rPr lang="en-US" altLang="en-US" dirty="0"/>
              <a:t>Characters missing codepoints/identity</a:t>
            </a:r>
          </a:p>
        </p:txBody>
      </p:sp>
    </p:spTree>
    <p:extLst>
      <p:ext uri="{BB962C8B-B14F-4D97-AF65-F5344CB8AC3E}">
        <p14:creationId xmlns:p14="http://schemas.microsoft.com/office/powerpoint/2010/main" val="1646717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8C33AD-2582-EC43-98B4-6E7C2FE2E133}"/>
              </a:ext>
            </a:extLst>
          </p:cNvPr>
          <p:cNvSpPr/>
          <p:nvPr/>
        </p:nvSpPr>
        <p:spPr>
          <a:xfrm>
            <a:off x="406400" y="2991535"/>
            <a:ext cx="11379200" cy="584775"/>
          </a:xfrm>
          <a:prstGeom prst="rect">
            <a:avLst/>
          </a:prstGeom>
        </p:spPr>
        <p:txBody>
          <a:bodyPr wrap="square">
            <a:spAutoFit/>
          </a:bodyPr>
          <a:lstStyle/>
          <a:p>
            <a:r>
              <a:rPr lang="en-US" sz="3200" dirty="0">
                <a:solidFill>
                  <a:schemeClr val="accent5">
                    <a:lumMod val="75000"/>
                  </a:schemeClr>
                </a:solidFill>
              </a:rPr>
              <a:t>http://localhost:8888/notebooks/</a:t>
            </a:r>
            <a:r>
              <a:rPr lang="en-US" sz="3200" dirty="0" err="1">
                <a:solidFill>
                  <a:schemeClr val="accent5">
                    <a:lumMod val="75000"/>
                  </a:schemeClr>
                </a:solidFill>
              </a:rPr>
              <a:t>Unicode_Normalization.ipynb</a:t>
            </a:r>
            <a:endParaRPr lang="en-US" sz="3200" dirty="0">
              <a:solidFill>
                <a:schemeClr val="accent5">
                  <a:lumMod val="75000"/>
                </a:schemeClr>
              </a:solidFill>
            </a:endParaRPr>
          </a:p>
        </p:txBody>
      </p:sp>
      <p:sp>
        <p:nvSpPr>
          <p:cNvPr id="3" name="Title 1">
            <a:extLst>
              <a:ext uri="{FF2B5EF4-FFF2-40B4-BE49-F238E27FC236}">
                <a16:creationId xmlns:a16="http://schemas.microsoft.com/office/drawing/2014/main" id="{55820330-0853-0C4B-8534-CE9B6024E391}"/>
              </a:ext>
            </a:extLst>
          </p:cNvPr>
          <p:cNvSpPr txBox="1">
            <a:spLocks/>
          </p:cNvSpPr>
          <p:nvPr/>
        </p:nvSpPr>
        <p:spPr>
          <a:xfrm>
            <a:off x="15710" y="-842"/>
            <a:ext cx="8839200" cy="125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t>Unicode normalization</a:t>
            </a:r>
          </a:p>
        </p:txBody>
      </p:sp>
      <p:pic>
        <p:nvPicPr>
          <p:cNvPr id="4098" name="Picture 2" descr="Jupyter Notebook">
            <a:extLst>
              <a:ext uri="{FF2B5EF4-FFF2-40B4-BE49-F238E27FC236}">
                <a16:creationId xmlns:a16="http://schemas.microsoft.com/office/drawing/2014/main" id="{F6AA21C8-6080-C640-949F-50BAA7271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45910"/>
            <a:ext cx="264160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433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Case study: Arabic transliteration</a:t>
            </a:r>
          </a:p>
        </p:txBody>
      </p:sp>
      <p:sp>
        <p:nvSpPr>
          <p:cNvPr id="20483" name="Content Placeholder 2"/>
          <p:cNvSpPr>
            <a:spLocks noGrp="1"/>
          </p:cNvSpPr>
          <p:nvPr>
            <p:ph idx="1"/>
          </p:nvPr>
        </p:nvSpPr>
        <p:spPr>
          <a:xfrm>
            <a:off x="1524000" y="1774826"/>
            <a:ext cx="9144000" cy="3519663"/>
          </a:xfrm>
        </p:spPr>
        <p:txBody>
          <a:bodyPr>
            <a:normAutofit/>
          </a:bodyPr>
          <a:lstStyle/>
          <a:p>
            <a:pPr eaLnBrk="1" hangingPunct="1"/>
            <a:r>
              <a:rPr lang="en-US" altLang="en-US" sz="3200" u="sng" dirty="0">
                <a:solidFill>
                  <a:srgbClr val="FFC000"/>
                </a:solidFill>
              </a:rPr>
              <a:t>Transliteration</a:t>
            </a:r>
            <a:r>
              <a:rPr lang="en-US" altLang="en-US" sz="3200" dirty="0">
                <a:solidFill>
                  <a:srgbClr val="FFC000"/>
                </a:solidFill>
              </a:rPr>
              <a:t>:  rendering text written in one script (writing system) into another script, usually trying to maintain the approximate sound (not meaning) of the source language</a:t>
            </a:r>
          </a:p>
          <a:p>
            <a:pPr eaLnBrk="1" hangingPunct="1"/>
            <a:endParaRPr lang="en-US" altLang="en-US" sz="3200" dirty="0"/>
          </a:p>
          <a:p>
            <a:pPr eaLnBrk="1" hangingPunct="1"/>
            <a:r>
              <a:rPr lang="en-US" altLang="en-US" sz="3200" dirty="0"/>
              <a:t>Data Scientist:  “The transliteration software is broken, can we get their support number?”</a:t>
            </a:r>
          </a:p>
          <a:p>
            <a:pPr marL="457200" lvl="1" indent="0">
              <a:buNone/>
            </a:pPr>
            <a:endParaRPr lang="en-US" altLang="en-US" sz="2800" dirty="0">
              <a:sym typeface="Wingdings" panose="05000000000000000000" pitchFamily="2" charset="2"/>
            </a:endParaRPr>
          </a:p>
        </p:txBody>
      </p:sp>
    </p:spTree>
    <p:extLst>
      <p:ext uri="{BB962C8B-B14F-4D97-AF65-F5344CB8AC3E}">
        <p14:creationId xmlns:p14="http://schemas.microsoft.com/office/powerpoint/2010/main" val="4219974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2E4D-CEB4-974C-9AA3-82908DD3BDA0}"/>
              </a:ext>
            </a:extLst>
          </p:cNvPr>
          <p:cNvSpPr>
            <a:spLocks noGrp="1"/>
          </p:cNvSpPr>
          <p:nvPr>
            <p:ph type="title"/>
          </p:nvPr>
        </p:nvSpPr>
        <p:spPr>
          <a:xfrm>
            <a:off x="15710" y="-842"/>
            <a:ext cx="8839200" cy="1252728"/>
          </a:xfrm>
        </p:spPr>
        <p:txBody>
          <a:bodyPr/>
          <a:lstStyle/>
          <a:p>
            <a:pPr>
              <a:defRPr/>
            </a:pPr>
            <a:r>
              <a:rPr lang="en-US" dirty="0"/>
              <a:t>Language and script identification</a:t>
            </a:r>
          </a:p>
        </p:txBody>
      </p:sp>
      <p:sp>
        <p:nvSpPr>
          <p:cNvPr id="44035" name="Rectangle 6">
            <a:extLst>
              <a:ext uri="{FF2B5EF4-FFF2-40B4-BE49-F238E27FC236}">
                <a16:creationId xmlns:a16="http://schemas.microsoft.com/office/drawing/2014/main" id="{E129E5F9-648D-0C4E-849F-F65874554367}"/>
              </a:ext>
            </a:extLst>
          </p:cNvPr>
          <p:cNvSpPr>
            <a:spLocks noChangeArrowheads="1"/>
          </p:cNvSpPr>
          <p:nvPr/>
        </p:nvSpPr>
        <p:spPr bwMode="auto">
          <a:xfrm>
            <a:off x="1585525" y="1365570"/>
            <a:ext cx="2066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009900"/>
                </a:solidFill>
                <a:latin typeface="Corbel" panose="020B0503020204020204" pitchFamily="34" charset="0"/>
              </a:rPr>
              <a:t>абаза</a:t>
            </a:r>
            <a:r>
              <a:rPr lang="en-US" altLang="en-US" sz="2400" dirty="0">
                <a:solidFill>
                  <a:srgbClr val="009900"/>
                </a:solidFill>
                <a:latin typeface="Corbel" panose="020B0503020204020204" pitchFamily="34" charset="0"/>
              </a:rPr>
              <a:t> </a:t>
            </a:r>
            <a:r>
              <a:rPr lang="en-US" altLang="en-US" sz="2400" dirty="0" err="1">
                <a:solidFill>
                  <a:srgbClr val="009900"/>
                </a:solidFill>
                <a:latin typeface="Corbel" panose="020B0503020204020204" pitchFamily="34" charset="0"/>
              </a:rPr>
              <a:t>бызшва</a:t>
            </a:r>
            <a:r>
              <a:rPr lang="en-US" altLang="en-US" sz="2400" dirty="0">
                <a:solidFill>
                  <a:srgbClr val="009900"/>
                </a:solidFill>
                <a:latin typeface="Corbel" panose="020B0503020204020204" pitchFamily="34" charset="0"/>
              </a:rPr>
              <a:t> </a:t>
            </a:r>
          </a:p>
        </p:txBody>
      </p:sp>
      <p:sp>
        <p:nvSpPr>
          <p:cNvPr id="44036" name="Rectangle 7">
            <a:extLst>
              <a:ext uri="{FF2B5EF4-FFF2-40B4-BE49-F238E27FC236}">
                <a16:creationId xmlns:a16="http://schemas.microsoft.com/office/drawing/2014/main" id="{2DF94310-4326-8C48-BA9E-FAFCF28224A5}"/>
              </a:ext>
            </a:extLst>
          </p:cNvPr>
          <p:cNvSpPr>
            <a:spLocks noChangeArrowheads="1"/>
          </p:cNvSpPr>
          <p:nvPr/>
        </p:nvSpPr>
        <p:spPr bwMode="auto">
          <a:xfrm>
            <a:off x="4076127" y="1363053"/>
            <a:ext cx="2193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9900"/>
                </a:solidFill>
                <a:latin typeface="Corbel" panose="020B0503020204020204" pitchFamily="34" charset="0"/>
              </a:rPr>
              <a:t>аҧсуа</a:t>
            </a:r>
            <a:r>
              <a:rPr lang="en-US" altLang="en-US" sz="2400" dirty="0">
                <a:solidFill>
                  <a:srgbClr val="FF9900"/>
                </a:solidFill>
                <a:latin typeface="Corbel" panose="020B0503020204020204" pitchFamily="34" charset="0"/>
              </a:rPr>
              <a:t> </a:t>
            </a:r>
            <a:r>
              <a:rPr lang="en-US" altLang="en-US" sz="2400" dirty="0" err="1">
                <a:solidFill>
                  <a:srgbClr val="FF9900"/>
                </a:solidFill>
                <a:latin typeface="Corbel" panose="020B0503020204020204" pitchFamily="34" charset="0"/>
              </a:rPr>
              <a:t>бызшәа</a:t>
            </a:r>
            <a:r>
              <a:rPr lang="en-US" altLang="en-US" sz="2400" dirty="0">
                <a:solidFill>
                  <a:srgbClr val="FF9900"/>
                </a:solidFill>
                <a:latin typeface="Corbel" panose="020B0503020204020204" pitchFamily="34" charset="0"/>
              </a:rPr>
              <a:t> </a:t>
            </a:r>
          </a:p>
        </p:txBody>
      </p:sp>
      <p:sp>
        <p:nvSpPr>
          <p:cNvPr id="44037" name="Rectangle 8">
            <a:extLst>
              <a:ext uri="{FF2B5EF4-FFF2-40B4-BE49-F238E27FC236}">
                <a16:creationId xmlns:a16="http://schemas.microsoft.com/office/drawing/2014/main" id="{0B98BEE2-6B7A-FB47-B7B5-F18468D2AA1E}"/>
              </a:ext>
            </a:extLst>
          </p:cNvPr>
          <p:cNvSpPr>
            <a:spLocks noChangeArrowheads="1"/>
          </p:cNvSpPr>
          <p:nvPr/>
        </p:nvSpPr>
        <p:spPr bwMode="auto">
          <a:xfrm>
            <a:off x="1835150" y="3156081"/>
            <a:ext cx="2095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FF00"/>
                </a:solidFill>
                <a:latin typeface="Corbel" panose="020B0503020204020204" pitchFamily="34" charset="0"/>
              </a:rPr>
              <a:t>Нохчийн</a:t>
            </a:r>
            <a:r>
              <a:rPr lang="en-US" altLang="en-US" sz="2400" dirty="0">
                <a:solidFill>
                  <a:srgbClr val="FFFF00"/>
                </a:solidFill>
                <a:latin typeface="Corbel" panose="020B0503020204020204" pitchFamily="34" charset="0"/>
              </a:rPr>
              <a:t> </a:t>
            </a:r>
            <a:r>
              <a:rPr lang="en-US" altLang="en-US" sz="2400" dirty="0" err="1">
                <a:solidFill>
                  <a:srgbClr val="FFFF00"/>
                </a:solidFill>
                <a:latin typeface="Corbel" panose="020B0503020204020204" pitchFamily="34" charset="0"/>
              </a:rPr>
              <a:t>мотт</a:t>
            </a:r>
            <a:r>
              <a:rPr lang="en-US" altLang="en-US" sz="2400" dirty="0">
                <a:solidFill>
                  <a:srgbClr val="FFFF00"/>
                </a:solidFill>
                <a:latin typeface="Corbel" panose="020B0503020204020204" pitchFamily="34" charset="0"/>
              </a:rPr>
              <a:t> </a:t>
            </a:r>
          </a:p>
        </p:txBody>
      </p:sp>
      <p:sp>
        <p:nvSpPr>
          <p:cNvPr id="44038" name="Rectangle 9">
            <a:extLst>
              <a:ext uri="{FF2B5EF4-FFF2-40B4-BE49-F238E27FC236}">
                <a16:creationId xmlns:a16="http://schemas.microsoft.com/office/drawing/2014/main" id="{5DFFCE3E-267B-4241-A243-1AC0BA5DFFB2}"/>
              </a:ext>
            </a:extLst>
          </p:cNvPr>
          <p:cNvSpPr>
            <a:spLocks noChangeArrowheads="1"/>
          </p:cNvSpPr>
          <p:nvPr/>
        </p:nvSpPr>
        <p:spPr bwMode="auto">
          <a:xfrm>
            <a:off x="1578258" y="2302575"/>
            <a:ext cx="2152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0000"/>
                </a:solidFill>
                <a:latin typeface="Corbel" panose="020B0503020204020204" pitchFamily="34" charset="0"/>
              </a:rPr>
              <a:t>アイヌ</a:t>
            </a:r>
            <a:r>
              <a:rPr lang="en-US" altLang="en-US" sz="2400" dirty="0">
                <a:solidFill>
                  <a:srgbClr val="FF0000"/>
                </a:solidFill>
                <a:latin typeface="Corbel" panose="020B0503020204020204" pitchFamily="34" charset="0"/>
              </a:rPr>
              <a:t> </a:t>
            </a:r>
            <a:r>
              <a:rPr lang="en-US" altLang="en-US" sz="2400" dirty="0" err="1">
                <a:solidFill>
                  <a:srgbClr val="FF0000"/>
                </a:solidFill>
                <a:latin typeface="Corbel" panose="020B0503020204020204" pitchFamily="34" charset="0"/>
              </a:rPr>
              <a:t>イタク</a:t>
            </a:r>
            <a:r>
              <a:rPr lang="en-US" altLang="en-US" sz="2400" dirty="0">
                <a:solidFill>
                  <a:srgbClr val="FF0000"/>
                </a:solidFill>
                <a:latin typeface="Corbel" panose="020B0503020204020204" pitchFamily="34" charset="0"/>
              </a:rPr>
              <a:t> </a:t>
            </a:r>
          </a:p>
        </p:txBody>
      </p:sp>
      <p:sp>
        <p:nvSpPr>
          <p:cNvPr id="44041" name="Rectangle 13">
            <a:extLst>
              <a:ext uri="{FF2B5EF4-FFF2-40B4-BE49-F238E27FC236}">
                <a16:creationId xmlns:a16="http://schemas.microsoft.com/office/drawing/2014/main" id="{23D6F69F-8834-3843-BEED-8D1FA4F64D2E}"/>
              </a:ext>
            </a:extLst>
          </p:cNvPr>
          <p:cNvSpPr>
            <a:spLocks noChangeArrowheads="1"/>
          </p:cNvSpPr>
          <p:nvPr/>
        </p:nvSpPr>
        <p:spPr bwMode="auto">
          <a:xfrm>
            <a:off x="9183577" y="2710152"/>
            <a:ext cx="1446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009900"/>
                </a:solidFill>
                <a:latin typeface="Corbel" panose="020B0503020204020204" pitchFamily="34" charset="0"/>
              </a:rPr>
              <a:t>Հայերէն</a:t>
            </a:r>
            <a:r>
              <a:rPr lang="en-US" altLang="en-US" sz="2400" dirty="0">
                <a:solidFill>
                  <a:srgbClr val="009900"/>
                </a:solidFill>
                <a:latin typeface="Corbel" panose="020B0503020204020204" pitchFamily="34" charset="0"/>
              </a:rPr>
              <a:t> </a:t>
            </a:r>
          </a:p>
        </p:txBody>
      </p:sp>
      <p:sp>
        <p:nvSpPr>
          <p:cNvPr id="44043" name="Rectangle 16">
            <a:extLst>
              <a:ext uri="{FF2B5EF4-FFF2-40B4-BE49-F238E27FC236}">
                <a16:creationId xmlns:a16="http://schemas.microsoft.com/office/drawing/2014/main" id="{F3BAA05B-4460-3243-9561-7C3F1E57CC85}"/>
              </a:ext>
            </a:extLst>
          </p:cNvPr>
          <p:cNvSpPr>
            <a:spLocks noChangeArrowheads="1"/>
          </p:cNvSpPr>
          <p:nvPr/>
        </p:nvSpPr>
        <p:spPr bwMode="auto">
          <a:xfrm>
            <a:off x="3236612" y="4831062"/>
            <a:ext cx="13035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9933FF"/>
                </a:solidFill>
                <a:latin typeface="Corbel" panose="020B0503020204020204" pitchFamily="34" charset="0"/>
              </a:rPr>
              <a:t>অসমীয়া</a:t>
            </a:r>
            <a:r>
              <a:rPr lang="en-US" altLang="en-US" sz="2400" dirty="0">
                <a:solidFill>
                  <a:srgbClr val="9933FF"/>
                </a:solidFill>
                <a:latin typeface="Corbel" panose="020B0503020204020204" pitchFamily="34" charset="0"/>
              </a:rPr>
              <a:t>  </a:t>
            </a:r>
          </a:p>
        </p:txBody>
      </p:sp>
      <p:sp>
        <p:nvSpPr>
          <p:cNvPr id="44044" name="Rectangle 17">
            <a:extLst>
              <a:ext uri="{FF2B5EF4-FFF2-40B4-BE49-F238E27FC236}">
                <a16:creationId xmlns:a16="http://schemas.microsoft.com/office/drawing/2014/main" id="{C3C678F0-8A5D-E34C-A235-AEC04763C14D}"/>
              </a:ext>
            </a:extLst>
          </p:cNvPr>
          <p:cNvSpPr>
            <a:spLocks noChangeArrowheads="1"/>
          </p:cNvSpPr>
          <p:nvPr/>
        </p:nvSpPr>
        <p:spPr bwMode="auto">
          <a:xfrm>
            <a:off x="2038629" y="5835749"/>
            <a:ext cx="2505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0000"/>
                </a:solidFill>
                <a:latin typeface="Corbel" panose="020B0503020204020204" pitchFamily="34" charset="0"/>
              </a:rPr>
              <a:t>Беларуская</a:t>
            </a:r>
            <a:r>
              <a:rPr lang="en-US" altLang="en-US" sz="2400" dirty="0">
                <a:solidFill>
                  <a:srgbClr val="FF0000"/>
                </a:solidFill>
                <a:latin typeface="Corbel" panose="020B0503020204020204" pitchFamily="34" charset="0"/>
              </a:rPr>
              <a:t> </a:t>
            </a:r>
            <a:r>
              <a:rPr lang="en-US" altLang="en-US" sz="2400" dirty="0" err="1">
                <a:solidFill>
                  <a:srgbClr val="FF0000"/>
                </a:solidFill>
                <a:latin typeface="Corbel" panose="020B0503020204020204" pitchFamily="34" charset="0"/>
              </a:rPr>
              <a:t>мова</a:t>
            </a:r>
            <a:r>
              <a:rPr lang="en-US" altLang="en-US" sz="2400" dirty="0">
                <a:solidFill>
                  <a:srgbClr val="FF0000"/>
                </a:solidFill>
                <a:latin typeface="Corbel" panose="020B0503020204020204" pitchFamily="34" charset="0"/>
              </a:rPr>
              <a:t> </a:t>
            </a:r>
          </a:p>
        </p:txBody>
      </p:sp>
      <p:sp>
        <p:nvSpPr>
          <p:cNvPr id="44045" name="Rectangle 18">
            <a:extLst>
              <a:ext uri="{FF2B5EF4-FFF2-40B4-BE49-F238E27FC236}">
                <a16:creationId xmlns:a16="http://schemas.microsoft.com/office/drawing/2014/main" id="{F6F54EE2-9C3B-D449-9A65-65C43A053BB3}"/>
              </a:ext>
            </a:extLst>
          </p:cNvPr>
          <p:cNvSpPr>
            <a:spLocks noChangeArrowheads="1"/>
          </p:cNvSpPr>
          <p:nvPr/>
        </p:nvSpPr>
        <p:spPr bwMode="auto">
          <a:xfrm>
            <a:off x="7525044" y="3880336"/>
            <a:ext cx="9428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0000FF"/>
                </a:solidFill>
                <a:latin typeface="Corbel" panose="020B0503020204020204" pitchFamily="34" charset="0"/>
              </a:rPr>
              <a:t>বাংলা</a:t>
            </a:r>
            <a:r>
              <a:rPr lang="en-US" altLang="en-US" sz="2400" dirty="0">
                <a:solidFill>
                  <a:srgbClr val="0000FF"/>
                </a:solidFill>
                <a:latin typeface="Corbel" panose="020B0503020204020204" pitchFamily="34" charset="0"/>
              </a:rPr>
              <a:t> </a:t>
            </a:r>
          </a:p>
        </p:txBody>
      </p:sp>
      <p:sp>
        <p:nvSpPr>
          <p:cNvPr id="44046" name="Rectangle 19">
            <a:extLst>
              <a:ext uri="{FF2B5EF4-FFF2-40B4-BE49-F238E27FC236}">
                <a16:creationId xmlns:a16="http://schemas.microsoft.com/office/drawing/2014/main" id="{F998926B-2103-9045-96D4-B0C7EED8C213}"/>
              </a:ext>
            </a:extLst>
          </p:cNvPr>
          <p:cNvSpPr>
            <a:spLocks noChangeArrowheads="1"/>
          </p:cNvSpPr>
          <p:nvPr/>
        </p:nvSpPr>
        <p:spPr bwMode="auto">
          <a:xfrm>
            <a:off x="6668206" y="1373705"/>
            <a:ext cx="1168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9933FF"/>
                </a:solidFill>
                <a:latin typeface="Corbel" panose="020B0503020204020204" pitchFamily="34" charset="0"/>
              </a:rPr>
              <a:t>廣東話</a:t>
            </a:r>
            <a:r>
              <a:rPr lang="en-US" altLang="en-US" sz="2400" dirty="0">
                <a:solidFill>
                  <a:srgbClr val="9933FF"/>
                </a:solidFill>
                <a:latin typeface="Corbel" panose="020B0503020204020204" pitchFamily="34" charset="0"/>
              </a:rPr>
              <a:t> </a:t>
            </a:r>
          </a:p>
        </p:txBody>
      </p:sp>
      <p:sp>
        <p:nvSpPr>
          <p:cNvPr id="44047" name="Rectangle 20">
            <a:extLst>
              <a:ext uri="{FF2B5EF4-FFF2-40B4-BE49-F238E27FC236}">
                <a16:creationId xmlns:a16="http://schemas.microsoft.com/office/drawing/2014/main" id="{4CA76A0C-B25F-AA4E-AC64-EAA879DACFBE}"/>
              </a:ext>
            </a:extLst>
          </p:cNvPr>
          <p:cNvSpPr>
            <a:spLocks noChangeArrowheads="1"/>
          </p:cNvSpPr>
          <p:nvPr/>
        </p:nvSpPr>
        <p:spPr bwMode="auto">
          <a:xfrm>
            <a:off x="7644654" y="2106513"/>
            <a:ext cx="1168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9900"/>
                </a:solidFill>
                <a:latin typeface="Corbel" panose="020B0503020204020204" pitchFamily="34" charset="0"/>
              </a:rPr>
              <a:t>普通話</a:t>
            </a:r>
            <a:r>
              <a:rPr lang="en-US" altLang="en-US" sz="2400" dirty="0">
                <a:solidFill>
                  <a:srgbClr val="FF9900"/>
                </a:solidFill>
                <a:latin typeface="Corbel" panose="020B0503020204020204" pitchFamily="34" charset="0"/>
              </a:rPr>
              <a:t> </a:t>
            </a:r>
          </a:p>
        </p:txBody>
      </p:sp>
      <p:sp>
        <p:nvSpPr>
          <p:cNvPr id="44048" name="Rectangle 21">
            <a:extLst>
              <a:ext uri="{FF2B5EF4-FFF2-40B4-BE49-F238E27FC236}">
                <a16:creationId xmlns:a16="http://schemas.microsoft.com/office/drawing/2014/main" id="{7E152FE0-4DC1-2C42-8D1A-F1B51D8CE59F}"/>
              </a:ext>
            </a:extLst>
          </p:cNvPr>
          <p:cNvSpPr>
            <a:spLocks noChangeArrowheads="1"/>
          </p:cNvSpPr>
          <p:nvPr/>
        </p:nvSpPr>
        <p:spPr bwMode="auto">
          <a:xfrm>
            <a:off x="9012857" y="5402362"/>
            <a:ext cx="9140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m-ET" altLang="en-US" sz="2400" dirty="0">
                <a:solidFill>
                  <a:srgbClr val="FF9900"/>
                </a:solidFill>
                <a:latin typeface="Corbel" panose="020B0503020204020204" pitchFamily="34" charset="0"/>
              </a:rPr>
              <a:t>አማርኛ</a:t>
            </a:r>
            <a:endParaRPr lang="en-US" altLang="en-US" sz="2400" dirty="0">
              <a:solidFill>
                <a:srgbClr val="FF9900"/>
              </a:solidFill>
              <a:latin typeface="Corbel" panose="020B0503020204020204" pitchFamily="34" charset="0"/>
            </a:endParaRPr>
          </a:p>
        </p:txBody>
      </p:sp>
      <p:sp>
        <p:nvSpPr>
          <p:cNvPr id="44049" name="Rectangle 22">
            <a:extLst>
              <a:ext uri="{FF2B5EF4-FFF2-40B4-BE49-F238E27FC236}">
                <a16:creationId xmlns:a16="http://schemas.microsoft.com/office/drawing/2014/main" id="{2EEC18BF-7AC2-1C4B-A86F-56648232FBAA}"/>
              </a:ext>
            </a:extLst>
          </p:cNvPr>
          <p:cNvSpPr>
            <a:spLocks noChangeArrowheads="1"/>
          </p:cNvSpPr>
          <p:nvPr/>
        </p:nvSpPr>
        <p:spPr bwMode="auto">
          <a:xfrm>
            <a:off x="6039855" y="3649207"/>
            <a:ext cx="1404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009900"/>
                </a:solidFill>
                <a:latin typeface="Corbel" panose="020B0503020204020204" pitchFamily="34" charset="0"/>
              </a:rPr>
              <a:t>ελληνικά</a:t>
            </a:r>
            <a:r>
              <a:rPr lang="en-US" altLang="en-US" sz="2400" dirty="0">
                <a:solidFill>
                  <a:srgbClr val="009900"/>
                </a:solidFill>
                <a:latin typeface="Corbel" panose="020B0503020204020204" pitchFamily="34" charset="0"/>
              </a:rPr>
              <a:t> </a:t>
            </a:r>
          </a:p>
        </p:txBody>
      </p:sp>
      <p:sp>
        <p:nvSpPr>
          <p:cNvPr id="44050" name="Rectangle 23">
            <a:extLst>
              <a:ext uri="{FF2B5EF4-FFF2-40B4-BE49-F238E27FC236}">
                <a16:creationId xmlns:a16="http://schemas.microsoft.com/office/drawing/2014/main" id="{44905826-376A-3741-96F3-553E29A091F7}"/>
              </a:ext>
            </a:extLst>
          </p:cNvPr>
          <p:cNvSpPr>
            <a:spLocks noChangeArrowheads="1"/>
          </p:cNvSpPr>
          <p:nvPr/>
        </p:nvSpPr>
        <p:spPr bwMode="auto">
          <a:xfrm>
            <a:off x="3904656" y="2339888"/>
            <a:ext cx="96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r-SA" altLang="en-US" sz="3200" dirty="0">
                <a:solidFill>
                  <a:srgbClr val="9933FF"/>
                </a:solidFill>
                <a:latin typeface="Corbel" panose="020B0503020204020204" pitchFamily="34" charset="0"/>
              </a:rPr>
              <a:t>هَوُسَ</a:t>
            </a:r>
            <a:r>
              <a:rPr lang="en-US" altLang="en-US" sz="3200" dirty="0">
                <a:solidFill>
                  <a:srgbClr val="9933FF"/>
                </a:solidFill>
                <a:latin typeface="Corbel" panose="020B0503020204020204" pitchFamily="34" charset="0"/>
              </a:rPr>
              <a:t> </a:t>
            </a:r>
          </a:p>
        </p:txBody>
      </p:sp>
      <p:sp>
        <p:nvSpPr>
          <p:cNvPr id="44052" name="Rectangle 25">
            <a:extLst>
              <a:ext uri="{FF2B5EF4-FFF2-40B4-BE49-F238E27FC236}">
                <a16:creationId xmlns:a16="http://schemas.microsoft.com/office/drawing/2014/main" id="{CCB9CC5B-9B10-3049-BA37-CFF09FFC9787}"/>
              </a:ext>
            </a:extLst>
          </p:cNvPr>
          <p:cNvSpPr>
            <a:spLocks noChangeArrowheads="1"/>
          </p:cNvSpPr>
          <p:nvPr/>
        </p:nvSpPr>
        <p:spPr bwMode="auto">
          <a:xfrm>
            <a:off x="5983199" y="2778155"/>
            <a:ext cx="23439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FF00"/>
                </a:solidFill>
                <a:latin typeface="Corbel" panose="020B0503020204020204" pitchFamily="34" charset="0"/>
              </a:rPr>
              <a:t>ლაზური</a:t>
            </a:r>
            <a:r>
              <a:rPr lang="en-US" altLang="en-US" sz="2400" dirty="0">
                <a:solidFill>
                  <a:srgbClr val="FFFF00"/>
                </a:solidFill>
                <a:latin typeface="Corbel" panose="020B0503020204020204" pitchFamily="34" charset="0"/>
              </a:rPr>
              <a:t> </a:t>
            </a:r>
            <a:r>
              <a:rPr lang="en-US" altLang="en-US" sz="2400" dirty="0" err="1">
                <a:solidFill>
                  <a:srgbClr val="FFFF00"/>
                </a:solidFill>
                <a:latin typeface="Corbel" panose="020B0503020204020204" pitchFamily="34" charset="0"/>
              </a:rPr>
              <a:t>ნენა</a:t>
            </a:r>
            <a:r>
              <a:rPr lang="en-US" altLang="en-US" sz="2400" dirty="0">
                <a:solidFill>
                  <a:srgbClr val="FFFF00"/>
                </a:solidFill>
                <a:latin typeface="Corbel" panose="020B0503020204020204" pitchFamily="34" charset="0"/>
              </a:rPr>
              <a:t> </a:t>
            </a:r>
          </a:p>
        </p:txBody>
      </p:sp>
      <p:sp>
        <p:nvSpPr>
          <p:cNvPr id="44055" name="Rectangle 28">
            <a:extLst>
              <a:ext uri="{FF2B5EF4-FFF2-40B4-BE49-F238E27FC236}">
                <a16:creationId xmlns:a16="http://schemas.microsoft.com/office/drawing/2014/main" id="{B717629A-3A30-2941-A51A-6D9E8D488DF1}"/>
              </a:ext>
            </a:extLst>
          </p:cNvPr>
          <p:cNvSpPr>
            <a:spLocks noChangeArrowheads="1"/>
          </p:cNvSpPr>
          <p:nvPr/>
        </p:nvSpPr>
        <p:spPr bwMode="auto">
          <a:xfrm>
            <a:off x="1471026" y="4869815"/>
            <a:ext cx="1565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9900"/>
                </a:solidFill>
                <a:latin typeface="Corbel" panose="020B0503020204020204" pitchFamily="34" charset="0"/>
              </a:rPr>
              <a:t>Tiếng</a:t>
            </a:r>
            <a:r>
              <a:rPr lang="en-US" altLang="en-US" sz="2400" dirty="0">
                <a:solidFill>
                  <a:srgbClr val="FF9900"/>
                </a:solidFill>
                <a:latin typeface="Corbel" panose="020B0503020204020204" pitchFamily="34" charset="0"/>
              </a:rPr>
              <a:t> </a:t>
            </a:r>
            <a:r>
              <a:rPr lang="en-US" altLang="en-US" sz="2400" dirty="0" err="1">
                <a:solidFill>
                  <a:srgbClr val="FF9900"/>
                </a:solidFill>
                <a:latin typeface="Corbel" panose="020B0503020204020204" pitchFamily="34" charset="0"/>
              </a:rPr>
              <a:t>Việt</a:t>
            </a:r>
            <a:r>
              <a:rPr lang="en-US" altLang="en-US" sz="2400" dirty="0">
                <a:solidFill>
                  <a:srgbClr val="FF9900"/>
                </a:solidFill>
                <a:latin typeface="Corbel" panose="020B0503020204020204" pitchFamily="34" charset="0"/>
              </a:rPr>
              <a:t> </a:t>
            </a:r>
          </a:p>
        </p:txBody>
      </p:sp>
      <p:sp>
        <p:nvSpPr>
          <p:cNvPr id="44056" name="Rectangle 29">
            <a:extLst>
              <a:ext uri="{FF2B5EF4-FFF2-40B4-BE49-F238E27FC236}">
                <a16:creationId xmlns:a16="http://schemas.microsoft.com/office/drawing/2014/main" id="{86A6C809-D53E-B249-9D26-45FA6DFB8A51}"/>
              </a:ext>
            </a:extLst>
          </p:cNvPr>
          <p:cNvSpPr>
            <a:spLocks noChangeArrowheads="1"/>
          </p:cNvSpPr>
          <p:nvPr/>
        </p:nvSpPr>
        <p:spPr bwMode="auto">
          <a:xfrm>
            <a:off x="9685206" y="1423661"/>
            <a:ext cx="842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he-IL" altLang="en-US" sz="2400" dirty="0" err="1">
                <a:solidFill>
                  <a:schemeClr val="accent3">
                    <a:lumMod val="60000"/>
                    <a:lumOff val="40000"/>
                  </a:schemeClr>
                </a:solidFill>
                <a:latin typeface="Corbel" panose="020B0503020204020204" pitchFamily="34" charset="0"/>
              </a:rPr>
              <a:t>ײִדיש</a:t>
            </a:r>
            <a:r>
              <a:rPr lang="en-US" altLang="en-US" sz="2400" dirty="0">
                <a:solidFill>
                  <a:schemeClr val="accent3">
                    <a:lumMod val="60000"/>
                    <a:lumOff val="40000"/>
                  </a:schemeClr>
                </a:solidFill>
                <a:latin typeface="Corbel" panose="020B0503020204020204" pitchFamily="34" charset="0"/>
              </a:rPr>
              <a:t> </a:t>
            </a:r>
          </a:p>
        </p:txBody>
      </p:sp>
      <p:sp>
        <p:nvSpPr>
          <p:cNvPr id="44057" name="Rectangle 31">
            <a:extLst>
              <a:ext uri="{FF2B5EF4-FFF2-40B4-BE49-F238E27FC236}">
                <a16:creationId xmlns:a16="http://schemas.microsoft.com/office/drawing/2014/main" id="{BE8524DF-4155-5E49-807C-64AD7618ECC9}"/>
              </a:ext>
            </a:extLst>
          </p:cNvPr>
          <p:cNvSpPr>
            <a:spLocks noChangeArrowheads="1"/>
          </p:cNvSpPr>
          <p:nvPr/>
        </p:nvSpPr>
        <p:spPr bwMode="auto">
          <a:xfrm>
            <a:off x="8479203" y="4578971"/>
            <a:ext cx="1693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latin typeface="Verdana" panose="020B0604030504040204" pitchFamily="34" charset="0"/>
                <a:cs typeface="Times New Roman" panose="02020603050405020304" pitchFamily="18" charset="0"/>
              </a:rPr>
              <a:t>Русский язык </a:t>
            </a:r>
            <a:endParaRPr lang="en-US" altLang="en-US" sz="3200">
              <a:latin typeface="Times" pitchFamily="2" charset="0"/>
            </a:endParaRPr>
          </a:p>
        </p:txBody>
      </p:sp>
      <p:pic>
        <p:nvPicPr>
          <p:cNvPr id="44058" name="Picture 30" descr="Click here to hear this phrase">
            <a:hlinkClick r:id="rId3"/>
            <a:extLst>
              <a:ext uri="{FF2B5EF4-FFF2-40B4-BE49-F238E27FC236}">
                <a16:creationId xmlns:a16="http://schemas.microsoft.com/office/drawing/2014/main" id="{6C6B2B53-7055-8F41-80E9-CCEA89DD8472}"/>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376864" y="3536951"/>
            <a:ext cx="160337"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9" name="Rectangle 32">
            <a:extLst>
              <a:ext uri="{FF2B5EF4-FFF2-40B4-BE49-F238E27FC236}">
                <a16:creationId xmlns:a16="http://schemas.microsoft.com/office/drawing/2014/main" id="{93D1C7FC-145F-7E4A-A9A2-4D9486858901}"/>
              </a:ext>
            </a:extLst>
          </p:cNvPr>
          <p:cNvSpPr>
            <a:spLocks noChangeArrowheads="1"/>
          </p:cNvSpPr>
          <p:nvPr/>
        </p:nvSpPr>
        <p:spPr bwMode="auto">
          <a:xfrm>
            <a:off x="8606269" y="3806400"/>
            <a:ext cx="1749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0000"/>
                </a:solidFill>
                <a:latin typeface="Corbel" panose="020B0503020204020204" pitchFamily="34" charset="0"/>
              </a:rPr>
              <a:t>മലയാളം</a:t>
            </a:r>
            <a:r>
              <a:rPr lang="en-US" altLang="en-US" sz="2400" dirty="0">
                <a:solidFill>
                  <a:srgbClr val="FF0000"/>
                </a:solidFill>
                <a:latin typeface="Corbel" panose="020B0503020204020204" pitchFamily="34" charset="0"/>
              </a:rPr>
              <a:t> </a:t>
            </a:r>
          </a:p>
        </p:txBody>
      </p:sp>
      <p:sp>
        <p:nvSpPr>
          <p:cNvPr id="44060" name="Rectangle 34">
            <a:extLst>
              <a:ext uri="{FF2B5EF4-FFF2-40B4-BE49-F238E27FC236}">
                <a16:creationId xmlns:a16="http://schemas.microsoft.com/office/drawing/2014/main" id="{3A105A09-4522-4E44-8AF6-6568E2747739}"/>
              </a:ext>
            </a:extLst>
          </p:cNvPr>
          <p:cNvSpPr>
            <a:spLocks noChangeArrowheads="1"/>
          </p:cNvSpPr>
          <p:nvPr/>
        </p:nvSpPr>
        <p:spPr bwMode="auto">
          <a:xfrm>
            <a:off x="4385013" y="4094599"/>
            <a:ext cx="1168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0000"/>
                </a:solidFill>
                <a:latin typeface="Corbel" panose="020B0503020204020204" pitchFamily="34" charset="0"/>
              </a:rPr>
              <a:t>한국어</a:t>
            </a:r>
            <a:r>
              <a:rPr lang="en-US" altLang="en-US" sz="2400" dirty="0">
                <a:solidFill>
                  <a:srgbClr val="FF0000"/>
                </a:solidFill>
                <a:latin typeface="Corbel" panose="020B0503020204020204" pitchFamily="34" charset="0"/>
              </a:rPr>
              <a:t> </a:t>
            </a:r>
          </a:p>
        </p:txBody>
      </p:sp>
      <p:sp>
        <p:nvSpPr>
          <p:cNvPr id="44061" name="Rectangle 35">
            <a:extLst>
              <a:ext uri="{FF2B5EF4-FFF2-40B4-BE49-F238E27FC236}">
                <a16:creationId xmlns:a16="http://schemas.microsoft.com/office/drawing/2014/main" id="{E0444218-EF9F-7B4A-AD9B-1FAFBC0453B4}"/>
              </a:ext>
            </a:extLst>
          </p:cNvPr>
          <p:cNvSpPr>
            <a:spLocks noChangeArrowheads="1"/>
          </p:cNvSpPr>
          <p:nvPr/>
        </p:nvSpPr>
        <p:spPr bwMode="auto">
          <a:xfrm>
            <a:off x="3035300" y="3832196"/>
            <a:ext cx="1195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9900"/>
                </a:solidFill>
                <a:latin typeface="Corbel" panose="020B0503020204020204" pitchFamily="34" charset="0"/>
              </a:rPr>
              <a:t>italiano</a:t>
            </a:r>
            <a:r>
              <a:rPr lang="en-US" altLang="en-US" sz="2400" dirty="0">
                <a:solidFill>
                  <a:srgbClr val="FF9900"/>
                </a:solidFill>
                <a:latin typeface="Corbel" panose="020B0503020204020204" pitchFamily="34" charset="0"/>
              </a:rPr>
              <a:t> </a:t>
            </a:r>
          </a:p>
        </p:txBody>
      </p:sp>
      <p:sp>
        <p:nvSpPr>
          <p:cNvPr id="44062" name="Rectangle 36">
            <a:extLst>
              <a:ext uri="{FF2B5EF4-FFF2-40B4-BE49-F238E27FC236}">
                <a16:creationId xmlns:a16="http://schemas.microsoft.com/office/drawing/2014/main" id="{949115DE-FB8A-0849-B331-13ADC6CCC3D9}"/>
              </a:ext>
            </a:extLst>
          </p:cNvPr>
          <p:cNvSpPr>
            <a:spLocks noChangeArrowheads="1"/>
          </p:cNvSpPr>
          <p:nvPr/>
        </p:nvSpPr>
        <p:spPr bwMode="auto">
          <a:xfrm>
            <a:off x="8305800" y="1290638"/>
            <a:ext cx="1066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solidFill>
                  <a:srgbClr val="9933FF"/>
                </a:solidFill>
                <a:latin typeface="Corbel" panose="020B0503020204020204" pitchFamily="34" charset="0"/>
              </a:rPr>
              <a:t> </a:t>
            </a:r>
            <a:r>
              <a:rPr lang="he-IL" altLang="en-US" sz="2400" dirty="0">
                <a:solidFill>
                  <a:srgbClr val="9933FF"/>
                </a:solidFill>
                <a:latin typeface="Corbel" panose="020B0503020204020204" pitchFamily="34" charset="0"/>
              </a:rPr>
              <a:t>עִבְרִית</a:t>
            </a:r>
            <a:r>
              <a:rPr lang="en-US" altLang="en-US" sz="2400" dirty="0">
                <a:solidFill>
                  <a:srgbClr val="9933FF"/>
                </a:solidFill>
                <a:latin typeface="Corbel" panose="020B0503020204020204" pitchFamily="34" charset="0"/>
              </a:rPr>
              <a:t> </a:t>
            </a:r>
          </a:p>
        </p:txBody>
      </p:sp>
      <p:sp>
        <p:nvSpPr>
          <p:cNvPr id="44063" name="Rectangle 37">
            <a:extLst>
              <a:ext uri="{FF2B5EF4-FFF2-40B4-BE49-F238E27FC236}">
                <a16:creationId xmlns:a16="http://schemas.microsoft.com/office/drawing/2014/main" id="{B300E1B4-C49F-CF4F-ADB7-C8F5D30C9227}"/>
              </a:ext>
            </a:extLst>
          </p:cNvPr>
          <p:cNvSpPr>
            <a:spLocks noChangeArrowheads="1"/>
          </p:cNvSpPr>
          <p:nvPr/>
        </p:nvSpPr>
        <p:spPr bwMode="auto">
          <a:xfrm>
            <a:off x="6682145" y="4850061"/>
            <a:ext cx="1896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0000"/>
                </a:solidFill>
                <a:latin typeface="Corbel" panose="020B0503020204020204" pitchFamily="34" charset="0"/>
              </a:rPr>
              <a:t>ქართული</a:t>
            </a:r>
            <a:r>
              <a:rPr lang="en-US" altLang="en-US" sz="2400" dirty="0">
                <a:solidFill>
                  <a:srgbClr val="FF0000"/>
                </a:solidFill>
                <a:latin typeface="Corbel" panose="020B0503020204020204" pitchFamily="34" charset="0"/>
              </a:rPr>
              <a:t> </a:t>
            </a:r>
          </a:p>
        </p:txBody>
      </p:sp>
      <p:sp>
        <p:nvSpPr>
          <p:cNvPr id="44064" name="Rectangle 38">
            <a:extLst>
              <a:ext uri="{FF2B5EF4-FFF2-40B4-BE49-F238E27FC236}">
                <a16:creationId xmlns:a16="http://schemas.microsoft.com/office/drawing/2014/main" id="{6074FA25-E56F-7E4B-B631-3387839632DE}"/>
              </a:ext>
            </a:extLst>
          </p:cNvPr>
          <p:cNvSpPr>
            <a:spLocks noChangeArrowheads="1"/>
          </p:cNvSpPr>
          <p:nvPr/>
        </p:nvSpPr>
        <p:spPr bwMode="auto">
          <a:xfrm>
            <a:off x="7736692" y="5932041"/>
            <a:ext cx="742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m-ET" sz="2400" b="1" dirty="0">
                <a:solidFill>
                  <a:srgbClr val="FFFF00"/>
                </a:solidFill>
              </a:rPr>
              <a:t>ግዕዝ</a:t>
            </a:r>
            <a:r>
              <a:rPr lang="en-US" altLang="en-US" sz="2400" b="1" dirty="0">
                <a:solidFill>
                  <a:srgbClr val="FFFF00"/>
                </a:solidFill>
                <a:latin typeface="Corbel" panose="020B0503020204020204" pitchFamily="34" charset="0"/>
              </a:rPr>
              <a:t> </a:t>
            </a:r>
          </a:p>
        </p:txBody>
      </p:sp>
      <p:sp>
        <p:nvSpPr>
          <p:cNvPr id="44066" name="WordArt 40">
            <a:extLst>
              <a:ext uri="{FF2B5EF4-FFF2-40B4-BE49-F238E27FC236}">
                <a16:creationId xmlns:a16="http://schemas.microsoft.com/office/drawing/2014/main" id="{807C8625-ADC3-2343-98AF-3AF5C01109CD}"/>
              </a:ext>
            </a:extLst>
          </p:cNvPr>
          <p:cNvSpPr>
            <a:spLocks noChangeArrowheads="1" noChangeShapeType="1" noTextEdit="1"/>
          </p:cNvSpPr>
          <p:nvPr/>
        </p:nvSpPr>
        <p:spPr bwMode="auto">
          <a:xfrm>
            <a:off x="5141340" y="2189094"/>
            <a:ext cx="1246194" cy="767596"/>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3600" kern="10" dirty="0">
                <a:ln w="9525">
                  <a:round/>
                  <a:headEnd/>
                  <a:tailEnd/>
                </a:ln>
                <a:gradFill rotWithShape="1">
                  <a:gsLst>
                    <a:gs pos="0">
                      <a:srgbClr val="FFE701"/>
                    </a:gs>
                    <a:gs pos="100000">
                      <a:srgbClr val="FE3E02"/>
                    </a:gs>
                  </a:gsLst>
                  <a:lin ang="5400000" scaled="1"/>
                </a:gradFill>
                <a:latin typeface="Impact" panose="020B0806030902050204" pitchFamily="34" charset="0"/>
              </a:rPr>
              <a:t>ENGLISH</a:t>
            </a:r>
          </a:p>
        </p:txBody>
      </p:sp>
      <p:sp>
        <p:nvSpPr>
          <p:cNvPr id="44039" name="Rectangle 11">
            <a:extLst>
              <a:ext uri="{FF2B5EF4-FFF2-40B4-BE49-F238E27FC236}">
                <a16:creationId xmlns:a16="http://schemas.microsoft.com/office/drawing/2014/main" id="{9DC0EF72-EC5A-9340-8B7B-CBFF491DBDE5}"/>
              </a:ext>
            </a:extLst>
          </p:cNvPr>
          <p:cNvSpPr>
            <a:spLocks noChangeArrowheads="1"/>
          </p:cNvSpPr>
          <p:nvPr/>
        </p:nvSpPr>
        <p:spPr bwMode="auto">
          <a:xfrm>
            <a:off x="1595438" y="4022388"/>
            <a:ext cx="1287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r-SA" altLang="en-US" sz="2400" dirty="0">
                <a:solidFill>
                  <a:srgbClr val="009900"/>
                </a:solidFill>
                <a:latin typeface="Corbel" panose="020B0503020204020204" pitchFamily="34" charset="0"/>
              </a:rPr>
              <a:t>العربية</a:t>
            </a:r>
            <a:r>
              <a:rPr lang="en-US" altLang="en-US" sz="2400" dirty="0">
                <a:solidFill>
                  <a:srgbClr val="009900"/>
                </a:solidFill>
                <a:latin typeface="Corbel" panose="020B0503020204020204" pitchFamily="34" charset="0"/>
              </a:rPr>
              <a:t> </a:t>
            </a:r>
          </a:p>
        </p:txBody>
      </p:sp>
      <p:sp>
        <p:nvSpPr>
          <p:cNvPr id="5" name="Rectangle 4">
            <a:extLst>
              <a:ext uri="{FF2B5EF4-FFF2-40B4-BE49-F238E27FC236}">
                <a16:creationId xmlns:a16="http://schemas.microsoft.com/office/drawing/2014/main" id="{AE90D809-AA6F-F24C-A4F3-2F65034C7062}"/>
              </a:ext>
            </a:extLst>
          </p:cNvPr>
          <p:cNvSpPr/>
          <p:nvPr/>
        </p:nvSpPr>
        <p:spPr>
          <a:xfrm>
            <a:off x="1524000" y="6597750"/>
            <a:ext cx="9220200" cy="276999"/>
          </a:xfrm>
          <a:prstGeom prst="rect">
            <a:avLst/>
          </a:prstGeom>
        </p:spPr>
        <p:txBody>
          <a:bodyPr wrap="square">
            <a:spAutoFit/>
          </a:bodyPr>
          <a:lstStyle/>
          <a:p>
            <a:r>
              <a:rPr lang="en-US" sz="1200" dirty="0">
                <a:hlinkClick r:id="rId6"/>
              </a:rPr>
              <a:t>check out more:  http://trekkingnepaltourism.blogspot.com/2012/09/language-names.html</a:t>
            </a:r>
            <a:endParaRPr lang="en-US" sz="1200" dirty="0"/>
          </a:p>
        </p:txBody>
      </p:sp>
      <p:sp>
        <p:nvSpPr>
          <p:cNvPr id="8" name="Rectangle 7">
            <a:extLst>
              <a:ext uri="{FF2B5EF4-FFF2-40B4-BE49-F238E27FC236}">
                <a16:creationId xmlns:a16="http://schemas.microsoft.com/office/drawing/2014/main" id="{EE03BBDB-C395-664A-ACD7-778724EA6DA6}"/>
              </a:ext>
            </a:extLst>
          </p:cNvPr>
          <p:cNvSpPr/>
          <p:nvPr/>
        </p:nvSpPr>
        <p:spPr>
          <a:xfrm>
            <a:off x="5041819" y="5759033"/>
            <a:ext cx="1098378" cy="369332"/>
          </a:xfrm>
          <a:prstGeom prst="rect">
            <a:avLst/>
          </a:prstGeom>
        </p:spPr>
        <p:txBody>
          <a:bodyPr wrap="none">
            <a:spAutoFit/>
          </a:bodyPr>
          <a:lstStyle/>
          <a:p>
            <a:r>
              <a:rPr lang="iu-Cans-CA" dirty="0">
                <a:solidFill>
                  <a:srgbClr val="FFFF00"/>
                </a:solidFill>
              </a:rPr>
              <a:t>ᐃᓄᒃᑎᑐᑦ</a:t>
            </a:r>
            <a:endParaRPr lang="en-US" dirty="0">
              <a:solidFill>
                <a:srgbClr val="FFFF00"/>
              </a:solidFill>
            </a:endParaRPr>
          </a:p>
        </p:txBody>
      </p:sp>
      <p:sp>
        <p:nvSpPr>
          <p:cNvPr id="65" name="Rectangle 15">
            <a:extLst>
              <a:ext uri="{FF2B5EF4-FFF2-40B4-BE49-F238E27FC236}">
                <a16:creationId xmlns:a16="http://schemas.microsoft.com/office/drawing/2014/main" id="{AA4E23E6-40AD-4A43-9B9B-01929F3BF214}"/>
              </a:ext>
            </a:extLst>
          </p:cNvPr>
          <p:cNvSpPr>
            <a:spLocks noChangeArrowheads="1"/>
          </p:cNvSpPr>
          <p:nvPr/>
        </p:nvSpPr>
        <p:spPr bwMode="auto">
          <a:xfrm>
            <a:off x="4996051" y="4953547"/>
            <a:ext cx="1293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km-KH" sz="2400" dirty="0">
                <a:solidFill>
                  <a:srgbClr val="00B050"/>
                </a:solidFill>
              </a:rPr>
              <a:t>ភាសាខ្មែរ</a:t>
            </a:r>
            <a:endParaRPr lang="en-US" altLang="en-US" sz="2400" dirty="0">
              <a:solidFill>
                <a:srgbClr val="00B050"/>
              </a:solidFill>
              <a:latin typeface="Corbel" panose="020B0503020204020204" pitchFamily="34" charset="0"/>
            </a:endParaRPr>
          </a:p>
        </p:txBody>
      </p:sp>
    </p:spTree>
    <p:extLst>
      <p:ext uri="{BB962C8B-B14F-4D97-AF65-F5344CB8AC3E}">
        <p14:creationId xmlns:p14="http://schemas.microsoft.com/office/powerpoint/2010/main" val="2337303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Issues: Arabic transliteration</a:t>
            </a:r>
          </a:p>
        </p:txBody>
      </p:sp>
      <p:grpSp>
        <p:nvGrpSpPr>
          <p:cNvPr id="19" name="Group 18">
            <a:extLst>
              <a:ext uri="{FF2B5EF4-FFF2-40B4-BE49-F238E27FC236}">
                <a16:creationId xmlns:a16="http://schemas.microsoft.com/office/drawing/2014/main" id="{E8EBE932-A286-4252-9502-6A091BF80ACB}"/>
              </a:ext>
            </a:extLst>
          </p:cNvPr>
          <p:cNvGrpSpPr>
            <a:grpSpLocks/>
          </p:cNvGrpSpPr>
          <p:nvPr/>
        </p:nvGrpSpPr>
        <p:grpSpPr bwMode="auto">
          <a:xfrm>
            <a:off x="1981200" y="3276600"/>
            <a:ext cx="2438400" cy="1143000"/>
            <a:chOff x="990600" y="4495800"/>
            <a:chExt cx="1571625" cy="784086"/>
          </a:xfrm>
        </p:grpSpPr>
        <p:sp>
          <p:nvSpPr>
            <p:cNvPr id="20" name="Rectangle 19">
              <a:extLst>
                <a:ext uri="{FF2B5EF4-FFF2-40B4-BE49-F238E27FC236}">
                  <a16:creationId xmlns:a16="http://schemas.microsoft.com/office/drawing/2014/main" id="{21BE0D8A-6E42-43E4-82B1-CF3B36C2FC43}"/>
                </a:ext>
              </a:extLst>
            </p:cNvPr>
            <p:cNvSpPr/>
            <p:nvPr/>
          </p:nvSpPr>
          <p:spPr>
            <a:xfrm>
              <a:off x="990600" y="4495800"/>
              <a:ext cx="314121" cy="784086"/>
            </a:xfrm>
            <a:prstGeom prst="rect">
              <a:avLst/>
            </a:prstGeom>
            <a:solidFill>
              <a:srgbClr val="DDDDDD"/>
            </a:solidFill>
            <a:ln w="19050" cap="flat" cmpd="sng" algn="ctr">
              <a:solidFill>
                <a:srgbClr val="DDDDDD">
                  <a:shade val="50000"/>
                </a:srgbClr>
              </a:solidFill>
              <a:prstDash val="solid"/>
            </a:ln>
            <a:effectLst/>
          </p:spPr>
          <p:txBody>
            <a:bodyPr anchor="ctr"/>
            <a:lstStyle/>
            <a:p>
              <a:pPr algn="ctr">
                <a:defRPr/>
              </a:pPr>
              <a:r>
                <a:rPr lang="ar-EG" sz="4800" kern="0" dirty="0">
                  <a:solidFill>
                    <a:prstClr val="black"/>
                  </a:solidFill>
                  <a:latin typeface="Arial"/>
                  <a:cs typeface="Tahoma" panose="020B0604030504040204" pitchFamily="34" charset="0"/>
                </a:rPr>
                <a:t>ل</a:t>
              </a:r>
              <a:endParaRPr lang="en-US" sz="4800" kern="0" dirty="0">
                <a:solidFill>
                  <a:prstClr val="black"/>
                </a:solidFill>
                <a:latin typeface="Arial"/>
              </a:endParaRPr>
            </a:p>
          </p:txBody>
        </p:sp>
        <p:sp>
          <p:nvSpPr>
            <p:cNvPr id="21" name="Rectangle 20">
              <a:extLst>
                <a:ext uri="{FF2B5EF4-FFF2-40B4-BE49-F238E27FC236}">
                  <a16:creationId xmlns:a16="http://schemas.microsoft.com/office/drawing/2014/main" id="{4D4A68D8-4449-4C0E-9CC1-5298E004C10C}"/>
                </a:ext>
              </a:extLst>
            </p:cNvPr>
            <p:cNvSpPr/>
            <p:nvPr/>
          </p:nvSpPr>
          <p:spPr>
            <a:xfrm>
              <a:off x="1304721" y="4495800"/>
              <a:ext cx="314120" cy="784086"/>
            </a:xfrm>
            <a:prstGeom prst="rect">
              <a:avLst/>
            </a:prstGeom>
            <a:solidFill>
              <a:srgbClr val="DDDDDD"/>
            </a:solidFill>
            <a:ln w="19050" cap="flat" cmpd="sng" algn="ctr">
              <a:solidFill>
                <a:srgbClr val="DDDDDD">
                  <a:shade val="50000"/>
                </a:srgbClr>
              </a:solidFill>
              <a:prstDash val="solid"/>
            </a:ln>
            <a:effectLst/>
          </p:spPr>
          <p:txBody>
            <a:bodyPr anchor="ctr"/>
            <a:lstStyle/>
            <a:p>
              <a:pPr algn="ctr">
                <a:defRPr/>
              </a:pPr>
              <a:r>
                <a:rPr lang="ar-EG" sz="4800" kern="0" dirty="0">
                  <a:solidFill>
                    <a:prstClr val="black"/>
                  </a:solidFill>
                  <a:latin typeface="Arial"/>
                  <a:cs typeface="Tahoma" panose="020B0604030504040204" pitchFamily="34" charset="0"/>
                </a:rPr>
                <a:t>ي</a:t>
              </a:r>
              <a:endParaRPr lang="en-US" sz="4800" kern="0" dirty="0">
                <a:solidFill>
                  <a:prstClr val="black"/>
                </a:solidFill>
                <a:latin typeface="Arial"/>
              </a:endParaRPr>
            </a:p>
          </p:txBody>
        </p:sp>
        <p:sp>
          <p:nvSpPr>
            <p:cNvPr id="22" name="Rectangle 21">
              <a:extLst>
                <a:ext uri="{FF2B5EF4-FFF2-40B4-BE49-F238E27FC236}">
                  <a16:creationId xmlns:a16="http://schemas.microsoft.com/office/drawing/2014/main" id="{AD6C74A5-5A39-4B89-B25D-42B08D8AF431}"/>
                </a:ext>
              </a:extLst>
            </p:cNvPr>
            <p:cNvSpPr/>
            <p:nvPr/>
          </p:nvSpPr>
          <p:spPr>
            <a:xfrm>
              <a:off x="1618841" y="4495800"/>
              <a:ext cx="315144" cy="784086"/>
            </a:xfrm>
            <a:prstGeom prst="rect">
              <a:avLst/>
            </a:prstGeom>
            <a:solidFill>
              <a:srgbClr val="DDDDDD"/>
            </a:solidFill>
            <a:ln w="19050" cap="flat" cmpd="sng" algn="ctr">
              <a:solidFill>
                <a:srgbClr val="DDDDDD">
                  <a:shade val="50000"/>
                </a:srgbClr>
              </a:solidFill>
              <a:prstDash val="solid"/>
            </a:ln>
            <a:effectLst/>
          </p:spPr>
          <p:txBody>
            <a:bodyPr anchor="ctr"/>
            <a:lstStyle/>
            <a:p>
              <a:pPr algn="ctr">
                <a:defRPr/>
              </a:pPr>
              <a:r>
                <a:rPr lang="ar-EG" sz="4800" kern="0" dirty="0">
                  <a:solidFill>
                    <a:prstClr val="black"/>
                  </a:solidFill>
                  <a:latin typeface="Arial"/>
                  <a:cs typeface="Tahoma" panose="020B0604030504040204" pitchFamily="34" charset="0"/>
                </a:rPr>
                <a:t>ب</a:t>
              </a:r>
              <a:endParaRPr lang="en-US" sz="4800" kern="0" dirty="0">
                <a:solidFill>
                  <a:prstClr val="black"/>
                </a:solidFill>
                <a:latin typeface="Arial"/>
              </a:endParaRPr>
            </a:p>
          </p:txBody>
        </p:sp>
        <p:sp>
          <p:nvSpPr>
            <p:cNvPr id="23" name="Rectangle 22">
              <a:extLst>
                <a:ext uri="{FF2B5EF4-FFF2-40B4-BE49-F238E27FC236}">
                  <a16:creationId xmlns:a16="http://schemas.microsoft.com/office/drawing/2014/main" id="{051C2192-6CB6-4E30-B9E2-AF81F14B093D}"/>
                </a:ext>
              </a:extLst>
            </p:cNvPr>
            <p:cNvSpPr/>
            <p:nvPr/>
          </p:nvSpPr>
          <p:spPr>
            <a:xfrm>
              <a:off x="1933984" y="4495800"/>
              <a:ext cx="314121" cy="784086"/>
            </a:xfrm>
            <a:prstGeom prst="rect">
              <a:avLst/>
            </a:prstGeom>
            <a:solidFill>
              <a:srgbClr val="DDDDDD"/>
            </a:solidFill>
            <a:ln w="19050" cap="flat" cmpd="sng" algn="ctr">
              <a:solidFill>
                <a:srgbClr val="DDDDDD">
                  <a:shade val="50000"/>
                </a:srgbClr>
              </a:solidFill>
              <a:prstDash val="solid"/>
            </a:ln>
            <a:effectLst/>
          </p:spPr>
          <p:txBody>
            <a:bodyPr anchor="ctr"/>
            <a:lstStyle/>
            <a:p>
              <a:pPr algn="ctr">
                <a:defRPr/>
              </a:pPr>
              <a:r>
                <a:rPr lang="ar-EG" sz="4800" kern="0" dirty="0">
                  <a:solidFill>
                    <a:prstClr val="black"/>
                  </a:solidFill>
                  <a:latin typeface="Arial"/>
                  <a:cs typeface="Tahoma" panose="020B0604030504040204" pitchFamily="34" charset="0"/>
                </a:rPr>
                <a:t>ي</a:t>
              </a:r>
              <a:endParaRPr lang="en-US" sz="4800" kern="0" dirty="0">
                <a:solidFill>
                  <a:prstClr val="black"/>
                </a:solidFill>
                <a:latin typeface="Arial"/>
              </a:endParaRPr>
            </a:p>
          </p:txBody>
        </p:sp>
        <p:sp>
          <p:nvSpPr>
            <p:cNvPr id="24" name="Rectangle 23">
              <a:extLst>
                <a:ext uri="{FF2B5EF4-FFF2-40B4-BE49-F238E27FC236}">
                  <a16:creationId xmlns:a16="http://schemas.microsoft.com/office/drawing/2014/main" id="{FD8A91EA-18F6-44B8-BB24-6D2C29F861AB}"/>
                </a:ext>
              </a:extLst>
            </p:cNvPr>
            <p:cNvSpPr/>
            <p:nvPr/>
          </p:nvSpPr>
          <p:spPr>
            <a:xfrm>
              <a:off x="2248105" y="4495800"/>
              <a:ext cx="314120" cy="784086"/>
            </a:xfrm>
            <a:prstGeom prst="rect">
              <a:avLst/>
            </a:prstGeom>
            <a:solidFill>
              <a:srgbClr val="DDDDDD"/>
            </a:solidFill>
            <a:ln w="19050" cap="flat" cmpd="sng" algn="ctr">
              <a:solidFill>
                <a:srgbClr val="DDDDDD">
                  <a:shade val="50000"/>
                </a:srgbClr>
              </a:solidFill>
              <a:prstDash val="solid"/>
            </a:ln>
            <a:effectLst/>
          </p:spPr>
          <p:txBody>
            <a:bodyPr anchor="ctr"/>
            <a:lstStyle/>
            <a:p>
              <a:pPr algn="ctr">
                <a:defRPr/>
              </a:pPr>
              <a:r>
                <a:rPr lang="ar-EG" sz="4800" kern="0" dirty="0">
                  <a:solidFill>
                    <a:prstClr val="black"/>
                  </a:solidFill>
                  <a:latin typeface="Arial"/>
                  <a:cs typeface="Tahoma" panose="020B0604030504040204" pitchFamily="34" charset="0"/>
                </a:rPr>
                <a:t>ا</a:t>
              </a:r>
              <a:endParaRPr lang="en-US" sz="4800" kern="0" dirty="0">
                <a:solidFill>
                  <a:prstClr val="black"/>
                </a:solidFill>
                <a:latin typeface="Arial"/>
              </a:endParaRPr>
            </a:p>
          </p:txBody>
        </p:sp>
      </p:grpSp>
      <p:sp>
        <p:nvSpPr>
          <p:cNvPr id="25" name="Rectangle 17">
            <a:extLst>
              <a:ext uri="{FF2B5EF4-FFF2-40B4-BE49-F238E27FC236}">
                <a16:creationId xmlns:a16="http://schemas.microsoft.com/office/drawing/2014/main" id="{901BAF36-70DA-4D41-9AA4-F88229DAC61B}"/>
              </a:ext>
            </a:extLst>
          </p:cNvPr>
          <p:cNvSpPr>
            <a:spLocks noChangeArrowheads="1"/>
          </p:cNvSpPr>
          <p:nvPr/>
        </p:nvSpPr>
        <p:spPr bwMode="auto">
          <a:xfrm>
            <a:off x="7662864" y="2971800"/>
            <a:ext cx="219322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ar-EG" altLang="en-US" sz="9600" kern="0" dirty="0">
                <a:solidFill>
                  <a:prstClr val="white"/>
                </a:solidFill>
                <a:cs typeface="Tahoma" panose="020B0604030504040204" pitchFamily="34" charset="0"/>
              </a:rPr>
              <a:t>ليبيا</a:t>
            </a:r>
            <a:endParaRPr lang="en-US" altLang="en-US" sz="9600" kern="0" dirty="0">
              <a:solidFill>
                <a:prstClr val="white"/>
              </a:solidFill>
            </a:endParaRPr>
          </a:p>
        </p:txBody>
      </p:sp>
      <p:cxnSp>
        <p:nvCxnSpPr>
          <p:cNvPr id="26" name="Straight Arrow Connector 25">
            <a:extLst>
              <a:ext uri="{FF2B5EF4-FFF2-40B4-BE49-F238E27FC236}">
                <a16:creationId xmlns:a16="http://schemas.microsoft.com/office/drawing/2014/main" id="{40E20A87-8462-4854-AA8C-E46B19BF2624}"/>
              </a:ext>
            </a:extLst>
          </p:cNvPr>
          <p:cNvCxnSpPr/>
          <p:nvPr/>
        </p:nvCxnSpPr>
        <p:spPr>
          <a:xfrm>
            <a:off x="4648200" y="3886200"/>
            <a:ext cx="2514600" cy="1588"/>
          </a:xfrm>
          <a:prstGeom prst="straightConnector1">
            <a:avLst/>
          </a:prstGeom>
          <a:noFill/>
          <a:ln w="19050" cap="flat" cmpd="sng" algn="ctr">
            <a:solidFill>
              <a:srgbClr val="FF0000"/>
            </a:solidFill>
            <a:prstDash val="solid"/>
            <a:tailEnd type="arrow"/>
          </a:ln>
          <a:effectLst/>
        </p:spPr>
      </p:cxnSp>
      <p:sp>
        <p:nvSpPr>
          <p:cNvPr id="27" name="Rectangle 22">
            <a:extLst>
              <a:ext uri="{FF2B5EF4-FFF2-40B4-BE49-F238E27FC236}">
                <a16:creationId xmlns:a16="http://schemas.microsoft.com/office/drawing/2014/main" id="{9DFD9F5E-D6A0-4E57-9A9B-46CAABB5F622}"/>
              </a:ext>
            </a:extLst>
          </p:cNvPr>
          <p:cNvSpPr>
            <a:spLocks noChangeArrowheads="1"/>
          </p:cNvSpPr>
          <p:nvPr/>
        </p:nvSpPr>
        <p:spPr bwMode="auto">
          <a:xfrm>
            <a:off x="7467601" y="2514600"/>
            <a:ext cx="2455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3200" kern="0" dirty="0">
                <a:solidFill>
                  <a:srgbClr val="FBBD00"/>
                </a:solidFill>
              </a:rPr>
              <a:t>Visual Order</a:t>
            </a:r>
          </a:p>
        </p:txBody>
      </p:sp>
      <p:sp>
        <p:nvSpPr>
          <p:cNvPr id="28" name="Rectangle 23">
            <a:extLst>
              <a:ext uri="{FF2B5EF4-FFF2-40B4-BE49-F238E27FC236}">
                <a16:creationId xmlns:a16="http://schemas.microsoft.com/office/drawing/2014/main" id="{21789A60-B08D-4DFC-A578-D49DCC877D8E}"/>
              </a:ext>
            </a:extLst>
          </p:cNvPr>
          <p:cNvSpPr>
            <a:spLocks noChangeArrowheads="1"/>
          </p:cNvSpPr>
          <p:nvPr/>
        </p:nvSpPr>
        <p:spPr bwMode="auto">
          <a:xfrm>
            <a:off x="1905000" y="2514600"/>
            <a:ext cx="2643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3200" kern="0" dirty="0">
                <a:solidFill>
                  <a:srgbClr val="F5B900"/>
                </a:solidFill>
              </a:rPr>
              <a:t>Logical Order</a:t>
            </a:r>
          </a:p>
        </p:txBody>
      </p:sp>
      <p:sp>
        <p:nvSpPr>
          <p:cNvPr id="29" name="Rectangle 24">
            <a:extLst>
              <a:ext uri="{FF2B5EF4-FFF2-40B4-BE49-F238E27FC236}">
                <a16:creationId xmlns:a16="http://schemas.microsoft.com/office/drawing/2014/main" id="{05AA0CEB-BD51-4CD7-A3A5-3A6839CE465B}"/>
              </a:ext>
            </a:extLst>
          </p:cNvPr>
          <p:cNvSpPr>
            <a:spLocks noChangeArrowheads="1"/>
          </p:cNvSpPr>
          <p:nvPr/>
        </p:nvSpPr>
        <p:spPr bwMode="auto">
          <a:xfrm>
            <a:off x="4724400" y="1524001"/>
            <a:ext cx="27432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en-US" sz="2800" kern="0" dirty="0">
                <a:solidFill>
                  <a:prstClr val="white"/>
                </a:solidFill>
              </a:rPr>
              <a:t>Software interprets </a:t>
            </a:r>
            <a:r>
              <a:rPr lang="en-US" altLang="en-US" sz="2800" i="1" kern="0" dirty="0">
                <a:solidFill>
                  <a:prstClr val="white"/>
                </a:solidFill>
              </a:rPr>
              <a:t>Logical Order</a:t>
            </a:r>
            <a:r>
              <a:rPr lang="en-US" altLang="en-US" sz="2800" kern="0" dirty="0">
                <a:solidFill>
                  <a:prstClr val="white"/>
                </a:solidFill>
              </a:rPr>
              <a:t> but displays </a:t>
            </a:r>
            <a:r>
              <a:rPr lang="en-US" altLang="en-US" sz="2800" i="1" kern="0" dirty="0">
                <a:solidFill>
                  <a:prstClr val="white"/>
                </a:solidFill>
              </a:rPr>
              <a:t>Visual Order</a:t>
            </a:r>
          </a:p>
        </p:txBody>
      </p:sp>
      <p:sp>
        <p:nvSpPr>
          <p:cNvPr id="30" name="Rectangle 23">
            <a:extLst>
              <a:ext uri="{FF2B5EF4-FFF2-40B4-BE49-F238E27FC236}">
                <a16:creationId xmlns:a16="http://schemas.microsoft.com/office/drawing/2014/main" id="{204C806F-FCB4-40DB-867F-D6EE4A54C378}"/>
              </a:ext>
            </a:extLst>
          </p:cNvPr>
          <p:cNvSpPr>
            <a:spLocks noChangeArrowheads="1"/>
          </p:cNvSpPr>
          <p:nvPr/>
        </p:nvSpPr>
        <p:spPr bwMode="auto">
          <a:xfrm>
            <a:off x="7772401" y="4495801"/>
            <a:ext cx="20986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3200" kern="0">
                <a:solidFill>
                  <a:srgbClr val="FF0000"/>
                </a:solidFill>
              </a:rPr>
              <a:t>A  I  B  I  L</a:t>
            </a:r>
          </a:p>
        </p:txBody>
      </p:sp>
      <p:sp>
        <p:nvSpPr>
          <p:cNvPr id="31" name="Rectangle 23">
            <a:extLst>
              <a:ext uri="{FF2B5EF4-FFF2-40B4-BE49-F238E27FC236}">
                <a16:creationId xmlns:a16="http://schemas.microsoft.com/office/drawing/2014/main" id="{34C6E268-09EA-4784-84C7-40E340D7F692}"/>
              </a:ext>
            </a:extLst>
          </p:cNvPr>
          <p:cNvSpPr>
            <a:spLocks noChangeArrowheads="1"/>
          </p:cNvSpPr>
          <p:nvPr/>
        </p:nvSpPr>
        <p:spPr bwMode="auto">
          <a:xfrm>
            <a:off x="1981200" y="4495801"/>
            <a:ext cx="2326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3200" kern="0">
                <a:solidFill>
                  <a:srgbClr val="FF0000"/>
                </a:solidFill>
              </a:rPr>
              <a:t>L   I   B  I  A</a:t>
            </a:r>
          </a:p>
        </p:txBody>
      </p:sp>
      <p:sp>
        <p:nvSpPr>
          <p:cNvPr id="5" name="Rectangle 4">
            <a:extLst>
              <a:ext uri="{FF2B5EF4-FFF2-40B4-BE49-F238E27FC236}">
                <a16:creationId xmlns:a16="http://schemas.microsoft.com/office/drawing/2014/main" id="{D1BACF0A-7055-4150-A576-B8385298AA52}"/>
              </a:ext>
            </a:extLst>
          </p:cNvPr>
          <p:cNvSpPr/>
          <p:nvPr/>
        </p:nvSpPr>
        <p:spPr>
          <a:xfrm rot="16200000">
            <a:off x="1720875" y="5518127"/>
            <a:ext cx="889987" cy="369332"/>
          </a:xfrm>
          <a:prstGeom prst="rect">
            <a:avLst/>
          </a:prstGeom>
        </p:spPr>
        <p:txBody>
          <a:bodyPr wrap="none">
            <a:spAutoFit/>
          </a:bodyPr>
          <a:lstStyle/>
          <a:p>
            <a:r>
              <a:rPr lang="en-US" dirty="0">
                <a:solidFill>
                  <a:srgbClr val="FECE00"/>
                </a:solidFill>
              </a:rPr>
              <a:t>‎\u0644</a:t>
            </a:r>
          </a:p>
        </p:txBody>
      </p:sp>
      <p:sp>
        <p:nvSpPr>
          <p:cNvPr id="33" name="Rectangle 32">
            <a:extLst>
              <a:ext uri="{FF2B5EF4-FFF2-40B4-BE49-F238E27FC236}">
                <a16:creationId xmlns:a16="http://schemas.microsoft.com/office/drawing/2014/main" id="{3C7652D9-2471-4BA3-8B36-35E7722748C0}"/>
              </a:ext>
            </a:extLst>
          </p:cNvPr>
          <p:cNvSpPr/>
          <p:nvPr/>
        </p:nvSpPr>
        <p:spPr>
          <a:xfrm rot="16200000">
            <a:off x="9201397" y="5333171"/>
            <a:ext cx="862737" cy="369332"/>
          </a:xfrm>
          <a:prstGeom prst="rect">
            <a:avLst/>
          </a:prstGeom>
        </p:spPr>
        <p:txBody>
          <a:bodyPr wrap="none">
            <a:spAutoFit/>
          </a:bodyPr>
          <a:lstStyle/>
          <a:p>
            <a:r>
              <a:rPr lang="en-US" dirty="0">
                <a:solidFill>
                  <a:srgbClr val="FECE00"/>
                </a:solidFill>
              </a:rPr>
              <a:t>\</a:t>
            </a:r>
            <a:r>
              <a:rPr lang="en-US" dirty="0" err="1">
                <a:solidFill>
                  <a:srgbClr val="FECE00"/>
                </a:solidFill>
              </a:rPr>
              <a:t>uFEDF</a:t>
            </a:r>
            <a:endParaRPr lang="en-US" dirty="0">
              <a:solidFill>
                <a:srgbClr val="FECE00"/>
              </a:solidFill>
            </a:endParaRPr>
          </a:p>
        </p:txBody>
      </p:sp>
      <p:sp>
        <p:nvSpPr>
          <p:cNvPr id="34" name="Rectangle 33">
            <a:extLst>
              <a:ext uri="{FF2B5EF4-FFF2-40B4-BE49-F238E27FC236}">
                <a16:creationId xmlns:a16="http://schemas.microsoft.com/office/drawing/2014/main" id="{428669A3-D235-4187-9882-4DA82CBAEFAE}"/>
              </a:ext>
            </a:extLst>
          </p:cNvPr>
          <p:cNvSpPr/>
          <p:nvPr/>
        </p:nvSpPr>
        <p:spPr>
          <a:xfrm>
            <a:off x="3654481" y="6457846"/>
            <a:ext cx="6532301" cy="369332"/>
          </a:xfrm>
          <a:prstGeom prst="rect">
            <a:avLst/>
          </a:prstGeom>
        </p:spPr>
        <p:txBody>
          <a:bodyPr wrap="none">
            <a:spAutoFit/>
          </a:bodyPr>
          <a:lstStyle/>
          <a:p>
            <a:r>
              <a:rPr lang="en-US" dirty="0">
                <a:solidFill>
                  <a:schemeClr val="bg1"/>
                </a:solidFill>
              </a:rPr>
              <a:t>Unicode character database search  </a:t>
            </a:r>
            <a:r>
              <a:rPr lang="en-US" dirty="0">
                <a:solidFill>
                  <a:schemeClr val="bg1"/>
                </a:solidFill>
                <a:hlinkClick r:id="rId2"/>
              </a:rPr>
              <a:t>https://r12a.github.io/uniview/</a:t>
            </a:r>
            <a:endParaRPr lang="en-US" dirty="0">
              <a:solidFill>
                <a:schemeClr val="bg1"/>
              </a:solidFill>
            </a:endParaRPr>
          </a:p>
        </p:txBody>
      </p:sp>
      <p:sp>
        <p:nvSpPr>
          <p:cNvPr id="35" name="Rectangle 34">
            <a:extLst>
              <a:ext uri="{FF2B5EF4-FFF2-40B4-BE49-F238E27FC236}">
                <a16:creationId xmlns:a16="http://schemas.microsoft.com/office/drawing/2014/main" id="{D2434889-01F3-46AC-9311-43A69331A647}"/>
              </a:ext>
            </a:extLst>
          </p:cNvPr>
          <p:cNvSpPr/>
          <p:nvPr/>
        </p:nvSpPr>
        <p:spPr>
          <a:xfrm rot="16200000">
            <a:off x="2272061" y="5489842"/>
            <a:ext cx="880369" cy="369332"/>
          </a:xfrm>
          <a:prstGeom prst="rect">
            <a:avLst/>
          </a:prstGeom>
        </p:spPr>
        <p:txBody>
          <a:bodyPr wrap="none">
            <a:spAutoFit/>
          </a:bodyPr>
          <a:lstStyle/>
          <a:p>
            <a:r>
              <a:rPr lang="en-US" dirty="0">
                <a:solidFill>
                  <a:srgbClr val="FECE00"/>
                </a:solidFill>
              </a:rPr>
              <a:t>\u064A</a:t>
            </a:r>
          </a:p>
        </p:txBody>
      </p:sp>
      <p:sp>
        <p:nvSpPr>
          <p:cNvPr id="37" name="Rectangle 36">
            <a:extLst>
              <a:ext uri="{FF2B5EF4-FFF2-40B4-BE49-F238E27FC236}">
                <a16:creationId xmlns:a16="http://schemas.microsoft.com/office/drawing/2014/main" id="{FD16F08F-E42F-4229-A3EB-68193046795B}"/>
              </a:ext>
            </a:extLst>
          </p:cNvPr>
          <p:cNvSpPr/>
          <p:nvPr/>
        </p:nvSpPr>
        <p:spPr>
          <a:xfrm rot="16200000">
            <a:off x="3189359" y="5489841"/>
            <a:ext cx="880369" cy="369332"/>
          </a:xfrm>
          <a:prstGeom prst="rect">
            <a:avLst/>
          </a:prstGeom>
        </p:spPr>
        <p:txBody>
          <a:bodyPr wrap="none">
            <a:spAutoFit/>
          </a:bodyPr>
          <a:lstStyle/>
          <a:p>
            <a:r>
              <a:rPr lang="en-US" dirty="0">
                <a:solidFill>
                  <a:srgbClr val="FECE00"/>
                </a:solidFill>
              </a:rPr>
              <a:t>\u064A</a:t>
            </a:r>
          </a:p>
        </p:txBody>
      </p:sp>
      <p:sp>
        <p:nvSpPr>
          <p:cNvPr id="36" name="Rectangle 35">
            <a:extLst>
              <a:ext uri="{FF2B5EF4-FFF2-40B4-BE49-F238E27FC236}">
                <a16:creationId xmlns:a16="http://schemas.microsoft.com/office/drawing/2014/main" id="{575C892A-B641-4357-9A7B-0E216B658D3E}"/>
              </a:ext>
            </a:extLst>
          </p:cNvPr>
          <p:cNvSpPr/>
          <p:nvPr/>
        </p:nvSpPr>
        <p:spPr>
          <a:xfrm rot="16200000">
            <a:off x="8844889" y="5340326"/>
            <a:ext cx="837089" cy="369332"/>
          </a:xfrm>
          <a:prstGeom prst="rect">
            <a:avLst/>
          </a:prstGeom>
        </p:spPr>
        <p:txBody>
          <a:bodyPr wrap="none">
            <a:spAutoFit/>
          </a:bodyPr>
          <a:lstStyle/>
          <a:p>
            <a:r>
              <a:rPr lang="en-US" dirty="0">
                <a:solidFill>
                  <a:srgbClr val="FECE00"/>
                </a:solidFill>
              </a:rPr>
              <a:t>‎\uFEF4</a:t>
            </a:r>
          </a:p>
        </p:txBody>
      </p:sp>
      <p:sp>
        <p:nvSpPr>
          <p:cNvPr id="39" name="Rectangle 38">
            <a:extLst>
              <a:ext uri="{FF2B5EF4-FFF2-40B4-BE49-F238E27FC236}">
                <a16:creationId xmlns:a16="http://schemas.microsoft.com/office/drawing/2014/main" id="{262DAC8A-CB77-441A-A0A8-8B06DCDE5596}"/>
              </a:ext>
            </a:extLst>
          </p:cNvPr>
          <p:cNvSpPr/>
          <p:nvPr/>
        </p:nvSpPr>
        <p:spPr>
          <a:xfrm rot="16200000">
            <a:off x="8046614" y="5315176"/>
            <a:ext cx="837089" cy="369332"/>
          </a:xfrm>
          <a:prstGeom prst="rect">
            <a:avLst/>
          </a:prstGeom>
        </p:spPr>
        <p:txBody>
          <a:bodyPr wrap="none">
            <a:spAutoFit/>
          </a:bodyPr>
          <a:lstStyle/>
          <a:p>
            <a:r>
              <a:rPr lang="en-US" dirty="0">
                <a:solidFill>
                  <a:srgbClr val="FECE00"/>
                </a:solidFill>
              </a:rPr>
              <a:t>‎\uFEF4</a:t>
            </a:r>
          </a:p>
        </p:txBody>
      </p:sp>
      <p:sp>
        <p:nvSpPr>
          <p:cNvPr id="38" name="Rectangle 37">
            <a:extLst>
              <a:ext uri="{FF2B5EF4-FFF2-40B4-BE49-F238E27FC236}">
                <a16:creationId xmlns:a16="http://schemas.microsoft.com/office/drawing/2014/main" id="{0F071929-D0B1-409D-B037-5E599E170B9A}"/>
              </a:ext>
            </a:extLst>
          </p:cNvPr>
          <p:cNvSpPr/>
          <p:nvPr/>
        </p:nvSpPr>
        <p:spPr>
          <a:xfrm rot="16200000">
            <a:off x="2761718" y="5481648"/>
            <a:ext cx="917239" cy="369332"/>
          </a:xfrm>
          <a:prstGeom prst="rect">
            <a:avLst/>
          </a:prstGeom>
        </p:spPr>
        <p:txBody>
          <a:bodyPr wrap="none">
            <a:spAutoFit/>
          </a:bodyPr>
          <a:lstStyle/>
          <a:p>
            <a:r>
              <a:rPr lang="en-US" dirty="0">
                <a:solidFill>
                  <a:srgbClr val="FECE00"/>
                </a:solidFill>
              </a:rPr>
              <a:t>\u0628 </a:t>
            </a:r>
          </a:p>
        </p:txBody>
      </p:sp>
      <p:sp>
        <p:nvSpPr>
          <p:cNvPr id="41" name="Rectangle 40">
            <a:extLst>
              <a:ext uri="{FF2B5EF4-FFF2-40B4-BE49-F238E27FC236}">
                <a16:creationId xmlns:a16="http://schemas.microsoft.com/office/drawing/2014/main" id="{157B6DCC-2151-45D9-AE73-ECF046E055FA}"/>
              </a:ext>
            </a:extLst>
          </p:cNvPr>
          <p:cNvSpPr/>
          <p:nvPr/>
        </p:nvSpPr>
        <p:spPr>
          <a:xfrm rot="16200000">
            <a:off x="8380076" y="5365975"/>
            <a:ext cx="901209" cy="369332"/>
          </a:xfrm>
          <a:prstGeom prst="rect">
            <a:avLst/>
          </a:prstGeom>
        </p:spPr>
        <p:txBody>
          <a:bodyPr wrap="none">
            <a:spAutoFit/>
          </a:bodyPr>
          <a:lstStyle/>
          <a:p>
            <a:r>
              <a:rPr lang="en-US" dirty="0">
                <a:solidFill>
                  <a:srgbClr val="FECE00"/>
                </a:solidFill>
              </a:rPr>
              <a:t> ‎\uFE92</a:t>
            </a:r>
          </a:p>
        </p:txBody>
      </p:sp>
      <p:sp>
        <p:nvSpPr>
          <p:cNvPr id="40" name="Rectangle 39">
            <a:extLst>
              <a:ext uri="{FF2B5EF4-FFF2-40B4-BE49-F238E27FC236}">
                <a16:creationId xmlns:a16="http://schemas.microsoft.com/office/drawing/2014/main" id="{4D2C43ED-367C-418B-9B81-A9136DB5BCB8}"/>
              </a:ext>
            </a:extLst>
          </p:cNvPr>
          <p:cNvSpPr/>
          <p:nvPr/>
        </p:nvSpPr>
        <p:spPr>
          <a:xfrm rot="16200000">
            <a:off x="3707251" y="5481647"/>
            <a:ext cx="889987" cy="369332"/>
          </a:xfrm>
          <a:prstGeom prst="rect">
            <a:avLst/>
          </a:prstGeom>
        </p:spPr>
        <p:txBody>
          <a:bodyPr wrap="square">
            <a:spAutoFit/>
          </a:bodyPr>
          <a:lstStyle/>
          <a:p>
            <a:r>
              <a:rPr lang="en-US" dirty="0">
                <a:solidFill>
                  <a:srgbClr val="FECE00"/>
                </a:solidFill>
              </a:rPr>
              <a:t>‎\u0627</a:t>
            </a:r>
          </a:p>
        </p:txBody>
      </p:sp>
      <p:sp>
        <p:nvSpPr>
          <p:cNvPr id="42" name="Rectangle 41">
            <a:extLst>
              <a:ext uri="{FF2B5EF4-FFF2-40B4-BE49-F238E27FC236}">
                <a16:creationId xmlns:a16="http://schemas.microsoft.com/office/drawing/2014/main" id="{944B9BF6-6A74-41F8-B796-989127F9395A}"/>
              </a:ext>
            </a:extLst>
          </p:cNvPr>
          <p:cNvSpPr/>
          <p:nvPr/>
        </p:nvSpPr>
        <p:spPr>
          <a:xfrm rot="16200000">
            <a:off x="7587242" y="5333170"/>
            <a:ext cx="843501" cy="369332"/>
          </a:xfrm>
          <a:prstGeom prst="rect">
            <a:avLst/>
          </a:prstGeom>
        </p:spPr>
        <p:txBody>
          <a:bodyPr wrap="none">
            <a:spAutoFit/>
          </a:bodyPr>
          <a:lstStyle/>
          <a:p>
            <a:r>
              <a:rPr lang="en-US" dirty="0">
                <a:solidFill>
                  <a:srgbClr val="FECE00"/>
                </a:solidFill>
              </a:rPr>
              <a:t>\uFE8E</a:t>
            </a:r>
          </a:p>
        </p:txBody>
      </p:sp>
      <p:grpSp>
        <p:nvGrpSpPr>
          <p:cNvPr id="59" name="Group 58">
            <a:extLst>
              <a:ext uri="{FF2B5EF4-FFF2-40B4-BE49-F238E27FC236}">
                <a16:creationId xmlns:a16="http://schemas.microsoft.com/office/drawing/2014/main" id="{AAAB86D2-947E-468D-9092-4D7CB142CC93}"/>
              </a:ext>
            </a:extLst>
          </p:cNvPr>
          <p:cNvGrpSpPr/>
          <p:nvPr/>
        </p:nvGrpSpPr>
        <p:grpSpPr>
          <a:xfrm>
            <a:off x="6440431" y="4897088"/>
            <a:ext cx="784256" cy="737093"/>
            <a:chOff x="4368718" y="5395232"/>
            <a:chExt cx="1136177" cy="906429"/>
          </a:xfrm>
        </p:grpSpPr>
        <p:pic>
          <p:nvPicPr>
            <p:cNvPr id="43" name="Picture 42">
              <a:extLst>
                <a:ext uri="{FF2B5EF4-FFF2-40B4-BE49-F238E27FC236}">
                  <a16:creationId xmlns:a16="http://schemas.microsoft.com/office/drawing/2014/main" id="{0F6C45EB-3FD3-4688-BC73-7AA3F946CBB0}"/>
                </a:ext>
              </a:extLst>
            </p:cNvPr>
            <p:cNvPicPr>
              <a:picLocks noChangeAspect="1"/>
            </p:cNvPicPr>
            <p:nvPr/>
          </p:nvPicPr>
          <p:blipFill>
            <a:blip r:embed="rId3"/>
            <a:stretch>
              <a:fillRect/>
            </a:stretch>
          </p:blipFill>
          <p:spPr>
            <a:xfrm>
              <a:off x="4368718" y="5395232"/>
              <a:ext cx="1136177" cy="906429"/>
            </a:xfrm>
            <a:prstGeom prst="rect">
              <a:avLst/>
            </a:prstGeom>
          </p:spPr>
        </p:pic>
        <p:grpSp>
          <p:nvGrpSpPr>
            <p:cNvPr id="58" name="Group 57">
              <a:extLst>
                <a:ext uri="{FF2B5EF4-FFF2-40B4-BE49-F238E27FC236}">
                  <a16:creationId xmlns:a16="http://schemas.microsoft.com/office/drawing/2014/main" id="{6339434E-9E93-4D14-B727-A6277E8E4431}"/>
                </a:ext>
              </a:extLst>
            </p:cNvPr>
            <p:cNvGrpSpPr/>
            <p:nvPr/>
          </p:nvGrpSpPr>
          <p:grpSpPr>
            <a:xfrm>
              <a:off x="4533900" y="5569196"/>
              <a:ext cx="712378" cy="576280"/>
              <a:chOff x="4533900" y="5569196"/>
              <a:chExt cx="712378" cy="576280"/>
            </a:xfrm>
          </p:grpSpPr>
          <p:cxnSp>
            <p:nvCxnSpPr>
              <p:cNvPr id="45" name="Straight Arrow Connector 44">
                <a:extLst>
                  <a:ext uri="{FF2B5EF4-FFF2-40B4-BE49-F238E27FC236}">
                    <a16:creationId xmlns:a16="http://schemas.microsoft.com/office/drawing/2014/main" id="{640ADD31-4A49-4BCD-9A38-4446118C5321}"/>
                  </a:ext>
                </a:extLst>
              </p:cNvPr>
              <p:cNvCxnSpPr>
                <a:cxnSpLocks/>
              </p:cNvCxnSpPr>
              <p:nvPr/>
            </p:nvCxnSpPr>
            <p:spPr>
              <a:xfrm>
                <a:off x="4533900" y="5569196"/>
                <a:ext cx="712378" cy="576280"/>
              </a:xfrm>
              <a:prstGeom prst="straightConnector1">
                <a:avLst/>
              </a:prstGeom>
              <a:noFill/>
              <a:ln w="19050" cap="flat" cmpd="sng" algn="ctr">
                <a:solidFill>
                  <a:srgbClr val="FF0000"/>
                </a:solidFill>
                <a:prstDash val="solid"/>
                <a:tailEnd type="none"/>
              </a:ln>
              <a:effectLst/>
            </p:spPr>
          </p:cxnSp>
          <p:cxnSp>
            <p:nvCxnSpPr>
              <p:cNvPr id="47" name="Straight Arrow Connector 46">
                <a:extLst>
                  <a:ext uri="{FF2B5EF4-FFF2-40B4-BE49-F238E27FC236}">
                    <a16:creationId xmlns:a16="http://schemas.microsoft.com/office/drawing/2014/main" id="{60E0D624-EB6A-48B5-BF1A-18F7FFA00A28}"/>
                  </a:ext>
                </a:extLst>
              </p:cNvPr>
              <p:cNvCxnSpPr>
                <a:cxnSpLocks/>
              </p:cNvCxnSpPr>
              <p:nvPr/>
            </p:nvCxnSpPr>
            <p:spPr>
              <a:xfrm flipH="1">
                <a:off x="4533900" y="5569196"/>
                <a:ext cx="630234" cy="542111"/>
              </a:xfrm>
              <a:prstGeom prst="straightConnector1">
                <a:avLst/>
              </a:prstGeom>
              <a:noFill/>
              <a:ln w="19050" cap="flat" cmpd="sng" algn="ctr">
                <a:solidFill>
                  <a:srgbClr val="FF0000"/>
                </a:solidFill>
                <a:prstDash val="solid"/>
                <a:tailEnd type="none"/>
              </a:ln>
              <a:effectLst/>
            </p:spPr>
          </p:cxnSp>
        </p:grpSp>
      </p:grpSp>
      <p:sp>
        <p:nvSpPr>
          <p:cNvPr id="57" name="TextBox 56">
            <a:extLst>
              <a:ext uri="{FF2B5EF4-FFF2-40B4-BE49-F238E27FC236}">
                <a16:creationId xmlns:a16="http://schemas.microsoft.com/office/drawing/2014/main" id="{ECF3F771-A068-4209-8714-7199B4443E51}"/>
              </a:ext>
            </a:extLst>
          </p:cNvPr>
          <p:cNvSpPr txBox="1"/>
          <p:nvPr/>
        </p:nvSpPr>
        <p:spPr>
          <a:xfrm>
            <a:off x="4900656" y="4666366"/>
            <a:ext cx="1776319" cy="1015663"/>
          </a:xfrm>
          <a:prstGeom prst="rect">
            <a:avLst/>
          </a:prstGeom>
          <a:noFill/>
        </p:spPr>
        <p:txBody>
          <a:bodyPr wrap="square" rtlCol="0">
            <a:spAutoFit/>
          </a:bodyPr>
          <a:lstStyle/>
          <a:p>
            <a:r>
              <a:rPr lang="en-US" sz="1200" dirty="0">
                <a:solidFill>
                  <a:schemeClr val="accent1">
                    <a:lumMod val="50000"/>
                  </a:schemeClr>
                </a:solidFill>
              </a:rPr>
              <a:t>NFD normalization alone would produce proper codepoints in backwards order, and subsequently be transliterated as </a:t>
            </a:r>
            <a:r>
              <a:rPr lang="en-US" sz="1200" dirty="0" err="1">
                <a:solidFill>
                  <a:schemeClr val="accent1">
                    <a:lumMod val="50000"/>
                  </a:schemeClr>
                </a:solidFill>
              </a:rPr>
              <a:t>Aibil</a:t>
            </a:r>
            <a:r>
              <a:rPr lang="en-US" sz="1200" dirty="0">
                <a:solidFill>
                  <a:schemeClr val="accent1">
                    <a:lumMod val="50000"/>
                  </a:schemeClr>
                </a:solidFill>
              </a:rPr>
              <a:t>. </a:t>
            </a:r>
          </a:p>
        </p:txBody>
      </p:sp>
    </p:spTree>
    <p:extLst>
      <p:ext uri="{BB962C8B-B14F-4D97-AF65-F5344CB8AC3E}">
        <p14:creationId xmlns:p14="http://schemas.microsoft.com/office/powerpoint/2010/main" val="1585559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DF744E63-6310-4D4A-BAB9-3D8A645A98A1}"/>
              </a:ext>
            </a:extLst>
          </p:cNvPr>
          <p:cNvSpPr>
            <a:spLocks noGrp="1"/>
          </p:cNvSpPr>
          <p:nvPr>
            <p:ph type="title"/>
          </p:nvPr>
        </p:nvSpPr>
        <p:spPr>
          <a:xfrm>
            <a:off x="2019300" y="25401"/>
            <a:ext cx="7467600" cy="1143000"/>
          </a:xfrm>
        </p:spPr>
        <p:txBody>
          <a:bodyPr>
            <a:normAutofit fontScale="90000"/>
          </a:bodyPr>
          <a:lstStyle/>
          <a:p>
            <a:r>
              <a:rPr lang="en-US" altLang="en-US" dirty="0"/>
              <a:t>Logical Order vs. Visual Order</a:t>
            </a:r>
            <a:br>
              <a:rPr lang="en-US" altLang="en-US" dirty="0"/>
            </a:br>
            <a:endParaRPr lang="en-US" altLang="en-US" dirty="0">
              <a:solidFill>
                <a:srgbClr val="FECE00"/>
              </a:solidFill>
            </a:endParaRPr>
          </a:p>
        </p:txBody>
      </p:sp>
      <p:sp>
        <p:nvSpPr>
          <p:cNvPr id="24579" name="Rectangle 2">
            <a:extLst>
              <a:ext uri="{FF2B5EF4-FFF2-40B4-BE49-F238E27FC236}">
                <a16:creationId xmlns:a16="http://schemas.microsoft.com/office/drawing/2014/main" id="{48E4AD50-40B7-483A-A39D-3F93FD984CC4}"/>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FECE00"/>
              </a:solidFill>
            </a:endParaRPr>
          </a:p>
        </p:txBody>
      </p:sp>
      <p:grpSp>
        <p:nvGrpSpPr>
          <p:cNvPr id="24580" name="Group 18">
            <a:extLst>
              <a:ext uri="{FF2B5EF4-FFF2-40B4-BE49-F238E27FC236}">
                <a16:creationId xmlns:a16="http://schemas.microsoft.com/office/drawing/2014/main" id="{C05F9B55-F71C-406F-B402-8B390BA7E1E0}"/>
              </a:ext>
            </a:extLst>
          </p:cNvPr>
          <p:cNvGrpSpPr>
            <a:grpSpLocks/>
          </p:cNvGrpSpPr>
          <p:nvPr/>
        </p:nvGrpSpPr>
        <p:grpSpPr bwMode="auto">
          <a:xfrm>
            <a:off x="1828800" y="3581400"/>
            <a:ext cx="2438400" cy="1143000"/>
            <a:chOff x="990600" y="4495800"/>
            <a:chExt cx="1571625" cy="784086"/>
          </a:xfrm>
        </p:grpSpPr>
        <p:sp>
          <p:nvSpPr>
            <p:cNvPr id="10" name="Rectangle 9">
              <a:extLst>
                <a:ext uri="{FF2B5EF4-FFF2-40B4-BE49-F238E27FC236}">
                  <a16:creationId xmlns:a16="http://schemas.microsoft.com/office/drawing/2014/main" id="{55B4E9B5-4E50-49FC-B50C-49EA88472BF2}"/>
                </a:ext>
              </a:extLst>
            </p:cNvPr>
            <p:cNvSpPr/>
            <p:nvPr/>
          </p:nvSpPr>
          <p:spPr>
            <a:xfrm>
              <a:off x="990600" y="4495800"/>
              <a:ext cx="314121" cy="784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4800" dirty="0">
                  <a:solidFill>
                    <a:schemeClr val="tx1">
                      <a:lumMod val="95000"/>
                    </a:schemeClr>
                  </a:solidFill>
                </a:rPr>
                <a:t>ل</a:t>
              </a:r>
              <a:endParaRPr lang="en-US" sz="4800" dirty="0">
                <a:solidFill>
                  <a:schemeClr val="tx1">
                    <a:lumMod val="95000"/>
                  </a:schemeClr>
                </a:solidFill>
              </a:endParaRPr>
            </a:p>
          </p:txBody>
        </p:sp>
        <p:sp>
          <p:nvSpPr>
            <p:cNvPr id="11" name="Rectangle 10">
              <a:extLst>
                <a:ext uri="{FF2B5EF4-FFF2-40B4-BE49-F238E27FC236}">
                  <a16:creationId xmlns:a16="http://schemas.microsoft.com/office/drawing/2014/main" id="{C37F8BB0-05ED-4BE7-BB47-27432AEB5810}"/>
                </a:ext>
              </a:extLst>
            </p:cNvPr>
            <p:cNvSpPr/>
            <p:nvPr/>
          </p:nvSpPr>
          <p:spPr>
            <a:xfrm>
              <a:off x="1304721" y="4495800"/>
              <a:ext cx="314120" cy="784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4800" dirty="0">
                  <a:solidFill>
                    <a:schemeClr val="tx1">
                      <a:lumMod val="95000"/>
                    </a:schemeClr>
                  </a:solidFill>
                </a:rPr>
                <a:t>ي</a:t>
              </a:r>
              <a:endParaRPr lang="en-US" sz="4800" dirty="0">
                <a:solidFill>
                  <a:schemeClr val="tx1">
                    <a:lumMod val="95000"/>
                  </a:schemeClr>
                </a:solidFill>
              </a:endParaRPr>
            </a:p>
          </p:txBody>
        </p:sp>
        <p:sp>
          <p:nvSpPr>
            <p:cNvPr id="12" name="Rectangle 11">
              <a:extLst>
                <a:ext uri="{FF2B5EF4-FFF2-40B4-BE49-F238E27FC236}">
                  <a16:creationId xmlns:a16="http://schemas.microsoft.com/office/drawing/2014/main" id="{3694A6CF-DE5D-430F-B16F-191714FF6C45}"/>
                </a:ext>
              </a:extLst>
            </p:cNvPr>
            <p:cNvSpPr/>
            <p:nvPr/>
          </p:nvSpPr>
          <p:spPr>
            <a:xfrm>
              <a:off x="1618841" y="4495800"/>
              <a:ext cx="315144" cy="784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4800" dirty="0">
                  <a:solidFill>
                    <a:schemeClr val="tx1">
                      <a:lumMod val="95000"/>
                    </a:schemeClr>
                  </a:solidFill>
                </a:rPr>
                <a:t>ب</a:t>
              </a:r>
              <a:endParaRPr lang="en-US" sz="4800" dirty="0">
                <a:solidFill>
                  <a:schemeClr val="tx1">
                    <a:lumMod val="95000"/>
                  </a:schemeClr>
                </a:solidFill>
              </a:endParaRPr>
            </a:p>
          </p:txBody>
        </p:sp>
        <p:sp>
          <p:nvSpPr>
            <p:cNvPr id="13" name="Rectangle 12">
              <a:extLst>
                <a:ext uri="{FF2B5EF4-FFF2-40B4-BE49-F238E27FC236}">
                  <a16:creationId xmlns:a16="http://schemas.microsoft.com/office/drawing/2014/main" id="{75E3D4DB-100B-4D5B-8C88-0D14E8F1362D}"/>
                </a:ext>
              </a:extLst>
            </p:cNvPr>
            <p:cNvSpPr/>
            <p:nvPr/>
          </p:nvSpPr>
          <p:spPr>
            <a:xfrm>
              <a:off x="1933984" y="4495800"/>
              <a:ext cx="314121" cy="784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4800" dirty="0">
                  <a:solidFill>
                    <a:schemeClr val="tx1">
                      <a:lumMod val="95000"/>
                    </a:schemeClr>
                  </a:solidFill>
                </a:rPr>
                <a:t>ي</a:t>
              </a:r>
              <a:endParaRPr lang="en-US" sz="4800" dirty="0">
                <a:solidFill>
                  <a:schemeClr val="tx1">
                    <a:lumMod val="95000"/>
                  </a:schemeClr>
                </a:solidFill>
              </a:endParaRPr>
            </a:p>
          </p:txBody>
        </p:sp>
        <p:sp>
          <p:nvSpPr>
            <p:cNvPr id="14" name="Rectangle 13">
              <a:extLst>
                <a:ext uri="{FF2B5EF4-FFF2-40B4-BE49-F238E27FC236}">
                  <a16:creationId xmlns:a16="http://schemas.microsoft.com/office/drawing/2014/main" id="{605EAD48-E786-4C91-91E7-E6CA96C04E73}"/>
                </a:ext>
              </a:extLst>
            </p:cNvPr>
            <p:cNvSpPr/>
            <p:nvPr/>
          </p:nvSpPr>
          <p:spPr>
            <a:xfrm>
              <a:off x="2248105" y="4495800"/>
              <a:ext cx="314120" cy="784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4800" dirty="0">
                  <a:solidFill>
                    <a:schemeClr val="tx1">
                      <a:lumMod val="95000"/>
                    </a:schemeClr>
                  </a:solidFill>
                </a:rPr>
                <a:t>ا</a:t>
              </a:r>
              <a:endParaRPr lang="en-US" sz="4800" dirty="0">
                <a:solidFill>
                  <a:schemeClr val="tx1">
                    <a:lumMod val="95000"/>
                  </a:schemeClr>
                </a:solidFill>
              </a:endParaRPr>
            </a:p>
          </p:txBody>
        </p:sp>
      </p:grpSp>
      <p:sp>
        <p:nvSpPr>
          <p:cNvPr id="24581" name="Rectangle 17">
            <a:extLst>
              <a:ext uri="{FF2B5EF4-FFF2-40B4-BE49-F238E27FC236}">
                <a16:creationId xmlns:a16="http://schemas.microsoft.com/office/drawing/2014/main" id="{6DD4E82C-94A6-4828-B8B3-8355632DFA9A}"/>
              </a:ext>
            </a:extLst>
          </p:cNvPr>
          <p:cNvSpPr>
            <a:spLocks noChangeArrowheads="1"/>
          </p:cNvSpPr>
          <p:nvPr/>
        </p:nvSpPr>
        <p:spPr bwMode="auto">
          <a:xfrm>
            <a:off x="7510464" y="3276600"/>
            <a:ext cx="219322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r-EG" altLang="en-US" sz="9600" dirty="0">
                <a:solidFill>
                  <a:schemeClr val="tx1">
                    <a:lumMod val="95000"/>
                  </a:schemeClr>
                </a:solidFill>
                <a:cs typeface="Tahoma" panose="020B0604030504040204" pitchFamily="34" charset="0"/>
              </a:rPr>
              <a:t>ليبيا</a:t>
            </a:r>
            <a:endParaRPr lang="en-US" altLang="en-US" sz="9600" dirty="0">
              <a:solidFill>
                <a:schemeClr val="tx1">
                  <a:lumMod val="95000"/>
                </a:schemeClr>
              </a:solidFill>
            </a:endParaRPr>
          </a:p>
        </p:txBody>
      </p:sp>
      <p:cxnSp>
        <p:nvCxnSpPr>
          <p:cNvPr id="20" name="Straight Arrow Connector 19">
            <a:extLst>
              <a:ext uri="{FF2B5EF4-FFF2-40B4-BE49-F238E27FC236}">
                <a16:creationId xmlns:a16="http://schemas.microsoft.com/office/drawing/2014/main" id="{954E4E9C-07E2-48DF-BD91-300D4C09714E}"/>
              </a:ext>
            </a:extLst>
          </p:cNvPr>
          <p:cNvCxnSpPr/>
          <p:nvPr/>
        </p:nvCxnSpPr>
        <p:spPr>
          <a:xfrm>
            <a:off x="4495800" y="4191000"/>
            <a:ext cx="25146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583" name="Rectangle 22">
            <a:extLst>
              <a:ext uri="{FF2B5EF4-FFF2-40B4-BE49-F238E27FC236}">
                <a16:creationId xmlns:a16="http://schemas.microsoft.com/office/drawing/2014/main" id="{1162F795-DAAD-4534-BCCB-3ED62E43B57E}"/>
              </a:ext>
            </a:extLst>
          </p:cNvPr>
          <p:cNvSpPr>
            <a:spLocks noChangeArrowheads="1"/>
          </p:cNvSpPr>
          <p:nvPr/>
        </p:nvSpPr>
        <p:spPr bwMode="auto">
          <a:xfrm>
            <a:off x="7315201" y="2819400"/>
            <a:ext cx="2455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solidFill>
                  <a:srgbClr val="FECE00"/>
                </a:solidFill>
              </a:rPr>
              <a:t>Visual Order</a:t>
            </a:r>
          </a:p>
        </p:txBody>
      </p:sp>
      <p:sp>
        <p:nvSpPr>
          <p:cNvPr id="24584" name="Rectangle 23">
            <a:extLst>
              <a:ext uri="{FF2B5EF4-FFF2-40B4-BE49-F238E27FC236}">
                <a16:creationId xmlns:a16="http://schemas.microsoft.com/office/drawing/2014/main" id="{8F614FC1-3CA9-4BAE-98E1-93821C9D2E6F}"/>
              </a:ext>
            </a:extLst>
          </p:cNvPr>
          <p:cNvSpPr>
            <a:spLocks noChangeArrowheads="1"/>
          </p:cNvSpPr>
          <p:nvPr/>
        </p:nvSpPr>
        <p:spPr bwMode="auto">
          <a:xfrm>
            <a:off x="1752600" y="2819400"/>
            <a:ext cx="2643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dirty="0">
                <a:solidFill>
                  <a:srgbClr val="FECE00"/>
                </a:solidFill>
              </a:rPr>
              <a:t>Logical Order</a:t>
            </a:r>
          </a:p>
        </p:txBody>
      </p:sp>
      <p:sp>
        <p:nvSpPr>
          <p:cNvPr id="24585" name="Rectangle 24">
            <a:extLst>
              <a:ext uri="{FF2B5EF4-FFF2-40B4-BE49-F238E27FC236}">
                <a16:creationId xmlns:a16="http://schemas.microsoft.com/office/drawing/2014/main" id="{CD332599-88EE-4131-9C7A-8C64B491DFAB}"/>
              </a:ext>
            </a:extLst>
          </p:cNvPr>
          <p:cNvSpPr>
            <a:spLocks noChangeArrowheads="1"/>
          </p:cNvSpPr>
          <p:nvPr/>
        </p:nvSpPr>
        <p:spPr bwMode="auto">
          <a:xfrm>
            <a:off x="4572000" y="1828801"/>
            <a:ext cx="2743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dirty="0">
                <a:solidFill>
                  <a:srgbClr val="FECE00"/>
                </a:solidFill>
              </a:rPr>
              <a:t>Software interprets Logical Order but displays Visual Order</a:t>
            </a:r>
          </a:p>
        </p:txBody>
      </p:sp>
      <p:sp>
        <p:nvSpPr>
          <p:cNvPr id="24586" name="Rectangle 23">
            <a:extLst>
              <a:ext uri="{FF2B5EF4-FFF2-40B4-BE49-F238E27FC236}">
                <a16:creationId xmlns:a16="http://schemas.microsoft.com/office/drawing/2014/main" id="{71496320-0BF6-40F3-B402-F895233981E4}"/>
              </a:ext>
            </a:extLst>
          </p:cNvPr>
          <p:cNvSpPr>
            <a:spLocks noChangeArrowheads="1"/>
          </p:cNvSpPr>
          <p:nvPr/>
        </p:nvSpPr>
        <p:spPr bwMode="auto">
          <a:xfrm>
            <a:off x="7620000" y="4800600"/>
            <a:ext cx="2076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solidFill>
                  <a:srgbClr val="FECE00"/>
                </a:solidFill>
              </a:rPr>
              <a:t>A  I  B  I  L</a:t>
            </a:r>
          </a:p>
        </p:txBody>
      </p:sp>
      <p:sp>
        <p:nvSpPr>
          <p:cNvPr id="24587" name="Rectangle 23">
            <a:extLst>
              <a:ext uri="{FF2B5EF4-FFF2-40B4-BE49-F238E27FC236}">
                <a16:creationId xmlns:a16="http://schemas.microsoft.com/office/drawing/2014/main" id="{6EC8A56E-D739-4435-9E71-0E0906F91FD3}"/>
              </a:ext>
            </a:extLst>
          </p:cNvPr>
          <p:cNvSpPr>
            <a:spLocks noChangeArrowheads="1"/>
          </p:cNvSpPr>
          <p:nvPr/>
        </p:nvSpPr>
        <p:spPr bwMode="auto">
          <a:xfrm>
            <a:off x="1828801" y="4800600"/>
            <a:ext cx="2289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solidFill>
                  <a:srgbClr val="FECE00"/>
                </a:solidFill>
              </a:rPr>
              <a:t>L   I   B  I  A</a:t>
            </a:r>
          </a:p>
        </p:txBody>
      </p:sp>
      <p:sp>
        <p:nvSpPr>
          <p:cNvPr id="17" name="Rectangle 23">
            <a:extLst>
              <a:ext uri="{FF2B5EF4-FFF2-40B4-BE49-F238E27FC236}">
                <a16:creationId xmlns:a16="http://schemas.microsoft.com/office/drawing/2014/main" id="{0A003300-971E-0843-B52A-5A577981E360}"/>
              </a:ext>
            </a:extLst>
          </p:cNvPr>
          <p:cNvSpPr>
            <a:spLocks noChangeArrowheads="1"/>
          </p:cNvSpPr>
          <p:nvPr/>
        </p:nvSpPr>
        <p:spPr bwMode="auto">
          <a:xfrm>
            <a:off x="1563328" y="5528053"/>
            <a:ext cx="36119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dirty="0">
                <a:solidFill>
                  <a:srgbClr val="FF0000"/>
                </a:solidFill>
              </a:rPr>
              <a:t>spoken or spelling order</a:t>
            </a:r>
          </a:p>
          <a:p>
            <a:pPr eaLnBrk="1" hangingPunct="1"/>
            <a:endParaRPr lang="en-US" altLang="en-US" sz="3200" dirty="0">
              <a:solidFill>
                <a:srgbClr val="FF0000"/>
              </a:solidFill>
            </a:endParaRPr>
          </a:p>
        </p:txBody>
      </p:sp>
      <p:sp>
        <p:nvSpPr>
          <p:cNvPr id="18" name="Rectangle 23">
            <a:extLst>
              <a:ext uri="{FF2B5EF4-FFF2-40B4-BE49-F238E27FC236}">
                <a16:creationId xmlns:a16="http://schemas.microsoft.com/office/drawing/2014/main" id="{06371FC6-ECFC-9847-A2F4-446A086C6355}"/>
              </a:ext>
            </a:extLst>
          </p:cNvPr>
          <p:cNvSpPr>
            <a:spLocks noChangeArrowheads="1"/>
          </p:cNvSpPr>
          <p:nvPr/>
        </p:nvSpPr>
        <p:spPr bwMode="auto">
          <a:xfrm>
            <a:off x="7092534" y="5472114"/>
            <a:ext cx="353613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dirty="0">
                <a:solidFill>
                  <a:srgbClr val="FF0000"/>
                </a:solidFill>
              </a:rPr>
              <a:t>visual or reading order</a:t>
            </a:r>
          </a:p>
          <a:p>
            <a:pPr eaLnBrk="1" hangingPunct="1"/>
            <a:endParaRPr lang="en-US" altLang="en-US" sz="3200" dirty="0">
              <a:solidFill>
                <a:srgbClr val="FF0000"/>
              </a:solidFill>
            </a:endParaRPr>
          </a:p>
        </p:txBody>
      </p:sp>
      <p:sp>
        <p:nvSpPr>
          <p:cNvPr id="19" name="Rectangle 23">
            <a:extLst>
              <a:ext uri="{FF2B5EF4-FFF2-40B4-BE49-F238E27FC236}">
                <a16:creationId xmlns:a16="http://schemas.microsoft.com/office/drawing/2014/main" id="{2E9E69B3-D0C2-CF46-A9FD-7049511B6666}"/>
              </a:ext>
            </a:extLst>
          </p:cNvPr>
          <p:cNvSpPr>
            <a:spLocks noChangeArrowheads="1"/>
          </p:cNvSpPr>
          <p:nvPr/>
        </p:nvSpPr>
        <p:spPr bwMode="auto">
          <a:xfrm>
            <a:off x="2072481" y="679727"/>
            <a:ext cx="5833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chemeClr val="tx1">
                    <a:lumMod val="95000"/>
                  </a:schemeClr>
                </a:solidFill>
              </a:rPr>
              <a:t>encodings are in logical order, with rules for ordering of diacritics</a:t>
            </a:r>
          </a:p>
          <a:p>
            <a:pPr eaLnBrk="1" hangingPunct="1"/>
            <a:endParaRPr lang="en-US" altLang="en-US" sz="1400" dirty="0">
              <a:solidFill>
                <a:schemeClr val="tx1">
                  <a:lumMod val="95000"/>
                </a:schemeClr>
              </a:solidFill>
            </a:endParaRPr>
          </a:p>
        </p:txBody>
      </p:sp>
    </p:spTree>
    <p:extLst>
      <p:ext uri="{BB962C8B-B14F-4D97-AF65-F5344CB8AC3E}">
        <p14:creationId xmlns:p14="http://schemas.microsoft.com/office/powerpoint/2010/main" val="3758301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A777776A-15B2-4EAE-B7C6-7E427082639F}"/>
              </a:ext>
            </a:extLst>
          </p:cNvPr>
          <p:cNvSpPr>
            <a:spLocks noGrp="1"/>
          </p:cNvSpPr>
          <p:nvPr>
            <p:ph type="title"/>
          </p:nvPr>
        </p:nvSpPr>
        <p:spPr>
          <a:xfrm>
            <a:off x="1981200" y="0"/>
            <a:ext cx="7467600" cy="1143000"/>
          </a:xfrm>
        </p:spPr>
        <p:txBody>
          <a:bodyPr/>
          <a:lstStyle/>
          <a:p>
            <a:pPr eaLnBrk="1" hangingPunct="1"/>
            <a:r>
              <a:rPr lang="en-US" altLang="en-US"/>
              <a:t>Combining Characters</a:t>
            </a:r>
          </a:p>
        </p:txBody>
      </p:sp>
      <p:sp>
        <p:nvSpPr>
          <p:cNvPr id="26627" name="Content Placeholder 2">
            <a:extLst>
              <a:ext uri="{FF2B5EF4-FFF2-40B4-BE49-F238E27FC236}">
                <a16:creationId xmlns:a16="http://schemas.microsoft.com/office/drawing/2014/main" id="{C48368C5-9022-406C-B54C-36B1C52E79CB}"/>
              </a:ext>
            </a:extLst>
          </p:cNvPr>
          <p:cNvSpPr>
            <a:spLocks noGrp="1"/>
          </p:cNvSpPr>
          <p:nvPr>
            <p:ph idx="1"/>
          </p:nvPr>
        </p:nvSpPr>
        <p:spPr>
          <a:xfrm>
            <a:off x="1524000" y="1219200"/>
            <a:ext cx="8839200" cy="2819400"/>
          </a:xfrm>
        </p:spPr>
        <p:txBody>
          <a:bodyPr/>
          <a:lstStyle/>
          <a:p>
            <a:pPr marL="547688"/>
            <a:r>
              <a:rPr lang="en-US" altLang="en-US" sz="3200" dirty="0">
                <a:solidFill>
                  <a:srgbClr val="FFFF00"/>
                </a:solidFill>
              </a:rPr>
              <a:t>Diacritics</a:t>
            </a:r>
            <a:r>
              <a:rPr lang="en-US" altLang="en-US" sz="3200" dirty="0"/>
              <a:t> are examples of characters which </a:t>
            </a:r>
            <a:r>
              <a:rPr lang="en-US" altLang="en-US" sz="3200" dirty="0">
                <a:solidFill>
                  <a:srgbClr val="FFFF00"/>
                </a:solidFill>
              </a:rPr>
              <a:t>visually combine </a:t>
            </a:r>
            <a:r>
              <a:rPr lang="en-US" altLang="en-US" sz="3200" dirty="0"/>
              <a:t>with characters around them in the stream</a:t>
            </a:r>
          </a:p>
          <a:p>
            <a:pPr marL="547688"/>
            <a:r>
              <a:rPr lang="en-US" altLang="en-US" sz="3200" dirty="0"/>
              <a:t>Encoding standards specify an order of operations for combining characters</a:t>
            </a:r>
          </a:p>
        </p:txBody>
      </p:sp>
      <p:grpSp>
        <p:nvGrpSpPr>
          <p:cNvPr id="3" name="Group 2">
            <a:extLst>
              <a:ext uri="{FF2B5EF4-FFF2-40B4-BE49-F238E27FC236}">
                <a16:creationId xmlns:a16="http://schemas.microsoft.com/office/drawing/2014/main" id="{F639B5E7-8E81-447B-B1C1-72299E264905}"/>
              </a:ext>
            </a:extLst>
          </p:cNvPr>
          <p:cNvGrpSpPr/>
          <p:nvPr/>
        </p:nvGrpSpPr>
        <p:grpSpPr>
          <a:xfrm>
            <a:off x="2057400" y="4495800"/>
            <a:ext cx="4953000" cy="1312822"/>
            <a:chOff x="1828800" y="4724400"/>
            <a:chExt cx="4953000" cy="1312822"/>
          </a:xfrm>
        </p:grpSpPr>
        <p:sp>
          <p:nvSpPr>
            <p:cNvPr id="26628" name="Rectangle 3">
              <a:extLst>
                <a:ext uri="{FF2B5EF4-FFF2-40B4-BE49-F238E27FC236}">
                  <a16:creationId xmlns:a16="http://schemas.microsoft.com/office/drawing/2014/main" id="{999CF4D2-F592-4490-97CA-9D7B12C5D0B4}"/>
                </a:ext>
              </a:extLst>
            </p:cNvPr>
            <p:cNvSpPr>
              <a:spLocks noChangeArrowheads="1"/>
            </p:cNvSpPr>
            <p:nvPr/>
          </p:nvSpPr>
          <p:spPr bwMode="auto">
            <a:xfrm>
              <a:off x="2057400" y="4724400"/>
              <a:ext cx="4724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hi-IN" altLang="en-US" sz="5400" dirty="0">
                  <a:solidFill>
                    <a:srgbClr val="FFFF00"/>
                  </a:solidFill>
                  <a:cs typeface="Mangal" panose="02040503050203030202" pitchFamily="18" charset="0"/>
                </a:rPr>
                <a:t>e + </a:t>
              </a:r>
              <a:r>
                <a:rPr lang="hi-IN" altLang="en-US" sz="5400" b="1" dirty="0">
                  <a:solidFill>
                    <a:srgbClr val="FFFF00"/>
                  </a:solidFill>
                  <a:cs typeface="Mangal" panose="02040503050203030202" pitchFamily="18" charset="0"/>
                </a:rPr>
                <a:t>´ </a:t>
              </a:r>
              <a:r>
                <a:rPr lang="en-US" altLang="en-US" sz="5400" dirty="0">
                  <a:solidFill>
                    <a:srgbClr val="FFFF00"/>
                  </a:solidFill>
                  <a:sym typeface="Wingdings" panose="05000000000000000000" pitchFamily="2" charset="2"/>
                </a:rPr>
                <a:t></a:t>
              </a:r>
              <a:r>
                <a:rPr lang="en-US" altLang="en-US" sz="5400" dirty="0">
                  <a:solidFill>
                    <a:srgbClr val="FFFF00"/>
                  </a:solidFill>
                </a:rPr>
                <a:t> </a:t>
              </a:r>
              <a:r>
                <a:rPr lang="hi-IN" altLang="en-US" sz="5400" dirty="0">
                  <a:solidFill>
                    <a:srgbClr val="FFFF00"/>
                  </a:solidFill>
                  <a:cs typeface="Mangal" panose="02040503050203030202" pitchFamily="18" charset="0"/>
                </a:rPr>
                <a:t> é</a:t>
              </a:r>
              <a:endParaRPr lang="en-US" altLang="en-US" sz="5400" dirty="0">
                <a:solidFill>
                  <a:srgbClr val="FFFF00"/>
                </a:solidFill>
              </a:endParaRPr>
            </a:p>
          </p:txBody>
        </p:sp>
        <p:sp>
          <p:nvSpPr>
            <p:cNvPr id="2" name="Rectangle 1">
              <a:extLst>
                <a:ext uri="{FF2B5EF4-FFF2-40B4-BE49-F238E27FC236}">
                  <a16:creationId xmlns:a16="http://schemas.microsoft.com/office/drawing/2014/main" id="{39CF4BBA-E4D3-452D-9DD3-1229D96D0FEB}"/>
                </a:ext>
              </a:extLst>
            </p:cNvPr>
            <p:cNvSpPr/>
            <p:nvPr/>
          </p:nvSpPr>
          <p:spPr>
            <a:xfrm>
              <a:off x="4953000" y="5661837"/>
              <a:ext cx="910827" cy="369332"/>
            </a:xfrm>
            <a:prstGeom prst="rect">
              <a:avLst/>
            </a:prstGeom>
          </p:spPr>
          <p:txBody>
            <a:bodyPr wrap="none">
              <a:spAutoFit/>
            </a:bodyPr>
            <a:lstStyle/>
            <a:p>
              <a:r>
                <a:rPr lang="en-US" b="1" dirty="0">
                  <a:solidFill>
                    <a:schemeClr val="bg1"/>
                  </a:solidFill>
                  <a:latin typeface="Calibri" panose="020F0502020204030204" pitchFamily="34" charset="0"/>
                  <a:ea typeface="DengXian" panose="02010600030101010101" pitchFamily="2" charset="-122"/>
                </a:rPr>
                <a:t>U+00E9</a:t>
              </a:r>
              <a:endParaRPr lang="en-US" b="1" dirty="0">
                <a:solidFill>
                  <a:schemeClr val="bg1"/>
                </a:solidFill>
              </a:endParaRPr>
            </a:p>
          </p:txBody>
        </p:sp>
        <p:sp>
          <p:nvSpPr>
            <p:cNvPr id="7" name="Rectangle 6">
              <a:extLst>
                <a:ext uri="{FF2B5EF4-FFF2-40B4-BE49-F238E27FC236}">
                  <a16:creationId xmlns:a16="http://schemas.microsoft.com/office/drawing/2014/main" id="{D0CD8108-962E-4DD5-BC6A-D92431BB453F}"/>
                </a:ext>
              </a:extLst>
            </p:cNvPr>
            <p:cNvSpPr/>
            <p:nvPr/>
          </p:nvSpPr>
          <p:spPr>
            <a:xfrm>
              <a:off x="1828800" y="5638800"/>
              <a:ext cx="918841" cy="369332"/>
            </a:xfrm>
            <a:prstGeom prst="rect">
              <a:avLst/>
            </a:prstGeom>
          </p:spPr>
          <p:txBody>
            <a:bodyPr wrap="none">
              <a:spAutoFit/>
            </a:bodyPr>
            <a:lstStyle/>
            <a:p>
              <a:r>
                <a:rPr lang="en-US" b="1" dirty="0">
                  <a:solidFill>
                    <a:schemeClr val="bg1"/>
                  </a:solidFill>
                  <a:latin typeface="Calibri" panose="020F0502020204030204" pitchFamily="34" charset="0"/>
                  <a:ea typeface="DengXian" panose="02010600030101010101" pitchFamily="2" charset="-122"/>
                </a:rPr>
                <a:t>U+0065</a:t>
              </a:r>
              <a:endParaRPr lang="en-US" b="1" dirty="0">
                <a:solidFill>
                  <a:schemeClr val="bg1"/>
                </a:solidFill>
              </a:endParaRPr>
            </a:p>
          </p:txBody>
        </p:sp>
        <p:sp>
          <p:nvSpPr>
            <p:cNvPr id="8" name="Rectangle 7">
              <a:extLst>
                <a:ext uri="{FF2B5EF4-FFF2-40B4-BE49-F238E27FC236}">
                  <a16:creationId xmlns:a16="http://schemas.microsoft.com/office/drawing/2014/main" id="{5F9C990C-519B-46DE-9B56-D260758F058B}"/>
                </a:ext>
              </a:extLst>
            </p:cNvPr>
            <p:cNvSpPr/>
            <p:nvPr/>
          </p:nvSpPr>
          <p:spPr>
            <a:xfrm>
              <a:off x="3124200" y="5667890"/>
              <a:ext cx="918841" cy="369332"/>
            </a:xfrm>
            <a:prstGeom prst="rect">
              <a:avLst/>
            </a:prstGeom>
          </p:spPr>
          <p:txBody>
            <a:bodyPr wrap="none">
              <a:spAutoFit/>
            </a:bodyPr>
            <a:lstStyle/>
            <a:p>
              <a:r>
                <a:rPr lang="en-US" b="1" dirty="0">
                  <a:solidFill>
                    <a:schemeClr val="bg1"/>
                  </a:solidFill>
                  <a:latin typeface="Calibri" panose="020F0502020204030204" pitchFamily="34" charset="0"/>
                  <a:ea typeface="DengXian" panose="02010600030101010101" pitchFamily="2" charset="-122"/>
                </a:rPr>
                <a:t>U+0301</a:t>
              </a:r>
              <a:endParaRPr lang="en-US" b="1" dirty="0">
                <a:solidFill>
                  <a:schemeClr val="bg1"/>
                </a:solidFill>
              </a:endParaRPr>
            </a:p>
          </p:txBody>
        </p:sp>
      </p:grpSp>
    </p:spTree>
    <p:extLst>
      <p:ext uri="{BB962C8B-B14F-4D97-AF65-F5344CB8AC3E}">
        <p14:creationId xmlns:p14="http://schemas.microsoft.com/office/powerpoint/2010/main" val="4143445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22111549-D7F8-463F-BF70-41648A1FB792}"/>
              </a:ext>
            </a:extLst>
          </p:cNvPr>
          <p:cNvSpPr>
            <a:spLocks noGrp="1"/>
          </p:cNvSpPr>
          <p:nvPr>
            <p:ph type="title"/>
          </p:nvPr>
        </p:nvSpPr>
        <p:spPr>
          <a:xfrm>
            <a:off x="1981200" y="0"/>
            <a:ext cx="7467600" cy="1143000"/>
          </a:xfrm>
        </p:spPr>
        <p:txBody>
          <a:bodyPr/>
          <a:lstStyle/>
          <a:p>
            <a:pPr eaLnBrk="1" hangingPunct="1"/>
            <a:r>
              <a:rPr lang="en-US" altLang="en-US"/>
              <a:t>Ligatures</a:t>
            </a:r>
          </a:p>
        </p:txBody>
      </p:sp>
      <p:sp>
        <p:nvSpPr>
          <p:cNvPr id="27651" name="Content Placeholder 2">
            <a:extLst>
              <a:ext uri="{FF2B5EF4-FFF2-40B4-BE49-F238E27FC236}">
                <a16:creationId xmlns:a16="http://schemas.microsoft.com/office/drawing/2014/main" id="{BA2DEC07-A896-4C33-BD13-593D7006D0AD}"/>
              </a:ext>
            </a:extLst>
          </p:cNvPr>
          <p:cNvSpPr>
            <a:spLocks noGrp="1"/>
          </p:cNvSpPr>
          <p:nvPr>
            <p:ph idx="1"/>
          </p:nvPr>
        </p:nvSpPr>
        <p:spPr>
          <a:xfrm>
            <a:off x="1524000" y="1219201"/>
            <a:ext cx="8839200" cy="1501775"/>
          </a:xfrm>
        </p:spPr>
        <p:txBody>
          <a:bodyPr/>
          <a:lstStyle/>
          <a:p>
            <a:pPr marL="547688"/>
            <a:r>
              <a:rPr lang="en-US" altLang="en-US" sz="3200" dirty="0"/>
              <a:t>A sequence of abstract characters may be represented by a single glyph displaying the  resulting </a:t>
            </a:r>
            <a:r>
              <a:rPr lang="en-US" altLang="en-US" sz="3200" i="1" dirty="0">
                <a:solidFill>
                  <a:srgbClr val="FFFF00"/>
                </a:solidFill>
              </a:rPr>
              <a:t>ligature</a:t>
            </a:r>
          </a:p>
        </p:txBody>
      </p:sp>
      <p:sp>
        <p:nvSpPr>
          <p:cNvPr id="27652" name="Rectangle 3">
            <a:extLst>
              <a:ext uri="{FF2B5EF4-FFF2-40B4-BE49-F238E27FC236}">
                <a16:creationId xmlns:a16="http://schemas.microsoft.com/office/drawing/2014/main" id="{3AFD404A-A08B-46FE-AFC5-56D99C63A348}"/>
              </a:ext>
            </a:extLst>
          </p:cNvPr>
          <p:cNvSpPr>
            <a:spLocks noChangeArrowheads="1"/>
          </p:cNvSpPr>
          <p:nvPr/>
        </p:nvSpPr>
        <p:spPr bwMode="auto">
          <a:xfrm>
            <a:off x="1828800" y="3733801"/>
            <a:ext cx="8686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dirty="0">
                <a:solidFill>
                  <a:srgbClr val="FFFF00"/>
                </a:solidFill>
              </a:rPr>
              <a:t>abstract characters </a:t>
            </a:r>
            <a:r>
              <a:rPr lang="hi-IN" altLang="en-US" sz="4000" dirty="0">
                <a:solidFill>
                  <a:srgbClr val="FF0000"/>
                </a:solidFill>
                <a:cs typeface="Mangal" panose="02040503050203030202" pitchFamily="18" charset="0"/>
              </a:rPr>
              <a:t>क</a:t>
            </a:r>
            <a:r>
              <a:rPr lang="en-US" altLang="en-US" sz="3600" dirty="0">
                <a:solidFill>
                  <a:srgbClr val="FFFF00"/>
                </a:solidFill>
              </a:rPr>
              <a:t> + </a:t>
            </a:r>
            <a:r>
              <a:rPr lang="hi-IN" altLang="en-US" sz="4000" dirty="0">
                <a:solidFill>
                  <a:srgbClr val="FF0000"/>
                </a:solidFill>
                <a:cs typeface="Mangal" panose="02040503050203030202" pitchFamily="18" charset="0"/>
              </a:rPr>
              <a:t>्</a:t>
            </a:r>
            <a:r>
              <a:rPr lang="en-US" altLang="en-US" sz="3600" dirty="0">
                <a:solidFill>
                  <a:srgbClr val="FFFF00"/>
                </a:solidFill>
              </a:rPr>
              <a:t> + </a:t>
            </a:r>
            <a:r>
              <a:rPr lang="hi-IN" altLang="en-US" sz="4000" dirty="0">
                <a:solidFill>
                  <a:srgbClr val="FF0000"/>
                </a:solidFill>
                <a:cs typeface="Mangal" panose="02040503050203030202" pitchFamily="18" charset="0"/>
              </a:rPr>
              <a:t>र</a:t>
            </a:r>
            <a:r>
              <a:rPr lang="hi-IN" altLang="en-US" sz="3600" dirty="0">
                <a:solidFill>
                  <a:srgbClr val="FFFF00"/>
                </a:solidFill>
                <a:cs typeface="Mangal" panose="02040503050203030202" pitchFamily="18" charset="0"/>
              </a:rPr>
              <a:t> </a:t>
            </a:r>
            <a:r>
              <a:rPr lang="en-US" altLang="en-US" sz="2800" dirty="0">
                <a:solidFill>
                  <a:srgbClr val="FFFF00"/>
                </a:solidFill>
                <a:sym typeface="Wingdings" panose="05000000000000000000" pitchFamily="2" charset="2"/>
              </a:rPr>
              <a:t></a:t>
            </a:r>
            <a:r>
              <a:rPr lang="en-US" altLang="en-US" sz="2800" dirty="0">
                <a:solidFill>
                  <a:srgbClr val="FFFF00"/>
                </a:solidFill>
              </a:rPr>
              <a:t> ligature glyph </a:t>
            </a:r>
            <a:r>
              <a:rPr lang="hi-IN" altLang="en-US" sz="3600" dirty="0">
                <a:solidFill>
                  <a:srgbClr val="FF0000"/>
                </a:solidFill>
                <a:cs typeface="Mangal" panose="02040503050203030202" pitchFamily="18" charset="0"/>
              </a:rPr>
              <a:t>क्र</a:t>
            </a:r>
            <a:r>
              <a:rPr lang="hi-IN" altLang="en-US" sz="2800" dirty="0">
                <a:solidFill>
                  <a:srgbClr val="FFFF00"/>
                </a:solidFill>
                <a:cs typeface="Mangal" panose="02040503050203030202" pitchFamily="18" charset="0"/>
              </a:rPr>
              <a:t>.</a:t>
            </a:r>
            <a:endParaRPr lang="en-US" altLang="en-US" sz="2800" dirty="0">
              <a:solidFill>
                <a:srgbClr val="FFFF00"/>
              </a:solidFill>
            </a:endParaRPr>
          </a:p>
        </p:txBody>
      </p:sp>
      <p:sp>
        <p:nvSpPr>
          <p:cNvPr id="27653" name="Rectangle 3">
            <a:extLst>
              <a:ext uri="{FF2B5EF4-FFF2-40B4-BE49-F238E27FC236}">
                <a16:creationId xmlns:a16="http://schemas.microsoft.com/office/drawing/2014/main" id="{BF3216AA-D867-4E2C-970F-C0DF6F487985}"/>
              </a:ext>
            </a:extLst>
          </p:cNvPr>
          <p:cNvSpPr>
            <a:spLocks noChangeArrowheads="1"/>
          </p:cNvSpPr>
          <p:nvPr/>
        </p:nvSpPr>
        <p:spPr bwMode="auto">
          <a:xfrm>
            <a:off x="1828800" y="4648201"/>
            <a:ext cx="8686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FF00"/>
                </a:solidFill>
              </a:rPr>
              <a:t>abstract characters </a:t>
            </a:r>
            <a:r>
              <a:rPr lang="en-US" altLang="en-US" sz="4000">
                <a:solidFill>
                  <a:srgbClr val="FF0000"/>
                </a:solidFill>
                <a:cs typeface="Mangal" panose="02040503050203030202" pitchFamily="18" charset="0"/>
              </a:rPr>
              <a:t>o</a:t>
            </a:r>
            <a:r>
              <a:rPr lang="en-US" altLang="en-US" sz="3600">
                <a:solidFill>
                  <a:srgbClr val="FFFF00"/>
                </a:solidFill>
              </a:rPr>
              <a:t> + </a:t>
            </a:r>
            <a:r>
              <a:rPr lang="en-US" altLang="en-US" sz="4000">
                <a:solidFill>
                  <a:srgbClr val="FF0000"/>
                </a:solidFill>
                <a:cs typeface="Mangal" panose="02040503050203030202" pitchFamily="18" charset="0"/>
              </a:rPr>
              <a:t>e</a:t>
            </a:r>
            <a:r>
              <a:rPr lang="hi-IN" altLang="en-US" sz="3600">
                <a:solidFill>
                  <a:srgbClr val="FFFF00"/>
                </a:solidFill>
                <a:cs typeface="Mangal" panose="02040503050203030202" pitchFamily="18" charset="0"/>
              </a:rPr>
              <a:t> </a:t>
            </a:r>
            <a:r>
              <a:rPr lang="en-US" altLang="en-US" sz="2800">
                <a:solidFill>
                  <a:srgbClr val="FFFF00"/>
                </a:solidFill>
                <a:sym typeface="Wingdings" panose="05000000000000000000" pitchFamily="2" charset="2"/>
              </a:rPr>
              <a:t></a:t>
            </a:r>
            <a:r>
              <a:rPr lang="en-US" altLang="en-US" sz="2800">
                <a:solidFill>
                  <a:srgbClr val="FFFF00"/>
                </a:solidFill>
              </a:rPr>
              <a:t> ligature glyph </a:t>
            </a:r>
            <a:r>
              <a:rPr lang="en-US" altLang="en-US" sz="3600">
                <a:solidFill>
                  <a:srgbClr val="FF0000"/>
                </a:solidFill>
                <a:cs typeface="Mangal" panose="02040503050203030202" pitchFamily="18" charset="0"/>
              </a:rPr>
              <a:t>œ</a:t>
            </a:r>
            <a:r>
              <a:rPr lang="hi-IN" altLang="en-US" sz="2800">
                <a:solidFill>
                  <a:srgbClr val="FFFF00"/>
                </a:solidFill>
                <a:cs typeface="Mangal" panose="02040503050203030202" pitchFamily="18" charset="0"/>
              </a:rPr>
              <a:t>.</a:t>
            </a:r>
            <a:endParaRPr lang="en-US" altLang="en-US" sz="2800">
              <a:solidFill>
                <a:srgbClr val="FFFF00"/>
              </a:solidFill>
            </a:endParaRPr>
          </a:p>
        </p:txBody>
      </p:sp>
    </p:spTree>
    <p:extLst>
      <p:ext uri="{BB962C8B-B14F-4D97-AF65-F5344CB8AC3E}">
        <p14:creationId xmlns:p14="http://schemas.microsoft.com/office/powerpoint/2010/main" val="4011076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A6FB73FA-D907-450C-9212-AB1E2E030C43}"/>
              </a:ext>
            </a:extLst>
          </p:cNvPr>
          <p:cNvSpPr>
            <a:spLocks noGrp="1"/>
          </p:cNvSpPr>
          <p:nvPr>
            <p:ph type="title"/>
          </p:nvPr>
        </p:nvSpPr>
        <p:spPr>
          <a:xfrm>
            <a:off x="1981200" y="0"/>
            <a:ext cx="7467600" cy="1143000"/>
          </a:xfrm>
        </p:spPr>
        <p:txBody>
          <a:bodyPr/>
          <a:lstStyle/>
          <a:p>
            <a:pPr eaLnBrk="1" hangingPunct="1"/>
            <a:r>
              <a:rPr lang="en-US" altLang="en-US"/>
              <a:t>Contextual Forms</a:t>
            </a:r>
          </a:p>
        </p:txBody>
      </p:sp>
      <p:sp>
        <p:nvSpPr>
          <p:cNvPr id="25603" name="Content Placeholder 2">
            <a:extLst>
              <a:ext uri="{FF2B5EF4-FFF2-40B4-BE49-F238E27FC236}">
                <a16:creationId xmlns:a16="http://schemas.microsoft.com/office/drawing/2014/main" id="{BDCE0D1D-5415-4C5B-B8BF-2F9F49F28A0A}"/>
              </a:ext>
            </a:extLst>
          </p:cNvPr>
          <p:cNvSpPr>
            <a:spLocks noGrp="1"/>
          </p:cNvSpPr>
          <p:nvPr>
            <p:ph idx="1"/>
          </p:nvPr>
        </p:nvSpPr>
        <p:spPr>
          <a:xfrm>
            <a:off x="1524000" y="1219201"/>
            <a:ext cx="8839200" cy="1501775"/>
          </a:xfrm>
        </p:spPr>
        <p:txBody>
          <a:bodyPr/>
          <a:lstStyle/>
          <a:p>
            <a:pPr marL="547688"/>
            <a:r>
              <a:rPr lang="en-US" altLang="en-US" sz="3200"/>
              <a:t>Some abstract characters are represented with more than one glyph depending on their position in a word</a:t>
            </a:r>
          </a:p>
        </p:txBody>
      </p:sp>
      <p:sp>
        <p:nvSpPr>
          <p:cNvPr id="25604" name="Rectangle 4">
            <a:extLst>
              <a:ext uri="{FF2B5EF4-FFF2-40B4-BE49-F238E27FC236}">
                <a16:creationId xmlns:a16="http://schemas.microsoft.com/office/drawing/2014/main" id="{8C3012C1-D84F-4B38-BD0B-88F8BECDBB3B}"/>
              </a:ext>
            </a:extLst>
          </p:cNvPr>
          <p:cNvSpPr>
            <a:spLocks noChangeArrowheads="1"/>
          </p:cNvSpPr>
          <p:nvPr/>
        </p:nvSpPr>
        <p:spPr bwMode="auto">
          <a:xfrm>
            <a:off x="2362201" y="3013075"/>
            <a:ext cx="7508875" cy="3384550"/>
          </a:xfrm>
          <a:prstGeom prst="rect">
            <a:avLst/>
          </a:prstGeom>
          <a:noFill/>
          <a:ln w="9525">
            <a:noFill/>
            <a:miter lim="800000"/>
            <a:headEnd/>
            <a:tailEnd/>
          </a:ln>
        </p:spPr>
        <p:txBody>
          <a:bodyPr wrap="none" anchor="ctr">
            <a:spAutoFit/>
          </a:bodyPr>
          <a:lstStyle/>
          <a:p>
            <a:pPr>
              <a:defRPr/>
            </a:pPr>
            <a:r>
              <a:rPr lang="en-US" sz="2800" dirty="0">
                <a:solidFill>
                  <a:srgbClr val="FFFF00"/>
                </a:solidFill>
                <a:latin typeface="Arial" charset="0"/>
                <a:cs typeface="Times New Roman" pitchFamily="18" charset="0"/>
              </a:rPr>
              <a:t>abstract charact</a:t>
            </a:r>
            <a:r>
              <a:rPr lang="en-US" sz="2800" dirty="0">
                <a:solidFill>
                  <a:srgbClr val="FFFF00"/>
                </a:solidFill>
                <a:latin typeface="Times New Roman" pitchFamily="18" charset="0"/>
                <a:cs typeface="Times New Roman" pitchFamily="18" charset="0"/>
              </a:rPr>
              <a:t>er </a:t>
            </a:r>
            <a:r>
              <a:rPr lang="en-US" sz="3600" dirty="0">
                <a:solidFill>
                  <a:srgbClr val="FFFF00"/>
                </a:solidFill>
                <a:latin typeface="Times New Roman" pitchFamily="18" charset="0"/>
                <a:cs typeface="Times New Roman" pitchFamily="18" charset="0"/>
              </a:rPr>
              <a:t>"Arabic Letter Seen"</a:t>
            </a:r>
            <a:r>
              <a:rPr lang="en-US" sz="2800" dirty="0">
                <a:solidFill>
                  <a:srgbClr val="FFFF00"/>
                </a:solidFill>
                <a:latin typeface="Times New Roman" pitchFamily="18" charset="0"/>
                <a:cs typeface="Times New Roman" pitchFamily="18" charset="0"/>
              </a:rPr>
              <a:t> </a:t>
            </a:r>
            <a:r>
              <a:rPr lang="en-US" sz="2800" dirty="0">
                <a:solidFill>
                  <a:srgbClr val="FFFF00"/>
                </a:solidFill>
                <a:latin typeface="Times New Roman" pitchFamily="18" charset="0"/>
                <a:cs typeface="Times New Roman" pitchFamily="18" charset="0"/>
                <a:sym typeface="Wingdings" pitchFamily="2" charset="2"/>
              </a:rPr>
              <a:t></a:t>
            </a:r>
            <a:r>
              <a:rPr lang="en-US" sz="2800" dirty="0">
                <a:solidFill>
                  <a:srgbClr val="FFFF00"/>
                </a:solidFill>
                <a:latin typeface="Times New Roman" pitchFamily="18" charset="0"/>
                <a:cs typeface="Times New Roman" pitchFamily="18" charset="0"/>
              </a:rPr>
              <a:t> </a:t>
            </a:r>
          </a:p>
          <a:p>
            <a:pPr>
              <a:defRPr/>
            </a:pPr>
            <a:endParaRPr lang="en-US" sz="1050" dirty="0">
              <a:solidFill>
                <a:srgbClr val="FFFF00"/>
              </a:solidFill>
              <a:latin typeface="Times New Roman" pitchFamily="18" charset="0"/>
              <a:cs typeface="Times New Roman" pitchFamily="18" charset="0"/>
              <a:sym typeface="Wingdings" pitchFamily="2" charset="2"/>
            </a:endParaRPr>
          </a:p>
          <a:p>
            <a:pPr>
              <a:defRPr/>
            </a:pPr>
            <a:r>
              <a:rPr lang="en-US" sz="2800" dirty="0">
                <a:solidFill>
                  <a:srgbClr val="FFFF00"/>
                </a:solidFill>
                <a:latin typeface="Times New Roman" pitchFamily="18" charset="0"/>
                <a:cs typeface="Times New Roman" pitchFamily="18" charset="0"/>
                <a:sym typeface="Wingdings" pitchFamily="2" charset="2"/>
              </a:rPr>
              <a:t>isolated glyph form</a:t>
            </a:r>
            <a:r>
              <a:rPr lang="en-US" sz="2400" dirty="0">
                <a:solidFill>
                  <a:srgbClr val="FF0000"/>
                </a:solidFill>
                <a:latin typeface="Times New Roman" pitchFamily="18" charset="0"/>
                <a:cs typeface="Times New Roman" pitchFamily="18" charset="0"/>
                <a:sym typeface="Wingdings" pitchFamily="2" charset="2"/>
              </a:rPr>
              <a:t> </a:t>
            </a:r>
            <a:r>
              <a:rPr lang="ar-SA" sz="4000" dirty="0">
                <a:solidFill>
                  <a:srgbClr val="FF0000"/>
                </a:solidFill>
                <a:latin typeface="Times New Roman" pitchFamily="18" charset="0"/>
                <a:cs typeface="Times New Roman" pitchFamily="18" charset="0"/>
                <a:sym typeface="Wingdings" pitchFamily="2" charset="2"/>
              </a:rPr>
              <a:t>س</a:t>
            </a:r>
            <a:r>
              <a:rPr lang="en-US" sz="3600" dirty="0">
                <a:solidFill>
                  <a:srgbClr val="FF0000"/>
                </a:solidFill>
                <a:latin typeface="Times New Roman" pitchFamily="18" charset="0"/>
                <a:cs typeface="Times New Roman" pitchFamily="18" charset="0"/>
                <a:sym typeface="Wingdings" pitchFamily="2" charset="2"/>
              </a:rPr>
              <a:t>  </a:t>
            </a:r>
            <a:endParaRPr lang="en-US" sz="1100" dirty="0">
              <a:solidFill>
                <a:srgbClr val="FF0000"/>
              </a:solidFill>
              <a:latin typeface="Arial" charset="0"/>
              <a:cs typeface="Arial" charset="0"/>
              <a:sym typeface="Wingdings" pitchFamily="2" charset="2"/>
            </a:endParaRPr>
          </a:p>
          <a:p>
            <a:pPr eaLnBrk="0" hangingPunct="0">
              <a:defRPr/>
            </a:pPr>
            <a:r>
              <a:rPr lang="en-US" sz="2800" dirty="0">
                <a:solidFill>
                  <a:srgbClr val="FFFF00"/>
                </a:solidFill>
                <a:latin typeface="Times New Roman" pitchFamily="18" charset="0"/>
                <a:cs typeface="Times New Roman" pitchFamily="18" charset="0"/>
                <a:sym typeface="Wingdings" pitchFamily="2" charset="2"/>
              </a:rPr>
              <a:t>initial glyph form    </a:t>
            </a:r>
            <a:r>
              <a:rPr lang="ar-EG" sz="4000" dirty="0">
                <a:solidFill>
                  <a:srgbClr val="FF0000"/>
                </a:solidFill>
                <a:latin typeface="Times New Roman" pitchFamily="18" charset="0"/>
                <a:cs typeface="Times New Roman" pitchFamily="18" charset="0"/>
                <a:sym typeface="Wingdings" pitchFamily="2" charset="2"/>
              </a:rPr>
              <a:t>ﺳ</a:t>
            </a:r>
            <a:endParaRPr lang="en-US" sz="1100" dirty="0">
              <a:solidFill>
                <a:srgbClr val="FF0000"/>
              </a:solidFill>
              <a:latin typeface="Arial" charset="0"/>
              <a:cs typeface="Arial" charset="0"/>
              <a:sym typeface="Wingdings" pitchFamily="2" charset="2"/>
            </a:endParaRPr>
          </a:p>
          <a:p>
            <a:pPr eaLnBrk="0" hangingPunct="0">
              <a:defRPr/>
            </a:pPr>
            <a:r>
              <a:rPr lang="en-US" sz="2800" dirty="0">
                <a:solidFill>
                  <a:srgbClr val="FFFF00"/>
                </a:solidFill>
                <a:latin typeface="Times New Roman" pitchFamily="18" charset="0"/>
                <a:cs typeface="Times New Roman" pitchFamily="18" charset="0"/>
                <a:sym typeface="Wingdings" pitchFamily="2" charset="2"/>
              </a:rPr>
              <a:t>medial glyph form</a:t>
            </a:r>
            <a:r>
              <a:rPr lang="en-US" sz="3200" dirty="0">
                <a:solidFill>
                  <a:srgbClr val="FF0000"/>
                </a:solidFill>
                <a:latin typeface="Times New Roman" pitchFamily="18" charset="0"/>
                <a:cs typeface="Times New Roman" pitchFamily="18" charset="0"/>
                <a:sym typeface="Wingdings" pitchFamily="2" charset="2"/>
              </a:rPr>
              <a:t> </a:t>
            </a:r>
            <a:r>
              <a:rPr lang="ar-EG" sz="4000" dirty="0">
                <a:solidFill>
                  <a:srgbClr val="FF0000"/>
                </a:solidFill>
                <a:latin typeface="Times New Roman" pitchFamily="18" charset="0"/>
                <a:cs typeface="Times New Roman" pitchFamily="18" charset="0"/>
                <a:sym typeface="Wingdings" pitchFamily="2" charset="2"/>
              </a:rPr>
              <a:t>ﺴ</a:t>
            </a:r>
            <a:endParaRPr lang="en-US" sz="1200" dirty="0">
              <a:solidFill>
                <a:srgbClr val="FF0000"/>
              </a:solidFill>
              <a:latin typeface="Arial" charset="0"/>
              <a:cs typeface="Arial" charset="0"/>
              <a:sym typeface="Wingdings" pitchFamily="2" charset="2"/>
            </a:endParaRPr>
          </a:p>
          <a:p>
            <a:pPr eaLnBrk="0" hangingPunct="0">
              <a:defRPr/>
            </a:pPr>
            <a:r>
              <a:rPr lang="en-US" sz="2800" dirty="0">
                <a:solidFill>
                  <a:srgbClr val="FFFF00"/>
                </a:solidFill>
                <a:latin typeface="Times New Roman" pitchFamily="18" charset="0"/>
                <a:cs typeface="Times New Roman" pitchFamily="18" charset="0"/>
                <a:sym typeface="Wingdings" pitchFamily="2" charset="2"/>
              </a:rPr>
              <a:t>final glyph form </a:t>
            </a:r>
            <a:r>
              <a:rPr lang="ar-EG" sz="4000" dirty="0">
                <a:solidFill>
                  <a:srgbClr val="FF0000"/>
                </a:solidFill>
                <a:latin typeface="Times New Roman" pitchFamily="18" charset="0"/>
                <a:cs typeface="Times New Roman" pitchFamily="18" charset="0"/>
                <a:sym typeface="Wingdings" pitchFamily="2" charset="2"/>
              </a:rPr>
              <a:t>ﺲ</a:t>
            </a:r>
            <a:endParaRPr lang="en-US" sz="2800" dirty="0">
              <a:solidFill>
                <a:srgbClr val="FF0000"/>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3089587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3F91-0FE4-4F1C-8A94-7D71D4639DBD}"/>
              </a:ext>
            </a:extLst>
          </p:cNvPr>
          <p:cNvSpPr>
            <a:spLocks noGrp="1"/>
          </p:cNvSpPr>
          <p:nvPr>
            <p:ph type="title"/>
          </p:nvPr>
        </p:nvSpPr>
        <p:spPr>
          <a:xfrm>
            <a:off x="1752600" y="152400"/>
            <a:ext cx="8458200" cy="1250950"/>
          </a:xfrm>
        </p:spPr>
        <p:txBody>
          <a:bodyPr/>
          <a:lstStyle/>
          <a:p>
            <a:r>
              <a:rPr lang="en-US" dirty="0"/>
              <a:t>Unicode Blocks v. Writing System</a:t>
            </a:r>
          </a:p>
        </p:txBody>
      </p:sp>
      <p:sp>
        <p:nvSpPr>
          <p:cNvPr id="4" name="Content Placeholder 2">
            <a:extLst>
              <a:ext uri="{FF2B5EF4-FFF2-40B4-BE49-F238E27FC236}">
                <a16:creationId xmlns:a16="http://schemas.microsoft.com/office/drawing/2014/main" id="{AAA5171C-E9FE-4B01-9FD3-2DC86B063B4C}"/>
              </a:ext>
            </a:extLst>
          </p:cNvPr>
          <p:cNvSpPr txBox="1">
            <a:spLocks/>
          </p:cNvSpPr>
          <p:nvPr/>
        </p:nvSpPr>
        <p:spPr>
          <a:xfrm>
            <a:off x="238672" y="1247500"/>
            <a:ext cx="11365724" cy="2181500"/>
          </a:xfrm>
          <a:prstGeom prst="rect">
            <a:avLst/>
          </a:prstGeom>
        </p:spPr>
        <p:txBody>
          <a:bodyPr/>
          <a:lstStyle>
            <a:lvl1pPr marL="438150" indent="-319088" algn="l" rtl="0" eaLnBrk="0" fontAlgn="base" hangingPunct="0">
              <a:spcBef>
                <a:spcPct val="0"/>
              </a:spcBef>
              <a:spcAft>
                <a:spcPct val="0"/>
              </a:spcAft>
              <a:buClr>
                <a:schemeClr val="accent1"/>
              </a:buClr>
              <a:buSzPct val="80000"/>
              <a:buFont typeface="Wingdings 2" panose="05020102010507070707" pitchFamily="18" charset="2"/>
              <a:buChar char=""/>
              <a:defRPr sz="3200" kern="1200">
                <a:solidFill>
                  <a:schemeClr val="bg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anose="05000000000000000000" pitchFamily="2" charset="2"/>
              <a:buChar char=""/>
              <a:defRPr sz="2800" kern="1200">
                <a:solidFill>
                  <a:schemeClr val="bg1"/>
                </a:solidFill>
                <a:latin typeface="+mn-lt"/>
                <a:ea typeface="+mn-ea"/>
                <a:cs typeface="+mn-cs"/>
              </a:defRPr>
            </a:lvl2pPr>
            <a:lvl3pPr marL="995363" indent="-228600" algn="l" rtl="0" eaLnBrk="0" fontAlgn="base" hangingPunct="0">
              <a:spcBef>
                <a:spcPct val="20000"/>
              </a:spcBef>
              <a:spcAft>
                <a:spcPct val="0"/>
              </a:spcAft>
              <a:buClr>
                <a:srgbClr val="E66C7D"/>
              </a:buClr>
              <a:buFont typeface="Arial" panose="020B0604020202020204" pitchFamily="34" charset="0"/>
              <a:buChar char="▪"/>
              <a:defRPr sz="2400" kern="1200">
                <a:solidFill>
                  <a:schemeClr val="bg1"/>
                </a:solidFill>
                <a:latin typeface="+mn-lt"/>
                <a:ea typeface="+mn-ea"/>
                <a:cs typeface="+mn-cs"/>
              </a:defRPr>
            </a:lvl3pPr>
            <a:lvl4pPr marL="1216025" indent="-182563" algn="l" rtl="0" eaLnBrk="0" fontAlgn="base" hangingPunct="0">
              <a:spcBef>
                <a:spcPct val="20000"/>
              </a:spcBef>
              <a:spcAft>
                <a:spcPct val="0"/>
              </a:spcAft>
              <a:buClr>
                <a:srgbClr val="6BB76D"/>
              </a:buClr>
              <a:buFont typeface="Arial" panose="020B0604020202020204" pitchFamily="34" charset="0"/>
              <a:buChar char="▪"/>
              <a:defRPr sz="2000" kern="1200">
                <a:solidFill>
                  <a:schemeClr val="bg1"/>
                </a:solidFill>
                <a:latin typeface="+mn-lt"/>
                <a:ea typeface="+mn-ea"/>
                <a:cs typeface="+mn-cs"/>
              </a:defRPr>
            </a:lvl4pPr>
            <a:lvl5pPr marL="1425575" indent="-182563" algn="l" rtl="0" eaLnBrk="0" fontAlgn="base" hangingPunct="0">
              <a:spcBef>
                <a:spcPct val="20000"/>
              </a:spcBef>
              <a:spcAft>
                <a:spcPct val="0"/>
              </a:spcAft>
              <a:buClr>
                <a:srgbClr val="E88651"/>
              </a:buClr>
              <a:buFont typeface="Wingdings 3" panose="05040102010807070707" pitchFamily="18" charset="2"/>
              <a:buChar char=""/>
              <a:defRPr lang="en-US" sz="2000" kern="1200">
                <a:solidFill>
                  <a:schemeClr val="bg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547688" eaLnBrk="1" hangingPunct="1"/>
            <a:r>
              <a:rPr lang="en-US" altLang="en-US" dirty="0">
                <a:solidFill>
                  <a:srgbClr val="FFCE00"/>
                </a:solidFill>
              </a:rPr>
              <a:t>Often, more than one Unicode Blocks are required to cover a writing system </a:t>
            </a:r>
            <a:r>
              <a:rPr lang="en-US" altLang="en-US" sz="1400" dirty="0">
                <a:solidFill>
                  <a:srgbClr val="FFCE00"/>
                </a:solidFill>
              </a:rPr>
              <a:t>(blocks are just sequences of chars, often grouped for compatibility with legacy encodings)</a:t>
            </a:r>
          </a:p>
          <a:p>
            <a:pPr marL="547688" eaLnBrk="1" hangingPunct="1"/>
            <a:r>
              <a:rPr lang="en-US" altLang="en-US" dirty="0">
                <a:solidFill>
                  <a:srgbClr val="FFCE00"/>
                </a:solidFill>
              </a:rPr>
              <a:t>Unicode regular expressions </a:t>
            </a:r>
            <a:r>
              <a:rPr lang="en-US" altLang="en-US" dirty="0">
                <a:solidFill>
                  <a:srgbClr val="C00000"/>
                </a:solidFill>
              </a:rPr>
              <a:t>(e.g. in Python's regex, NOT re) </a:t>
            </a:r>
            <a:r>
              <a:rPr lang="en-US" altLang="en-US" dirty="0">
                <a:solidFill>
                  <a:srgbClr val="FFCE00"/>
                </a:solidFill>
              </a:rPr>
              <a:t>include nice things like </a:t>
            </a:r>
            <a:r>
              <a:rPr lang="en-US" altLang="en-US" dirty="0">
                <a:solidFill>
                  <a:srgbClr val="C00000"/>
                </a:solidFill>
              </a:rPr>
              <a:t>\p{Han} </a:t>
            </a:r>
            <a:r>
              <a:rPr lang="en-US" altLang="en-US" dirty="0">
                <a:solidFill>
                  <a:srgbClr val="FFCE00"/>
                </a:solidFill>
              </a:rPr>
              <a:t>or </a:t>
            </a:r>
            <a:r>
              <a:rPr lang="en-US" altLang="en-US" dirty="0">
                <a:solidFill>
                  <a:srgbClr val="C00000"/>
                </a:solidFill>
              </a:rPr>
              <a:t>\p{Cyrillic} </a:t>
            </a:r>
            <a:r>
              <a:rPr lang="en-US" altLang="en-US" dirty="0">
                <a:solidFill>
                  <a:srgbClr val="FFCE00"/>
                </a:solidFill>
              </a:rPr>
              <a:t>to help </a:t>
            </a:r>
          </a:p>
          <a:p>
            <a:pPr marL="547688" eaLnBrk="1" hangingPunct="1"/>
            <a:endParaRPr lang="en-US" altLang="en-US" dirty="0">
              <a:solidFill>
                <a:srgbClr val="FFCE00"/>
              </a:solidFill>
            </a:endParaRPr>
          </a:p>
        </p:txBody>
      </p:sp>
      <p:pic>
        <p:nvPicPr>
          <p:cNvPr id="7" name="Picture 6">
            <a:extLst>
              <a:ext uri="{FF2B5EF4-FFF2-40B4-BE49-F238E27FC236}">
                <a16:creationId xmlns:a16="http://schemas.microsoft.com/office/drawing/2014/main" id="{90E8A5D8-64E8-4CB0-ACCC-16B54A647F83}"/>
              </a:ext>
            </a:extLst>
          </p:cNvPr>
          <p:cNvPicPr>
            <a:picLocks noChangeAspect="1"/>
          </p:cNvPicPr>
          <p:nvPr/>
        </p:nvPicPr>
        <p:blipFill>
          <a:blip r:embed="rId2"/>
          <a:stretch>
            <a:fillRect/>
          </a:stretch>
        </p:blipFill>
        <p:spPr>
          <a:xfrm>
            <a:off x="2746202" y="3795839"/>
            <a:ext cx="5655202" cy="3009269"/>
          </a:xfrm>
          <a:prstGeom prst="rect">
            <a:avLst/>
          </a:prstGeom>
        </p:spPr>
      </p:pic>
      <p:sp>
        <p:nvSpPr>
          <p:cNvPr id="5" name="Rectangle 4">
            <a:extLst>
              <a:ext uri="{FF2B5EF4-FFF2-40B4-BE49-F238E27FC236}">
                <a16:creationId xmlns:a16="http://schemas.microsoft.com/office/drawing/2014/main" id="{F7E25CFB-9275-6644-A9A2-62FBE43B3A30}"/>
              </a:ext>
            </a:extLst>
          </p:cNvPr>
          <p:cNvSpPr/>
          <p:nvPr/>
        </p:nvSpPr>
        <p:spPr>
          <a:xfrm>
            <a:off x="4412765" y="3279952"/>
            <a:ext cx="5655202" cy="369332"/>
          </a:xfrm>
          <a:prstGeom prst="rect">
            <a:avLst/>
          </a:prstGeom>
        </p:spPr>
        <p:txBody>
          <a:bodyPr wrap="none">
            <a:spAutoFit/>
          </a:bodyPr>
          <a:lstStyle/>
          <a:p>
            <a:r>
              <a:rPr lang="en-US" dirty="0"/>
              <a:t>https://</a:t>
            </a:r>
            <a:r>
              <a:rPr lang="en-US" dirty="0" err="1"/>
              <a:t>www.regular-expressions.info</a:t>
            </a:r>
            <a:r>
              <a:rPr lang="en-US" dirty="0"/>
              <a:t>/</a:t>
            </a:r>
            <a:r>
              <a:rPr lang="en-US" dirty="0" err="1"/>
              <a:t>unicode.html#script</a:t>
            </a:r>
            <a:endParaRPr lang="en-US" dirty="0"/>
          </a:p>
        </p:txBody>
      </p:sp>
    </p:spTree>
    <p:extLst>
      <p:ext uri="{BB962C8B-B14F-4D97-AF65-F5344CB8AC3E}">
        <p14:creationId xmlns:p14="http://schemas.microsoft.com/office/powerpoint/2010/main" val="1089081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0835-DC27-43CD-AA24-15E251AE6ACD}"/>
              </a:ext>
            </a:extLst>
          </p:cNvPr>
          <p:cNvSpPr>
            <a:spLocks noGrp="1"/>
          </p:cNvSpPr>
          <p:nvPr>
            <p:ph type="title"/>
          </p:nvPr>
        </p:nvSpPr>
        <p:spPr/>
        <p:txBody>
          <a:bodyPr/>
          <a:lstStyle/>
          <a:p>
            <a:r>
              <a:rPr lang="en-US" dirty="0"/>
              <a:t>Unicode (de-)composition rules</a:t>
            </a:r>
          </a:p>
        </p:txBody>
      </p:sp>
      <p:sp>
        <p:nvSpPr>
          <p:cNvPr id="3" name="Content Placeholder 2">
            <a:extLst>
              <a:ext uri="{FF2B5EF4-FFF2-40B4-BE49-F238E27FC236}">
                <a16:creationId xmlns:a16="http://schemas.microsoft.com/office/drawing/2014/main" id="{33366EB5-30FB-4C01-9C48-F3C17398E811}"/>
              </a:ext>
            </a:extLst>
          </p:cNvPr>
          <p:cNvSpPr>
            <a:spLocks noGrp="1"/>
          </p:cNvSpPr>
          <p:nvPr>
            <p:ph idx="1"/>
          </p:nvPr>
        </p:nvSpPr>
        <p:spPr>
          <a:xfrm>
            <a:off x="767224" y="1546781"/>
            <a:ext cx="5284509" cy="1752600"/>
          </a:xfrm>
        </p:spPr>
        <p:txBody>
          <a:bodyPr/>
          <a:lstStyle/>
          <a:p>
            <a:r>
              <a:rPr lang="en-US" dirty="0">
                <a:hlinkClick r:id="rId2"/>
              </a:rPr>
              <a:t>https://r12a.github.io/uniview/</a:t>
            </a:r>
            <a:endParaRPr lang="en-US" dirty="0"/>
          </a:p>
        </p:txBody>
      </p:sp>
      <p:pic>
        <p:nvPicPr>
          <p:cNvPr id="4" name="Picture 3">
            <a:extLst>
              <a:ext uri="{FF2B5EF4-FFF2-40B4-BE49-F238E27FC236}">
                <a16:creationId xmlns:a16="http://schemas.microsoft.com/office/drawing/2014/main" id="{F484A53B-9482-494C-9936-16957DF7F875}"/>
              </a:ext>
            </a:extLst>
          </p:cNvPr>
          <p:cNvPicPr>
            <a:picLocks noChangeAspect="1"/>
          </p:cNvPicPr>
          <p:nvPr/>
        </p:nvPicPr>
        <p:blipFill>
          <a:blip r:embed="rId3"/>
          <a:stretch>
            <a:fillRect/>
          </a:stretch>
        </p:blipFill>
        <p:spPr>
          <a:xfrm>
            <a:off x="6051733" y="1371600"/>
            <a:ext cx="4571333" cy="5529072"/>
          </a:xfrm>
          <a:prstGeom prst="rect">
            <a:avLst/>
          </a:prstGeom>
        </p:spPr>
      </p:pic>
    </p:spTree>
    <p:extLst>
      <p:ext uri="{BB962C8B-B14F-4D97-AF65-F5344CB8AC3E}">
        <p14:creationId xmlns:p14="http://schemas.microsoft.com/office/powerpoint/2010/main" val="1420931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0835-DC27-43CD-AA24-15E251AE6ACD}"/>
              </a:ext>
            </a:extLst>
          </p:cNvPr>
          <p:cNvSpPr>
            <a:spLocks noGrp="1"/>
          </p:cNvSpPr>
          <p:nvPr>
            <p:ph type="title"/>
          </p:nvPr>
        </p:nvSpPr>
        <p:spPr/>
        <p:txBody>
          <a:bodyPr/>
          <a:lstStyle/>
          <a:p>
            <a:r>
              <a:rPr lang="en-US" dirty="0"/>
              <a:t>Unicode </a:t>
            </a:r>
            <a:r>
              <a:rPr lang="en-US" dirty="0" err="1"/>
              <a:t>Equivalance</a:t>
            </a:r>
            <a:endParaRPr lang="en-US" dirty="0"/>
          </a:p>
        </p:txBody>
      </p:sp>
      <p:sp>
        <p:nvSpPr>
          <p:cNvPr id="10" name="Content Placeholder 9">
            <a:extLst>
              <a:ext uri="{FF2B5EF4-FFF2-40B4-BE49-F238E27FC236}">
                <a16:creationId xmlns:a16="http://schemas.microsoft.com/office/drawing/2014/main" id="{05FA4C56-159B-4858-856B-E6911CC6EDD7}"/>
              </a:ext>
            </a:extLst>
          </p:cNvPr>
          <p:cNvSpPr>
            <a:spLocks noGrp="1"/>
          </p:cNvSpPr>
          <p:nvPr>
            <p:ph idx="1"/>
          </p:nvPr>
        </p:nvSpPr>
        <p:spPr>
          <a:xfrm>
            <a:off x="1752600" y="1447800"/>
            <a:ext cx="8686800" cy="4572000"/>
          </a:xfrm>
        </p:spPr>
        <p:txBody>
          <a:bodyPr/>
          <a:lstStyle/>
          <a:p>
            <a:r>
              <a:rPr lang="en-US" dirty="0">
                <a:solidFill>
                  <a:srgbClr val="FFC000"/>
                </a:solidFill>
              </a:rPr>
              <a:t>Canonical </a:t>
            </a:r>
            <a:r>
              <a:rPr lang="en-US" dirty="0" err="1">
                <a:solidFill>
                  <a:srgbClr val="FFC000"/>
                </a:solidFill>
              </a:rPr>
              <a:t>Equivalance</a:t>
            </a:r>
            <a:endParaRPr lang="en-US" dirty="0">
              <a:solidFill>
                <a:srgbClr val="FFC000"/>
              </a:solidFill>
            </a:endParaRPr>
          </a:p>
          <a:p>
            <a:pPr lvl="1"/>
            <a:r>
              <a:rPr lang="en-US" dirty="0"/>
              <a:t>Character(s) assumed to have the same appearance and meaning when printed or displayed</a:t>
            </a:r>
          </a:p>
          <a:p>
            <a:pPr lvl="2"/>
            <a:r>
              <a:rPr lang="en-US" dirty="0">
                <a:solidFill>
                  <a:srgbClr val="FF0000"/>
                </a:solidFill>
              </a:rPr>
              <a:t>n~  ==  ñ</a:t>
            </a:r>
          </a:p>
          <a:p>
            <a:pPr lvl="2"/>
            <a:endParaRPr lang="en-US" dirty="0">
              <a:solidFill>
                <a:srgbClr val="FF0000"/>
              </a:solidFill>
            </a:endParaRPr>
          </a:p>
          <a:p>
            <a:r>
              <a:rPr lang="en-US" dirty="0" err="1">
                <a:solidFill>
                  <a:srgbClr val="FFC000"/>
                </a:solidFill>
              </a:rPr>
              <a:t>Compatability</a:t>
            </a:r>
            <a:r>
              <a:rPr lang="en-US" dirty="0">
                <a:solidFill>
                  <a:srgbClr val="FFC000"/>
                </a:solidFill>
              </a:rPr>
              <a:t> </a:t>
            </a:r>
            <a:r>
              <a:rPr lang="en-US" dirty="0" err="1">
                <a:solidFill>
                  <a:srgbClr val="FFC000"/>
                </a:solidFill>
              </a:rPr>
              <a:t>Equivalance</a:t>
            </a:r>
            <a:endParaRPr lang="en-US" dirty="0">
              <a:solidFill>
                <a:srgbClr val="FFC000"/>
              </a:solidFill>
            </a:endParaRPr>
          </a:p>
          <a:p>
            <a:pPr lvl="1"/>
            <a:r>
              <a:rPr lang="en-US" dirty="0"/>
              <a:t>Character(s) may have different appearance but usually the same meaning when printed or displayed</a:t>
            </a:r>
          </a:p>
          <a:p>
            <a:pPr lvl="2"/>
            <a:r>
              <a:rPr lang="en-US" dirty="0" err="1">
                <a:solidFill>
                  <a:srgbClr val="FF0000"/>
                </a:solidFill>
              </a:rPr>
              <a:t>ff</a:t>
            </a:r>
            <a:r>
              <a:rPr lang="en-US" dirty="0">
                <a:solidFill>
                  <a:srgbClr val="FF0000"/>
                </a:solidFill>
              </a:rPr>
              <a:t>  sometimes equals  ﬀ</a:t>
            </a:r>
          </a:p>
          <a:p>
            <a:pPr marL="766763" lvl="2" indent="0">
              <a:buNone/>
            </a:pPr>
            <a:r>
              <a:rPr lang="en-US" dirty="0">
                <a:solidFill>
                  <a:srgbClr val="FF0000"/>
                </a:solidFill>
              </a:rPr>
              <a:t> </a:t>
            </a:r>
          </a:p>
          <a:p>
            <a:pPr lvl="2"/>
            <a:endParaRPr lang="en-US" dirty="0">
              <a:solidFill>
                <a:srgbClr val="FF0000"/>
              </a:solidFill>
            </a:endParaRPr>
          </a:p>
        </p:txBody>
      </p:sp>
      <p:sp>
        <p:nvSpPr>
          <p:cNvPr id="11" name="Rectangle 10">
            <a:extLst>
              <a:ext uri="{FF2B5EF4-FFF2-40B4-BE49-F238E27FC236}">
                <a16:creationId xmlns:a16="http://schemas.microsoft.com/office/drawing/2014/main" id="{62F5EF02-E6DB-42F5-9EB5-A4B26153ACBB}"/>
              </a:ext>
            </a:extLst>
          </p:cNvPr>
          <p:cNvSpPr/>
          <p:nvPr/>
        </p:nvSpPr>
        <p:spPr>
          <a:xfrm>
            <a:off x="1943100" y="6183147"/>
            <a:ext cx="8305800" cy="461665"/>
          </a:xfrm>
          <a:prstGeom prst="rect">
            <a:avLst/>
          </a:prstGeom>
        </p:spPr>
        <p:txBody>
          <a:bodyPr wrap="square">
            <a:spAutoFit/>
          </a:bodyPr>
          <a:lstStyle/>
          <a:p>
            <a:r>
              <a:rPr lang="en-US" sz="2400" dirty="0">
                <a:solidFill>
                  <a:srgbClr val="0070C0"/>
                </a:solidFill>
              </a:rPr>
              <a:t>https://www.unicode.org/reports/tr15/tr15-18.html</a:t>
            </a:r>
          </a:p>
        </p:txBody>
      </p:sp>
    </p:spTree>
    <p:extLst>
      <p:ext uri="{BB962C8B-B14F-4D97-AF65-F5344CB8AC3E}">
        <p14:creationId xmlns:p14="http://schemas.microsoft.com/office/powerpoint/2010/main" val="2381549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0835-DC27-43CD-AA24-15E251AE6ACD}"/>
              </a:ext>
            </a:extLst>
          </p:cNvPr>
          <p:cNvSpPr>
            <a:spLocks noGrp="1"/>
          </p:cNvSpPr>
          <p:nvPr>
            <p:ph type="title"/>
          </p:nvPr>
        </p:nvSpPr>
        <p:spPr/>
        <p:txBody>
          <a:bodyPr/>
          <a:lstStyle/>
          <a:p>
            <a:r>
              <a:rPr lang="en-US" dirty="0"/>
              <a:t>Unicode Normalization Forms</a:t>
            </a:r>
          </a:p>
        </p:txBody>
      </p:sp>
      <p:sp>
        <p:nvSpPr>
          <p:cNvPr id="4" name="Content Placeholder 3">
            <a:extLst>
              <a:ext uri="{FF2B5EF4-FFF2-40B4-BE49-F238E27FC236}">
                <a16:creationId xmlns:a16="http://schemas.microsoft.com/office/drawing/2014/main" id="{E1649FC3-BDEA-4988-9364-EB025A130716}"/>
              </a:ext>
            </a:extLst>
          </p:cNvPr>
          <p:cNvSpPr>
            <a:spLocks noGrp="1"/>
          </p:cNvSpPr>
          <p:nvPr>
            <p:ph idx="1"/>
          </p:nvPr>
        </p:nvSpPr>
        <p:spPr>
          <a:xfrm>
            <a:off x="1752600" y="1447800"/>
            <a:ext cx="8686800" cy="685800"/>
          </a:xfrm>
        </p:spPr>
        <p:txBody>
          <a:bodyPr/>
          <a:lstStyle/>
          <a:p>
            <a:r>
              <a:rPr lang="en-US" dirty="0"/>
              <a:t>Equivalence plus (de)composition</a:t>
            </a:r>
          </a:p>
        </p:txBody>
      </p:sp>
      <p:pic>
        <p:nvPicPr>
          <p:cNvPr id="5" name="Picture 4">
            <a:extLst>
              <a:ext uri="{FF2B5EF4-FFF2-40B4-BE49-F238E27FC236}">
                <a16:creationId xmlns:a16="http://schemas.microsoft.com/office/drawing/2014/main" id="{9F87B93A-AEAB-43A2-B04A-277434C80218}"/>
              </a:ext>
            </a:extLst>
          </p:cNvPr>
          <p:cNvPicPr>
            <a:picLocks noChangeAspect="1"/>
          </p:cNvPicPr>
          <p:nvPr/>
        </p:nvPicPr>
        <p:blipFill>
          <a:blip r:embed="rId2"/>
          <a:stretch>
            <a:fillRect/>
          </a:stretch>
        </p:blipFill>
        <p:spPr>
          <a:xfrm>
            <a:off x="1720816" y="2362200"/>
            <a:ext cx="8663308" cy="3581400"/>
          </a:xfrm>
          <a:prstGeom prst="rect">
            <a:avLst/>
          </a:prstGeom>
        </p:spPr>
      </p:pic>
    </p:spTree>
    <p:extLst>
      <p:ext uri="{BB962C8B-B14F-4D97-AF65-F5344CB8AC3E}">
        <p14:creationId xmlns:p14="http://schemas.microsoft.com/office/powerpoint/2010/main" val="2667321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0835-DC27-43CD-AA24-15E251AE6ACD}"/>
              </a:ext>
            </a:extLst>
          </p:cNvPr>
          <p:cNvSpPr>
            <a:spLocks noGrp="1"/>
          </p:cNvSpPr>
          <p:nvPr>
            <p:ph type="title"/>
          </p:nvPr>
        </p:nvSpPr>
        <p:spPr/>
        <p:txBody>
          <a:bodyPr/>
          <a:lstStyle/>
          <a:p>
            <a:r>
              <a:rPr lang="en-US" dirty="0"/>
              <a:t>Canonical </a:t>
            </a:r>
            <a:r>
              <a:rPr lang="en-US" dirty="0" err="1"/>
              <a:t>Equivalance</a:t>
            </a:r>
            <a:endParaRPr lang="en-US" dirty="0"/>
          </a:p>
        </p:txBody>
      </p:sp>
      <p:sp>
        <p:nvSpPr>
          <p:cNvPr id="11" name="Rectangle 10">
            <a:extLst>
              <a:ext uri="{FF2B5EF4-FFF2-40B4-BE49-F238E27FC236}">
                <a16:creationId xmlns:a16="http://schemas.microsoft.com/office/drawing/2014/main" id="{62F5EF02-E6DB-42F5-9EB5-A4B26153ACBB}"/>
              </a:ext>
            </a:extLst>
          </p:cNvPr>
          <p:cNvSpPr/>
          <p:nvPr/>
        </p:nvSpPr>
        <p:spPr>
          <a:xfrm>
            <a:off x="2514600" y="6276518"/>
            <a:ext cx="8305800" cy="461665"/>
          </a:xfrm>
          <a:prstGeom prst="rect">
            <a:avLst/>
          </a:prstGeom>
        </p:spPr>
        <p:txBody>
          <a:bodyPr wrap="square">
            <a:spAutoFit/>
          </a:bodyPr>
          <a:lstStyle/>
          <a:p>
            <a:r>
              <a:rPr lang="en-US" sz="2400" dirty="0">
                <a:solidFill>
                  <a:srgbClr val="0070C0"/>
                </a:solidFill>
              </a:rPr>
              <a:t>https://www.unicode.org/reports/tr15/tr15-18.html</a:t>
            </a:r>
          </a:p>
        </p:txBody>
      </p:sp>
      <p:pic>
        <p:nvPicPr>
          <p:cNvPr id="5" name="Picture 4">
            <a:extLst>
              <a:ext uri="{FF2B5EF4-FFF2-40B4-BE49-F238E27FC236}">
                <a16:creationId xmlns:a16="http://schemas.microsoft.com/office/drawing/2014/main" id="{6E1BF8A8-0E49-4D61-8BC5-D3884C50AFC1}"/>
              </a:ext>
            </a:extLst>
          </p:cNvPr>
          <p:cNvPicPr>
            <a:picLocks noChangeAspect="1"/>
          </p:cNvPicPr>
          <p:nvPr/>
        </p:nvPicPr>
        <p:blipFill>
          <a:blip r:embed="rId2"/>
          <a:stretch>
            <a:fillRect/>
          </a:stretch>
        </p:blipFill>
        <p:spPr>
          <a:xfrm>
            <a:off x="2590800" y="1371600"/>
            <a:ext cx="6579502" cy="4800600"/>
          </a:xfrm>
          <a:prstGeom prst="rect">
            <a:avLst/>
          </a:prstGeom>
        </p:spPr>
      </p:pic>
    </p:spTree>
    <p:extLst>
      <p:ext uri="{BB962C8B-B14F-4D97-AF65-F5344CB8AC3E}">
        <p14:creationId xmlns:p14="http://schemas.microsoft.com/office/powerpoint/2010/main" val="3311715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2E4D-CEB4-974C-9AA3-82908DD3BDA0}"/>
              </a:ext>
            </a:extLst>
          </p:cNvPr>
          <p:cNvSpPr>
            <a:spLocks noGrp="1"/>
          </p:cNvSpPr>
          <p:nvPr>
            <p:ph type="title"/>
          </p:nvPr>
        </p:nvSpPr>
        <p:spPr>
          <a:xfrm>
            <a:off x="0" y="19999"/>
            <a:ext cx="8839200" cy="1252728"/>
          </a:xfrm>
        </p:spPr>
        <p:txBody>
          <a:bodyPr/>
          <a:lstStyle/>
          <a:p>
            <a:pPr>
              <a:defRPr/>
            </a:pPr>
            <a:r>
              <a:rPr lang="en-US" dirty="0"/>
              <a:t>Language and script identification</a:t>
            </a:r>
          </a:p>
        </p:txBody>
      </p:sp>
      <p:sp>
        <p:nvSpPr>
          <p:cNvPr id="44035" name="Rectangle 6">
            <a:extLst>
              <a:ext uri="{FF2B5EF4-FFF2-40B4-BE49-F238E27FC236}">
                <a16:creationId xmlns:a16="http://schemas.microsoft.com/office/drawing/2014/main" id="{E129E5F9-648D-0C4E-849F-F65874554367}"/>
              </a:ext>
            </a:extLst>
          </p:cNvPr>
          <p:cNvSpPr>
            <a:spLocks noChangeArrowheads="1"/>
          </p:cNvSpPr>
          <p:nvPr/>
        </p:nvSpPr>
        <p:spPr bwMode="auto">
          <a:xfrm>
            <a:off x="1585525" y="1365570"/>
            <a:ext cx="2066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009900"/>
                </a:solidFill>
                <a:latin typeface="Corbel" panose="020B0503020204020204" pitchFamily="34" charset="0"/>
              </a:rPr>
              <a:t>абаза</a:t>
            </a:r>
            <a:r>
              <a:rPr lang="en-US" altLang="en-US" sz="2400" dirty="0">
                <a:solidFill>
                  <a:srgbClr val="009900"/>
                </a:solidFill>
                <a:latin typeface="Corbel" panose="020B0503020204020204" pitchFamily="34" charset="0"/>
              </a:rPr>
              <a:t> </a:t>
            </a:r>
            <a:r>
              <a:rPr lang="en-US" altLang="en-US" sz="2400" dirty="0" err="1">
                <a:solidFill>
                  <a:srgbClr val="009900"/>
                </a:solidFill>
                <a:latin typeface="Corbel" panose="020B0503020204020204" pitchFamily="34" charset="0"/>
              </a:rPr>
              <a:t>бызшва</a:t>
            </a:r>
            <a:r>
              <a:rPr lang="en-US" altLang="en-US" sz="2400" dirty="0">
                <a:solidFill>
                  <a:srgbClr val="009900"/>
                </a:solidFill>
                <a:latin typeface="Corbel" panose="020B0503020204020204" pitchFamily="34" charset="0"/>
              </a:rPr>
              <a:t> </a:t>
            </a:r>
          </a:p>
        </p:txBody>
      </p:sp>
      <p:sp>
        <p:nvSpPr>
          <p:cNvPr id="44036" name="Rectangle 7">
            <a:extLst>
              <a:ext uri="{FF2B5EF4-FFF2-40B4-BE49-F238E27FC236}">
                <a16:creationId xmlns:a16="http://schemas.microsoft.com/office/drawing/2014/main" id="{2DF94310-4326-8C48-BA9E-FAFCF28224A5}"/>
              </a:ext>
            </a:extLst>
          </p:cNvPr>
          <p:cNvSpPr>
            <a:spLocks noChangeArrowheads="1"/>
          </p:cNvSpPr>
          <p:nvPr/>
        </p:nvSpPr>
        <p:spPr bwMode="auto">
          <a:xfrm>
            <a:off x="4076127" y="1363053"/>
            <a:ext cx="2193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9900"/>
                </a:solidFill>
                <a:latin typeface="Corbel" panose="020B0503020204020204" pitchFamily="34" charset="0"/>
              </a:rPr>
              <a:t>аҧсуа</a:t>
            </a:r>
            <a:r>
              <a:rPr lang="en-US" altLang="en-US" sz="2400" dirty="0">
                <a:solidFill>
                  <a:srgbClr val="FF9900"/>
                </a:solidFill>
                <a:latin typeface="Corbel" panose="020B0503020204020204" pitchFamily="34" charset="0"/>
              </a:rPr>
              <a:t> </a:t>
            </a:r>
            <a:r>
              <a:rPr lang="en-US" altLang="en-US" sz="2400" dirty="0" err="1">
                <a:solidFill>
                  <a:srgbClr val="FF9900"/>
                </a:solidFill>
                <a:latin typeface="Corbel" panose="020B0503020204020204" pitchFamily="34" charset="0"/>
              </a:rPr>
              <a:t>бызшәа</a:t>
            </a:r>
            <a:r>
              <a:rPr lang="en-US" altLang="en-US" sz="2400" dirty="0">
                <a:solidFill>
                  <a:srgbClr val="FF9900"/>
                </a:solidFill>
                <a:latin typeface="Corbel" panose="020B0503020204020204" pitchFamily="34" charset="0"/>
              </a:rPr>
              <a:t> </a:t>
            </a:r>
          </a:p>
        </p:txBody>
      </p:sp>
      <p:sp>
        <p:nvSpPr>
          <p:cNvPr id="44037" name="Rectangle 8">
            <a:extLst>
              <a:ext uri="{FF2B5EF4-FFF2-40B4-BE49-F238E27FC236}">
                <a16:creationId xmlns:a16="http://schemas.microsoft.com/office/drawing/2014/main" id="{0B98BEE2-6B7A-FB47-B7B5-F18468D2AA1E}"/>
              </a:ext>
            </a:extLst>
          </p:cNvPr>
          <p:cNvSpPr>
            <a:spLocks noChangeArrowheads="1"/>
          </p:cNvSpPr>
          <p:nvPr/>
        </p:nvSpPr>
        <p:spPr bwMode="auto">
          <a:xfrm>
            <a:off x="1835150" y="3156081"/>
            <a:ext cx="2095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FF00"/>
                </a:solidFill>
                <a:latin typeface="Corbel" panose="020B0503020204020204" pitchFamily="34" charset="0"/>
              </a:rPr>
              <a:t>Нохчийн</a:t>
            </a:r>
            <a:r>
              <a:rPr lang="en-US" altLang="en-US" sz="2400" dirty="0">
                <a:solidFill>
                  <a:srgbClr val="FFFF00"/>
                </a:solidFill>
                <a:latin typeface="Corbel" panose="020B0503020204020204" pitchFamily="34" charset="0"/>
              </a:rPr>
              <a:t> </a:t>
            </a:r>
            <a:r>
              <a:rPr lang="en-US" altLang="en-US" sz="2400" dirty="0" err="1">
                <a:solidFill>
                  <a:srgbClr val="FFFF00"/>
                </a:solidFill>
                <a:latin typeface="Corbel" panose="020B0503020204020204" pitchFamily="34" charset="0"/>
              </a:rPr>
              <a:t>мотт</a:t>
            </a:r>
            <a:r>
              <a:rPr lang="en-US" altLang="en-US" sz="2400" dirty="0">
                <a:solidFill>
                  <a:srgbClr val="FFFF00"/>
                </a:solidFill>
                <a:latin typeface="Corbel" panose="020B0503020204020204" pitchFamily="34" charset="0"/>
              </a:rPr>
              <a:t> </a:t>
            </a:r>
          </a:p>
        </p:txBody>
      </p:sp>
      <p:sp>
        <p:nvSpPr>
          <p:cNvPr id="44038" name="Rectangle 9">
            <a:extLst>
              <a:ext uri="{FF2B5EF4-FFF2-40B4-BE49-F238E27FC236}">
                <a16:creationId xmlns:a16="http://schemas.microsoft.com/office/drawing/2014/main" id="{5DFFCE3E-267B-4241-A243-1AC0BA5DFFB2}"/>
              </a:ext>
            </a:extLst>
          </p:cNvPr>
          <p:cNvSpPr>
            <a:spLocks noChangeArrowheads="1"/>
          </p:cNvSpPr>
          <p:nvPr/>
        </p:nvSpPr>
        <p:spPr bwMode="auto">
          <a:xfrm>
            <a:off x="1578258" y="2302575"/>
            <a:ext cx="2152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0000"/>
                </a:solidFill>
                <a:latin typeface="Corbel" panose="020B0503020204020204" pitchFamily="34" charset="0"/>
              </a:rPr>
              <a:t>アイヌ</a:t>
            </a:r>
            <a:r>
              <a:rPr lang="en-US" altLang="en-US" sz="2400" dirty="0">
                <a:solidFill>
                  <a:srgbClr val="FF0000"/>
                </a:solidFill>
                <a:latin typeface="Corbel" panose="020B0503020204020204" pitchFamily="34" charset="0"/>
              </a:rPr>
              <a:t> </a:t>
            </a:r>
            <a:r>
              <a:rPr lang="en-US" altLang="en-US" sz="2400" dirty="0" err="1">
                <a:solidFill>
                  <a:srgbClr val="FF0000"/>
                </a:solidFill>
                <a:latin typeface="Corbel" panose="020B0503020204020204" pitchFamily="34" charset="0"/>
              </a:rPr>
              <a:t>イタク</a:t>
            </a:r>
            <a:r>
              <a:rPr lang="en-US" altLang="en-US" sz="2400" dirty="0">
                <a:solidFill>
                  <a:srgbClr val="FF0000"/>
                </a:solidFill>
                <a:latin typeface="Corbel" panose="020B0503020204020204" pitchFamily="34" charset="0"/>
              </a:rPr>
              <a:t> </a:t>
            </a:r>
          </a:p>
        </p:txBody>
      </p:sp>
      <p:sp>
        <p:nvSpPr>
          <p:cNvPr id="44041" name="Rectangle 13">
            <a:extLst>
              <a:ext uri="{FF2B5EF4-FFF2-40B4-BE49-F238E27FC236}">
                <a16:creationId xmlns:a16="http://schemas.microsoft.com/office/drawing/2014/main" id="{23D6F69F-8834-3843-BEED-8D1FA4F64D2E}"/>
              </a:ext>
            </a:extLst>
          </p:cNvPr>
          <p:cNvSpPr>
            <a:spLocks noChangeArrowheads="1"/>
          </p:cNvSpPr>
          <p:nvPr/>
        </p:nvSpPr>
        <p:spPr bwMode="auto">
          <a:xfrm>
            <a:off x="9183577" y="2710152"/>
            <a:ext cx="1446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009900"/>
                </a:solidFill>
                <a:latin typeface="Corbel" panose="020B0503020204020204" pitchFamily="34" charset="0"/>
              </a:rPr>
              <a:t>Հայերէն</a:t>
            </a:r>
            <a:r>
              <a:rPr lang="en-US" altLang="en-US" sz="2400" dirty="0">
                <a:solidFill>
                  <a:srgbClr val="009900"/>
                </a:solidFill>
                <a:latin typeface="Corbel" panose="020B0503020204020204" pitchFamily="34" charset="0"/>
              </a:rPr>
              <a:t> </a:t>
            </a:r>
          </a:p>
        </p:txBody>
      </p:sp>
      <p:sp>
        <p:nvSpPr>
          <p:cNvPr id="44042" name="Rectangle 15">
            <a:extLst>
              <a:ext uri="{FF2B5EF4-FFF2-40B4-BE49-F238E27FC236}">
                <a16:creationId xmlns:a16="http://schemas.microsoft.com/office/drawing/2014/main" id="{A039BB26-A2F5-1541-8417-60540A5F3CEB}"/>
              </a:ext>
            </a:extLst>
          </p:cNvPr>
          <p:cNvSpPr>
            <a:spLocks noChangeArrowheads="1"/>
          </p:cNvSpPr>
          <p:nvPr/>
        </p:nvSpPr>
        <p:spPr bwMode="auto">
          <a:xfrm>
            <a:off x="4996051" y="4953547"/>
            <a:ext cx="1293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km-KH" sz="2400" dirty="0">
                <a:solidFill>
                  <a:srgbClr val="00B050"/>
                </a:solidFill>
              </a:rPr>
              <a:t>ភាសាខ្មែរ</a:t>
            </a:r>
            <a:endParaRPr lang="en-US" altLang="en-US" sz="2400" dirty="0">
              <a:solidFill>
                <a:srgbClr val="00B050"/>
              </a:solidFill>
              <a:latin typeface="Corbel" panose="020B0503020204020204" pitchFamily="34" charset="0"/>
            </a:endParaRPr>
          </a:p>
        </p:txBody>
      </p:sp>
      <p:sp>
        <p:nvSpPr>
          <p:cNvPr id="44043" name="Rectangle 16">
            <a:extLst>
              <a:ext uri="{FF2B5EF4-FFF2-40B4-BE49-F238E27FC236}">
                <a16:creationId xmlns:a16="http://schemas.microsoft.com/office/drawing/2014/main" id="{F3BAA05B-4460-3243-9561-7C3F1E57CC85}"/>
              </a:ext>
            </a:extLst>
          </p:cNvPr>
          <p:cNvSpPr>
            <a:spLocks noChangeArrowheads="1"/>
          </p:cNvSpPr>
          <p:nvPr/>
        </p:nvSpPr>
        <p:spPr bwMode="auto">
          <a:xfrm>
            <a:off x="3236612" y="4831062"/>
            <a:ext cx="13035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9933FF"/>
                </a:solidFill>
                <a:latin typeface="Corbel" panose="020B0503020204020204" pitchFamily="34" charset="0"/>
              </a:rPr>
              <a:t>অসমীয়া</a:t>
            </a:r>
            <a:r>
              <a:rPr lang="en-US" altLang="en-US" sz="2400" dirty="0">
                <a:solidFill>
                  <a:srgbClr val="9933FF"/>
                </a:solidFill>
                <a:latin typeface="Corbel" panose="020B0503020204020204" pitchFamily="34" charset="0"/>
              </a:rPr>
              <a:t>  </a:t>
            </a:r>
          </a:p>
        </p:txBody>
      </p:sp>
      <p:sp>
        <p:nvSpPr>
          <p:cNvPr id="44044" name="Rectangle 17">
            <a:extLst>
              <a:ext uri="{FF2B5EF4-FFF2-40B4-BE49-F238E27FC236}">
                <a16:creationId xmlns:a16="http://schemas.microsoft.com/office/drawing/2014/main" id="{C3C678F0-8A5D-E34C-A235-AEC04763C14D}"/>
              </a:ext>
            </a:extLst>
          </p:cNvPr>
          <p:cNvSpPr>
            <a:spLocks noChangeArrowheads="1"/>
          </p:cNvSpPr>
          <p:nvPr/>
        </p:nvSpPr>
        <p:spPr bwMode="auto">
          <a:xfrm>
            <a:off x="2038629" y="5835749"/>
            <a:ext cx="2505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0000"/>
                </a:solidFill>
                <a:latin typeface="Corbel" panose="020B0503020204020204" pitchFamily="34" charset="0"/>
              </a:rPr>
              <a:t>Беларуская</a:t>
            </a:r>
            <a:r>
              <a:rPr lang="en-US" altLang="en-US" sz="2400" dirty="0">
                <a:solidFill>
                  <a:srgbClr val="FF0000"/>
                </a:solidFill>
                <a:latin typeface="Corbel" panose="020B0503020204020204" pitchFamily="34" charset="0"/>
              </a:rPr>
              <a:t> </a:t>
            </a:r>
            <a:r>
              <a:rPr lang="en-US" altLang="en-US" sz="2400" dirty="0" err="1">
                <a:solidFill>
                  <a:srgbClr val="FF0000"/>
                </a:solidFill>
                <a:latin typeface="Corbel" panose="020B0503020204020204" pitchFamily="34" charset="0"/>
              </a:rPr>
              <a:t>мова</a:t>
            </a:r>
            <a:r>
              <a:rPr lang="en-US" altLang="en-US" sz="2400" dirty="0">
                <a:solidFill>
                  <a:srgbClr val="FF0000"/>
                </a:solidFill>
                <a:latin typeface="Corbel" panose="020B0503020204020204" pitchFamily="34" charset="0"/>
              </a:rPr>
              <a:t> </a:t>
            </a:r>
          </a:p>
        </p:txBody>
      </p:sp>
      <p:sp>
        <p:nvSpPr>
          <p:cNvPr id="44045" name="Rectangle 18">
            <a:extLst>
              <a:ext uri="{FF2B5EF4-FFF2-40B4-BE49-F238E27FC236}">
                <a16:creationId xmlns:a16="http://schemas.microsoft.com/office/drawing/2014/main" id="{F6F54EE2-9C3B-D449-9A65-65C43A053BB3}"/>
              </a:ext>
            </a:extLst>
          </p:cNvPr>
          <p:cNvSpPr>
            <a:spLocks noChangeArrowheads="1"/>
          </p:cNvSpPr>
          <p:nvPr/>
        </p:nvSpPr>
        <p:spPr bwMode="auto">
          <a:xfrm>
            <a:off x="7525044" y="3880336"/>
            <a:ext cx="9428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0000FF"/>
                </a:solidFill>
                <a:latin typeface="Corbel" panose="020B0503020204020204" pitchFamily="34" charset="0"/>
              </a:rPr>
              <a:t>বাংলা</a:t>
            </a:r>
            <a:r>
              <a:rPr lang="en-US" altLang="en-US" sz="2400" dirty="0">
                <a:solidFill>
                  <a:srgbClr val="0000FF"/>
                </a:solidFill>
                <a:latin typeface="Corbel" panose="020B0503020204020204" pitchFamily="34" charset="0"/>
              </a:rPr>
              <a:t> </a:t>
            </a:r>
          </a:p>
        </p:txBody>
      </p:sp>
      <p:sp>
        <p:nvSpPr>
          <p:cNvPr id="44046" name="Rectangle 19">
            <a:extLst>
              <a:ext uri="{FF2B5EF4-FFF2-40B4-BE49-F238E27FC236}">
                <a16:creationId xmlns:a16="http://schemas.microsoft.com/office/drawing/2014/main" id="{F998926B-2103-9045-96D4-B0C7EED8C213}"/>
              </a:ext>
            </a:extLst>
          </p:cNvPr>
          <p:cNvSpPr>
            <a:spLocks noChangeArrowheads="1"/>
          </p:cNvSpPr>
          <p:nvPr/>
        </p:nvSpPr>
        <p:spPr bwMode="auto">
          <a:xfrm>
            <a:off x="6668206" y="1373705"/>
            <a:ext cx="1168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9933FF"/>
                </a:solidFill>
                <a:latin typeface="Corbel" panose="020B0503020204020204" pitchFamily="34" charset="0"/>
              </a:rPr>
              <a:t>廣東話</a:t>
            </a:r>
            <a:r>
              <a:rPr lang="en-US" altLang="en-US" sz="2400" dirty="0">
                <a:solidFill>
                  <a:srgbClr val="9933FF"/>
                </a:solidFill>
                <a:latin typeface="Corbel" panose="020B0503020204020204" pitchFamily="34" charset="0"/>
              </a:rPr>
              <a:t> </a:t>
            </a:r>
          </a:p>
        </p:txBody>
      </p:sp>
      <p:sp>
        <p:nvSpPr>
          <p:cNvPr id="44047" name="Rectangle 20">
            <a:extLst>
              <a:ext uri="{FF2B5EF4-FFF2-40B4-BE49-F238E27FC236}">
                <a16:creationId xmlns:a16="http://schemas.microsoft.com/office/drawing/2014/main" id="{4CA76A0C-B25F-AA4E-AC64-EAA879DACFBE}"/>
              </a:ext>
            </a:extLst>
          </p:cNvPr>
          <p:cNvSpPr>
            <a:spLocks noChangeArrowheads="1"/>
          </p:cNvSpPr>
          <p:nvPr/>
        </p:nvSpPr>
        <p:spPr bwMode="auto">
          <a:xfrm>
            <a:off x="7644654" y="2106513"/>
            <a:ext cx="1168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9900"/>
                </a:solidFill>
                <a:latin typeface="Corbel" panose="020B0503020204020204" pitchFamily="34" charset="0"/>
              </a:rPr>
              <a:t>普通話</a:t>
            </a:r>
            <a:r>
              <a:rPr lang="en-US" altLang="en-US" sz="2400" dirty="0">
                <a:solidFill>
                  <a:srgbClr val="FF9900"/>
                </a:solidFill>
                <a:latin typeface="Corbel" panose="020B0503020204020204" pitchFamily="34" charset="0"/>
              </a:rPr>
              <a:t> </a:t>
            </a:r>
          </a:p>
        </p:txBody>
      </p:sp>
      <p:sp>
        <p:nvSpPr>
          <p:cNvPr id="44048" name="Rectangle 21">
            <a:extLst>
              <a:ext uri="{FF2B5EF4-FFF2-40B4-BE49-F238E27FC236}">
                <a16:creationId xmlns:a16="http://schemas.microsoft.com/office/drawing/2014/main" id="{7E152FE0-4DC1-2C42-8D1A-F1B51D8CE59F}"/>
              </a:ext>
            </a:extLst>
          </p:cNvPr>
          <p:cNvSpPr>
            <a:spLocks noChangeArrowheads="1"/>
          </p:cNvSpPr>
          <p:nvPr/>
        </p:nvSpPr>
        <p:spPr bwMode="auto">
          <a:xfrm>
            <a:off x="9012857" y="5402362"/>
            <a:ext cx="9140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m-ET" altLang="en-US" sz="2400" dirty="0">
                <a:solidFill>
                  <a:srgbClr val="FF9900"/>
                </a:solidFill>
                <a:latin typeface="Corbel" panose="020B0503020204020204" pitchFamily="34" charset="0"/>
              </a:rPr>
              <a:t>አማርኛ</a:t>
            </a:r>
            <a:endParaRPr lang="en-US" altLang="en-US" sz="2400" dirty="0">
              <a:solidFill>
                <a:srgbClr val="FF9900"/>
              </a:solidFill>
              <a:latin typeface="Corbel" panose="020B0503020204020204" pitchFamily="34" charset="0"/>
            </a:endParaRPr>
          </a:p>
        </p:txBody>
      </p:sp>
      <p:sp>
        <p:nvSpPr>
          <p:cNvPr id="44049" name="Rectangle 22">
            <a:extLst>
              <a:ext uri="{FF2B5EF4-FFF2-40B4-BE49-F238E27FC236}">
                <a16:creationId xmlns:a16="http://schemas.microsoft.com/office/drawing/2014/main" id="{2EEC18BF-7AC2-1C4B-A86F-56648232FBAA}"/>
              </a:ext>
            </a:extLst>
          </p:cNvPr>
          <p:cNvSpPr>
            <a:spLocks noChangeArrowheads="1"/>
          </p:cNvSpPr>
          <p:nvPr/>
        </p:nvSpPr>
        <p:spPr bwMode="auto">
          <a:xfrm>
            <a:off x="6039855" y="3649207"/>
            <a:ext cx="1404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009900"/>
                </a:solidFill>
                <a:latin typeface="Corbel" panose="020B0503020204020204" pitchFamily="34" charset="0"/>
              </a:rPr>
              <a:t>ελληνικά</a:t>
            </a:r>
            <a:r>
              <a:rPr lang="en-US" altLang="en-US" sz="2400" dirty="0">
                <a:solidFill>
                  <a:srgbClr val="009900"/>
                </a:solidFill>
                <a:latin typeface="Corbel" panose="020B0503020204020204" pitchFamily="34" charset="0"/>
              </a:rPr>
              <a:t> </a:t>
            </a:r>
          </a:p>
        </p:txBody>
      </p:sp>
      <p:sp>
        <p:nvSpPr>
          <p:cNvPr id="44050" name="Rectangle 23">
            <a:extLst>
              <a:ext uri="{FF2B5EF4-FFF2-40B4-BE49-F238E27FC236}">
                <a16:creationId xmlns:a16="http://schemas.microsoft.com/office/drawing/2014/main" id="{44905826-376A-3741-96F3-553E29A091F7}"/>
              </a:ext>
            </a:extLst>
          </p:cNvPr>
          <p:cNvSpPr>
            <a:spLocks noChangeArrowheads="1"/>
          </p:cNvSpPr>
          <p:nvPr/>
        </p:nvSpPr>
        <p:spPr bwMode="auto">
          <a:xfrm>
            <a:off x="3904656" y="2339888"/>
            <a:ext cx="96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r-SA" altLang="en-US" sz="3200" dirty="0">
                <a:solidFill>
                  <a:srgbClr val="9933FF"/>
                </a:solidFill>
                <a:latin typeface="Corbel" panose="020B0503020204020204" pitchFamily="34" charset="0"/>
              </a:rPr>
              <a:t>هَوُسَ</a:t>
            </a:r>
            <a:r>
              <a:rPr lang="en-US" altLang="en-US" sz="3200" dirty="0">
                <a:solidFill>
                  <a:srgbClr val="9933FF"/>
                </a:solidFill>
                <a:latin typeface="Corbel" panose="020B0503020204020204" pitchFamily="34" charset="0"/>
              </a:rPr>
              <a:t> </a:t>
            </a:r>
          </a:p>
        </p:txBody>
      </p:sp>
      <p:sp>
        <p:nvSpPr>
          <p:cNvPr id="44052" name="Rectangle 25">
            <a:extLst>
              <a:ext uri="{FF2B5EF4-FFF2-40B4-BE49-F238E27FC236}">
                <a16:creationId xmlns:a16="http://schemas.microsoft.com/office/drawing/2014/main" id="{CCB9CC5B-9B10-3049-BA37-CFF09FFC9787}"/>
              </a:ext>
            </a:extLst>
          </p:cNvPr>
          <p:cNvSpPr>
            <a:spLocks noChangeArrowheads="1"/>
          </p:cNvSpPr>
          <p:nvPr/>
        </p:nvSpPr>
        <p:spPr bwMode="auto">
          <a:xfrm>
            <a:off x="5983199" y="2778155"/>
            <a:ext cx="23439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FF00"/>
                </a:solidFill>
                <a:latin typeface="Corbel" panose="020B0503020204020204" pitchFamily="34" charset="0"/>
              </a:rPr>
              <a:t>ლაზური</a:t>
            </a:r>
            <a:r>
              <a:rPr lang="en-US" altLang="en-US" sz="2400" dirty="0">
                <a:solidFill>
                  <a:srgbClr val="FFFF00"/>
                </a:solidFill>
                <a:latin typeface="Corbel" panose="020B0503020204020204" pitchFamily="34" charset="0"/>
              </a:rPr>
              <a:t> </a:t>
            </a:r>
            <a:r>
              <a:rPr lang="en-US" altLang="en-US" sz="2400" dirty="0" err="1">
                <a:solidFill>
                  <a:srgbClr val="FFFF00"/>
                </a:solidFill>
                <a:latin typeface="Corbel" panose="020B0503020204020204" pitchFamily="34" charset="0"/>
              </a:rPr>
              <a:t>ნენა</a:t>
            </a:r>
            <a:r>
              <a:rPr lang="en-US" altLang="en-US" sz="2400" dirty="0">
                <a:solidFill>
                  <a:srgbClr val="FFFF00"/>
                </a:solidFill>
                <a:latin typeface="Corbel" panose="020B0503020204020204" pitchFamily="34" charset="0"/>
              </a:rPr>
              <a:t> </a:t>
            </a:r>
          </a:p>
        </p:txBody>
      </p:sp>
      <p:sp>
        <p:nvSpPr>
          <p:cNvPr id="44055" name="Rectangle 28">
            <a:extLst>
              <a:ext uri="{FF2B5EF4-FFF2-40B4-BE49-F238E27FC236}">
                <a16:creationId xmlns:a16="http://schemas.microsoft.com/office/drawing/2014/main" id="{B717629A-3A30-2941-A51A-6D9E8D488DF1}"/>
              </a:ext>
            </a:extLst>
          </p:cNvPr>
          <p:cNvSpPr>
            <a:spLocks noChangeArrowheads="1"/>
          </p:cNvSpPr>
          <p:nvPr/>
        </p:nvSpPr>
        <p:spPr bwMode="auto">
          <a:xfrm>
            <a:off x="1471026" y="4869815"/>
            <a:ext cx="1565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9900"/>
                </a:solidFill>
                <a:latin typeface="Corbel" panose="020B0503020204020204" pitchFamily="34" charset="0"/>
              </a:rPr>
              <a:t>Tiếng</a:t>
            </a:r>
            <a:r>
              <a:rPr lang="en-US" altLang="en-US" sz="2400" dirty="0">
                <a:solidFill>
                  <a:srgbClr val="FF9900"/>
                </a:solidFill>
                <a:latin typeface="Corbel" panose="020B0503020204020204" pitchFamily="34" charset="0"/>
              </a:rPr>
              <a:t> </a:t>
            </a:r>
            <a:r>
              <a:rPr lang="en-US" altLang="en-US" sz="2400" dirty="0" err="1">
                <a:solidFill>
                  <a:srgbClr val="FF9900"/>
                </a:solidFill>
                <a:latin typeface="Corbel" panose="020B0503020204020204" pitchFamily="34" charset="0"/>
              </a:rPr>
              <a:t>Việt</a:t>
            </a:r>
            <a:r>
              <a:rPr lang="en-US" altLang="en-US" sz="2400" dirty="0">
                <a:solidFill>
                  <a:srgbClr val="FF9900"/>
                </a:solidFill>
                <a:latin typeface="Corbel" panose="020B0503020204020204" pitchFamily="34" charset="0"/>
              </a:rPr>
              <a:t> </a:t>
            </a:r>
          </a:p>
        </p:txBody>
      </p:sp>
      <p:sp>
        <p:nvSpPr>
          <p:cNvPr id="44056" name="Rectangle 29">
            <a:extLst>
              <a:ext uri="{FF2B5EF4-FFF2-40B4-BE49-F238E27FC236}">
                <a16:creationId xmlns:a16="http://schemas.microsoft.com/office/drawing/2014/main" id="{86A6C809-D53E-B249-9D26-45FA6DFB8A51}"/>
              </a:ext>
            </a:extLst>
          </p:cNvPr>
          <p:cNvSpPr>
            <a:spLocks noChangeArrowheads="1"/>
          </p:cNvSpPr>
          <p:nvPr/>
        </p:nvSpPr>
        <p:spPr bwMode="auto">
          <a:xfrm>
            <a:off x="9685206" y="1423661"/>
            <a:ext cx="842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he-IL" altLang="en-US" sz="2400" dirty="0" err="1">
                <a:solidFill>
                  <a:schemeClr val="accent3">
                    <a:lumMod val="60000"/>
                    <a:lumOff val="40000"/>
                  </a:schemeClr>
                </a:solidFill>
                <a:latin typeface="Corbel" panose="020B0503020204020204" pitchFamily="34" charset="0"/>
              </a:rPr>
              <a:t>ײִדיש</a:t>
            </a:r>
            <a:r>
              <a:rPr lang="en-US" altLang="en-US" sz="2400" dirty="0">
                <a:solidFill>
                  <a:schemeClr val="accent3">
                    <a:lumMod val="60000"/>
                    <a:lumOff val="40000"/>
                  </a:schemeClr>
                </a:solidFill>
                <a:latin typeface="Corbel" panose="020B0503020204020204" pitchFamily="34" charset="0"/>
              </a:rPr>
              <a:t> </a:t>
            </a:r>
          </a:p>
        </p:txBody>
      </p:sp>
      <p:sp>
        <p:nvSpPr>
          <p:cNvPr id="44057" name="Rectangle 31">
            <a:extLst>
              <a:ext uri="{FF2B5EF4-FFF2-40B4-BE49-F238E27FC236}">
                <a16:creationId xmlns:a16="http://schemas.microsoft.com/office/drawing/2014/main" id="{BE8524DF-4155-5E49-807C-64AD7618ECC9}"/>
              </a:ext>
            </a:extLst>
          </p:cNvPr>
          <p:cNvSpPr>
            <a:spLocks noChangeArrowheads="1"/>
          </p:cNvSpPr>
          <p:nvPr/>
        </p:nvSpPr>
        <p:spPr bwMode="auto">
          <a:xfrm>
            <a:off x="9050337" y="4590282"/>
            <a:ext cx="1693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err="1">
                <a:solidFill>
                  <a:srgbClr val="FFFF00"/>
                </a:solidFill>
                <a:latin typeface="Verdana" panose="020B0604030504040204" pitchFamily="34" charset="0"/>
                <a:cs typeface="Times New Roman" panose="02020603050405020304" pitchFamily="18" charset="0"/>
              </a:rPr>
              <a:t>Русский</a:t>
            </a:r>
            <a:r>
              <a:rPr lang="en-US" altLang="en-US" sz="1600" dirty="0">
                <a:solidFill>
                  <a:srgbClr val="FFFF00"/>
                </a:solidFill>
                <a:latin typeface="Verdana" panose="020B0604030504040204" pitchFamily="34" charset="0"/>
                <a:cs typeface="Times New Roman" panose="02020603050405020304" pitchFamily="18" charset="0"/>
              </a:rPr>
              <a:t> </a:t>
            </a:r>
            <a:r>
              <a:rPr lang="en-US" altLang="en-US" sz="1600" dirty="0" err="1">
                <a:solidFill>
                  <a:srgbClr val="FFFF00"/>
                </a:solidFill>
                <a:latin typeface="Verdana" panose="020B0604030504040204" pitchFamily="34" charset="0"/>
                <a:cs typeface="Times New Roman" panose="02020603050405020304" pitchFamily="18" charset="0"/>
              </a:rPr>
              <a:t>язык</a:t>
            </a:r>
            <a:r>
              <a:rPr lang="en-US" altLang="en-US" sz="1600" dirty="0">
                <a:solidFill>
                  <a:srgbClr val="FFFF00"/>
                </a:solidFill>
                <a:latin typeface="Verdana" panose="020B0604030504040204" pitchFamily="34" charset="0"/>
                <a:cs typeface="Times New Roman" panose="02020603050405020304" pitchFamily="18" charset="0"/>
              </a:rPr>
              <a:t> </a:t>
            </a:r>
            <a:endParaRPr lang="en-US" altLang="en-US" sz="3200" dirty="0">
              <a:solidFill>
                <a:srgbClr val="FFFF00"/>
              </a:solidFill>
              <a:latin typeface="Times" pitchFamily="2" charset="0"/>
            </a:endParaRPr>
          </a:p>
        </p:txBody>
      </p:sp>
      <p:pic>
        <p:nvPicPr>
          <p:cNvPr id="44058" name="Picture 30" descr="Click here to hear this phrase">
            <a:hlinkClick r:id="rId3"/>
            <a:extLst>
              <a:ext uri="{FF2B5EF4-FFF2-40B4-BE49-F238E27FC236}">
                <a16:creationId xmlns:a16="http://schemas.microsoft.com/office/drawing/2014/main" id="{6C6B2B53-7055-8F41-80E9-CCEA89DD8472}"/>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376864" y="3536951"/>
            <a:ext cx="160337"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9" name="Rectangle 32">
            <a:extLst>
              <a:ext uri="{FF2B5EF4-FFF2-40B4-BE49-F238E27FC236}">
                <a16:creationId xmlns:a16="http://schemas.microsoft.com/office/drawing/2014/main" id="{93D1C7FC-145F-7E4A-A9A2-4D9486858901}"/>
              </a:ext>
            </a:extLst>
          </p:cNvPr>
          <p:cNvSpPr>
            <a:spLocks noChangeArrowheads="1"/>
          </p:cNvSpPr>
          <p:nvPr/>
        </p:nvSpPr>
        <p:spPr bwMode="auto">
          <a:xfrm>
            <a:off x="8606269" y="3806400"/>
            <a:ext cx="1749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0000"/>
                </a:solidFill>
                <a:latin typeface="Corbel" panose="020B0503020204020204" pitchFamily="34" charset="0"/>
              </a:rPr>
              <a:t>മലയാളം</a:t>
            </a:r>
            <a:r>
              <a:rPr lang="en-US" altLang="en-US" sz="2400" dirty="0">
                <a:solidFill>
                  <a:srgbClr val="FF0000"/>
                </a:solidFill>
                <a:latin typeface="Corbel" panose="020B0503020204020204" pitchFamily="34" charset="0"/>
              </a:rPr>
              <a:t> </a:t>
            </a:r>
          </a:p>
        </p:txBody>
      </p:sp>
      <p:sp>
        <p:nvSpPr>
          <p:cNvPr id="44060" name="Rectangle 34">
            <a:extLst>
              <a:ext uri="{FF2B5EF4-FFF2-40B4-BE49-F238E27FC236}">
                <a16:creationId xmlns:a16="http://schemas.microsoft.com/office/drawing/2014/main" id="{3A105A09-4522-4E44-8AF6-6568E2747739}"/>
              </a:ext>
            </a:extLst>
          </p:cNvPr>
          <p:cNvSpPr>
            <a:spLocks noChangeArrowheads="1"/>
          </p:cNvSpPr>
          <p:nvPr/>
        </p:nvSpPr>
        <p:spPr bwMode="auto">
          <a:xfrm>
            <a:off x="4385013" y="4094599"/>
            <a:ext cx="1168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0000"/>
                </a:solidFill>
                <a:latin typeface="Corbel" panose="020B0503020204020204" pitchFamily="34" charset="0"/>
              </a:rPr>
              <a:t>한국어</a:t>
            </a:r>
            <a:r>
              <a:rPr lang="en-US" altLang="en-US" sz="2400" dirty="0">
                <a:solidFill>
                  <a:srgbClr val="FF0000"/>
                </a:solidFill>
                <a:latin typeface="Corbel" panose="020B0503020204020204" pitchFamily="34" charset="0"/>
              </a:rPr>
              <a:t> </a:t>
            </a:r>
          </a:p>
        </p:txBody>
      </p:sp>
      <p:sp>
        <p:nvSpPr>
          <p:cNvPr id="44061" name="Rectangle 35">
            <a:extLst>
              <a:ext uri="{FF2B5EF4-FFF2-40B4-BE49-F238E27FC236}">
                <a16:creationId xmlns:a16="http://schemas.microsoft.com/office/drawing/2014/main" id="{E0444218-EF9F-7B4A-AD9B-1FAFBC0453B4}"/>
              </a:ext>
            </a:extLst>
          </p:cNvPr>
          <p:cNvSpPr>
            <a:spLocks noChangeArrowheads="1"/>
          </p:cNvSpPr>
          <p:nvPr/>
        </p:nvSpPr>
        <p:spPr bwMode="auto">
          <a:xfrm>
            <a:off x="3035300" y="3832196"/>
            <a:ext cx="1195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9900"/>
                </a:solidFill>
                <a:latin typeface="Corbel" panose="020B0503020204020204" pitchFamily="34" charset="0"/>
              </a:rPr>
              <a:t>italiano</a:t>
            </a:r>
            <a:r>
              <a:rPr lang="en-US" altLang="en-US" sz="2400" dirty="0">
                <a:solidFill>
                  <a:srgbClr val="FF9900"/>
                </a:solidFill>
                <a:latin typeface="Corbel" panose="020B0503020204020204" pitchFamily="34" charset="0"/>
              </a:rPr>
              <a:t> </a:t>
            </a:r>
          </a:p>
        </p:txBody>
      </p:sp>
      <p:sp>
        <p:nvSpPr>
          <p:cNvPr id="44062" name="Rectangle 36">
            <a:extLst>
              <a:ext uri="{FF2B5EF4-FFF2-40B4-BE49-F238E27FC236}">
                <a16:creationId xmlns:a16="http://schemas.microsoft.com/office/drawing/2014/main" id="{949115DE-FB8A-0849-B331-13ADC6CCC3D9}"/>
              </a:ext>
            </a:extLst>
          </p:cNvPr>
          <p:cNvSpPr>
            <a:spLocks noChangeArrowheads="1"/>
          </p:cNvSpPr>
          <p:nvPr/>
        </p:nvSpPr>
        <p:spPr bwMode="auto">
          <a:xfrm>
            <a:off x="8305800" y="1290638"/>
            <a:ext cx="1066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solidFill>
                  <a:srgbClr val="9933FF"/>
                </a:solidFill>
                <a:latin typeface="Corbel" panose="020B0503020204020204" pitchFamily="34" charset="0"/>
              </a:rPr>
              <a:t> </a:t>
            </a:r>
            <a:r>
              <a:rPr lang="he-IL" altLang="en-US" sz="2400" dirty="0">
                <a:solidFill>
                  <a:srgbClr val="9933FF"/>
                </a:solidFill>
                <a:latin typeface="Corbel" panose="020B0503020204020204" pitchFamily="34" charset="0"/>
              </a:rPr>
              <a:t>עִבְרִית</a:t>
            </a:r>
            <a:r>
              <a:rPr lang="en-US" altLang="en-US" sz="2400" dirty="0">
                <a:solidFill>
                  <a:srgbClr val="9933FF"/>
                </a:solidFill>
                <a:latin typeface="Corbel" panose="020B0503020204020204" pitchFamily="34" charset="0"/>
              </a:rPr>
              <a:t> </a:t>
            </a:r>
          </a:p>
        </p:txBody>
      </p:sp>
      <p:sp>
        <p:nvSpPr>
          <p:cNvPr id="44063" name="Rectangle 37">
            <a:extLst>
              <a:ext uri="{FF2B5EF4-FFF2-40B4-BE49-F238E27FC236}">
                <a16:creationId xmlns:a16="http://schemas.microsoft.com/office/drawing/2014/main" id="{B300E1B4-C49F-CF4F-ADB7-C8F5D30C9227}"/>
              </a:ext>
            </a:extLst>
          </p:cNvPr>
          <p:cNvSpPr>
            <a:spLocks noChangeArrowheads="1"/>
          </p:cNvSpPr>
          <p:nvPr/>
        </p:nvSpPr>
        <p:spPr bwMode="auto">
          <a:xfrm>
            <a:off x="6682145" y="4850061"/>
            <a:ext cx="1896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err="1">
                <a:solidFill>
                  <a:srgbClr val="FF0000"/>
                </a:solidFill>
                <a:latin typeface="Corbel" panose="020B0503020204020204" pitchFamily="34" charset="0"/>
              </a:rPr>
              <a:t>ქართული</a:t>
            </a:r>
            <a:r>
              <a:rPr lang="en-US" altLang="en-US" sz="2400" dirty="0">
                <a:solidFill>
                  <a:srgbClr val="FF0000"/>
                </a:solidFill>
                <a:latin typeface="Corbel" panose="020B0503020204020204" pitchFamily="34" charset="0"/>
              </a:rPr>
              <a:t> </a:t>
            </a:r>
          </a:p>
        </p:txBody>
      </p:sp>
      <p:sp>
        <p:nvSpPr>
          <p:cNvPr id="44064" name="Rectangle 38">
            <a:extLst>
              <a:ext uri="{FF2B5EF4-FFF2-40B4-BE49-F238E27FC236}">
                <a16:creationId xmlns:a16="http://schemas.microsoft.com/office/drawing/2014/main" id="{6074FA25-E56F-7E4B-B631-3387839632DE}"/>
              </a:ext>
            </a:extLst>
          </p:cNvPr>
          <p:cNvSpPr>
            <a:spLocks noChangeArrowheads="1"/>
          </p:cNvSpPr>
          <p:nvPr/>
        </p:nvSpPr>
        <p:spPr bwMode="auto">
          <a:xfrm>
            <a:off x="7736692" y="5932041"/>
            <a:ext cx="742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m-ET" sz="2400" b="1" dirty="0">
                <a:solidFill>
                  <a:srgbClr val="FFFF00"/>
                </a:solidFill>
              </a:rPr>
              <a:t>ግዕዝ</a:t>
            </a:r>
            <a:r>
              <a:rPr lang="en-US" altLang="en-US" sz="2400" b="1" dirty="0">
                <a:solidFill>
                  <a:srgbClr val="FFFF00"/>
                </a:solidFill>
                <a:latin typeface="Corbel" panose="020B0503020204020204" pitchFamily="34" charset="0"/>
              </a:rPr>
              <a:t> </a:t>
            </a:r>
          </a:p>
        </p:txBody>
      </p:sp>
      <p:sp>
        <p:nvSpPr>
          <p:cNvPr id="44066" name="WordArt 40">
            <a:extLst>
              <a:ext uri="{FF2B5EF4-FFF2-40B4-BE49-F238E27FC236}">
                <a16:creationId xmlns:a16="http://schemas.microsoft.com/office/drawing/2014/main" id="{807C8625-ADC3-2343-98AF-3AF5C01109CD}"/>
              </a:ext>
            </a:extLst>
          </p:cNvPr>
          <p:cNvSpPr>
            <a:spLocks noChangeArrowheads="1" noChangeShapeType="1" noTextEdit="1"/>
          </p:cNvSpPr>
          <p:nvPr/>
        </p:nvSpPr>
        <p:spPr bwMode="auto">
          <a:xfrm>
            <a:off x="5141340" y="2189094"/>
            <a:ext cx="1246194" cy="767596"/>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3600" kern="10" dirty="0">
                <a:ln w="9525">
                  <a:round/>
                  <a:headEnd/>
                  <a:tailEnd/>
                </a:ln>
                <a:gradFill rotWithShape="1">
                  <a:gsLst>
                    <a:gs pos="0">
                      <a:srgbClr val="FFE701"/>
                    </a:gs>
                    <a:gs pos="100000">
                      <a:srgbClr val="FE3E02"/>
                    </a:gs>
                  </a:gsLst>
                  <a:lin ang="5400000" scaled="1"/>
                </a:gradFill>
                <a:latin typeface="Impact" panose="020B0806030902050204" pitchFamily="34" charset="0"/>
              </a:rPr>
              <a:t>ENGLISH</a:t>
            </a:r>
          </a:p>
        </p:txBody>
      </p:sp>
      <p:sp>
        <p:nvSpPr>
          <p:cNvPr id="3" name="TextBox 2">
            <a:extLst>
              <a:ext uri="{FF2B5EF4-FFF2-40B4-BE49-F238E27FC236}">
                <a16:creationId xmlns:a16="http://schemas.microsoft.com/office/drawing/2014/main" id="{A81D38B0-E55A-EE44-85E4-E4CFB878827C}"/>
              </a:ext>
            </a:extLst>
          </p:cNvPr>
          <p:cNvSpPr txBox="1"/>
          <p:nvPr/>
        </p:nvSpPr>
        <p:spPr>
          <a:xfrm>
            <a:off x="1585524" y="1731844"/>
            <a:ext cx="748282" cy="369332"/>
          </a:xfrm>
          <a:prstGeom prst="rect">
            <a:avLst/>
          </a:prstGeom>
          <a:noFill/>
        </p:spPr>
        <p:txBody>
          <a:bodyPr wrap="none" rtlCol="0">
            <a:spAutoFit/>
          </a:bodyPr>
          <a:lstStyle/>
          <a:p>
            <a:r>
              <a:rPr lang="en-US" dirty="0"/>
              <a:t>Abaza</a:t>
            </a:r>
          </a:p>
        </p:txBody>
      </p:sp>
      <p:sp>
        <p:nvSpPr>
          <p:cNvPr id="36" name="TextBox 35">
            <a:extLst>
              <a:ext uri="{FF2B5EF4-FFF2-40B4-BE49-F238E27FC236}">
                <a16:creationId xmlns:a16="http://schemas.microsoft.com/office/drawing/2014/main" id="{926BFAC8-EEFC-4244-AD72-7A9770BEBB8F}"/>
              </a:ext>
            </a:extLst>
          </p:cNvPr>
          <p:cNvSpPr txBox="1"/>
          <p:nvPr/>
        </p:nvSpPr>
        <p:spPr>
          <a:xfrm>
            <a:off x="1578259" y="2646545"/>
            <a:ext cx="614271" cy="369332"/>
          </a:xfrm>
          <a:prstGeom prst="rect">
            <a:avLst/>
          </a:prstGeom>
          <a:noFill/>
        </p:spPr>
        <p:txBody>
          <a:bodyPr wrap="none" rtlCol="0">
            <a:spAutoFit/>
          </a:bodyPr>
          <a:lstStyle/>
          <a:p>
            <a:r>
              <a:rPr lang="en-US" dirty="0"/>
              <a:t>Ainu</a:t>
            </a:r>
          </a:p>
        </p:txBody>
      </p:sp>
      <p:sp>
        <p:nvSpPr>
          <p:cNvPr id="37" name="TextBox 36">
            <a:extLst>
              <a:ext uri="{FF2B5EF4-FFF2-40B4-BE49-F238E27FC236}">
                <a16:creationId xmlns:a16="http://schemas.microsoft.com/office/drawing/2014/main" id="{A56B50A2-A335-214A-AA32-30DFD005E73B}"/>
              </a:ext>
            </a:extLst>
          </p:cNvPr>
          <p:cNvSpPr txBox="1"/>
          <p:nvPr/>
        </p:nvSpPr>
        <p:spPr>
          <a:xfrm>
            <a:off x="4076127" y="1773761"/>
            <a:ext cx="867545" cy="369332"/>
          </a:xfrm>
          <a:prstGeom prst="rect">
            <a:avLst/>
          </a:prstGeom>
          <a:noFill/>
        </p:spPr>
        <p:txBody>
          <a:bodyPr wrap="none" rtlCol="0">
            <a:spAutoFit/>
          </a:bodyPr>
          <a:lstStyle/>
          <a:p>
            <a:r>
              <a:rPr lang="en-US" dirty="0"/>
              <a:t>Abkhaz</a:t>
            </a:r>
          </a:p>
        </p:txBody>
      </p:sp>
      <p:sp>
        <p:nvSpPr>
          <p:cNvPr id="38" name="TextBox 37">
            <a:extLst>
              <a:ext uri="{FF2B5EF4-FFF2-40B4-BE49-F238E27FC236}">
                <a16:creationId xmlns:a16="http://schemas.microsoft.com/office/drawing/2014/main" id="{7400B0D4-9B3A-1E4E-950F-02A3E1C87032}"/>
              </a:ext>
            </a:extLst>
          </p:cNvPr>
          <p:cNvSpPr txBox="1"/>
          <p:nvPr/>
        </p:nvSpPr>
        <p:spPr>
          <a:xfrm>
            <a:off x="6682144" y="1724820"/>
            <a:ext cx="1177374" cy="369332"/>
          </a:xfrm>
          <a:prstGeom prst="rect">
            <a:avLst/>
          </a:prstGeom>
          <a:noFill/>
        </p:spPr>
        <p:txBody>
          <a:bodyPr wrap="none" rtlCol="0">
            <a:spAutoFit/>
          </a:bodyPr>
          <a:lstStyle/>
          <a:p>
            <a:r>
              <a:rPr lang="en-US" dirty="0"/>
              <a:t>Cantonese</a:t>
            </a:r>
          </a:p>
        </p:txBody>
      </p:sp>
      <p:sp>
        <p:nvSpPr>
          <p:cNvPr id="39" name="TextBox 38">
            <a:extLst>
              <a:ext uri="{FF2B5EF4-FFF2-40B4-BE49-F238E27FC236}">
                <a16:creationId xmlns:a16="http://schemas.microsoft.com/office/drawing/2014/main" id="{14DCDC6F-9625-D94F-BAED-6EB6D77C4234}"/>
              </a:ext>
            </a:extLst>
          </p:cNvPr>
          <p:cNvSpPr txBox="1"/>
          <p:nvPr/>
        </p:nvSpPr>
        <p:spPr>
          <a:xfrm>
            <a:off x="7603979" y="2416326"/>
            <a:ext cx="1101584" cy="369332"/>
          </a:xfrm>
          <a:prstGeom prst="rect">
            <a:avLst/>
          </a:prstGeom>
          <a:noFill/>
        </p:spPr>
        <p:txBody>
          <a:bodyPr wrap="none" rtlCol="0">
            <a:spAutoFit/>
          </a:bodyPr>
          <a:lstStyle/>
          <a:p>
            <a:r>
              <a:rPr lang="en-US" dirty="0"/>
              <a:t>Mandarin</a:t>
            </a:r>
          </a:p>
        </p:txBody>
      </p:sp>
      <p:sp>
        <p:nvSpPr>
          <p:cNvPr id="40" name="TextBox 39">
            <a:extLst>
              <a:ext uri="{FF2B5EF4-FFF2-40B4-BE49-F238E27FC236}">
                <a16:creationId xmlns:a16="http://schemas.microsoft.com/office/drawing/2014/main" id="{55F5A2F7-F272-EA43-BA65-487916F6139D}"/>
              </a:ext>
            </a:extLst>
          </p:cNvPr>
          <p:cNvSpPr txBox="1"/>
          <p:nvPr/>
        </p:nvSpPr>
        <p:spPr>
          <a:xfrm>
            <a:off x="8349957" y="1630264"/>
            <a:ext cx="922688" cy="369332"/>
          </a:xfrm>
          <a:prstGeom prst="rect">
            <a:avLst/>
          </a:prstGeom>
          <a:noFill/>
        </p:spPr>
        <p:txBody>
          <a:bodyPr wrap="none" rtlCol="0">
            <a:spAutoFit/>
          </a:bodyPr>
          <a:lstStyle/>
          <a:p>
            <a:r>
              <a:rPr lang="en-US" dirty="0"/>
              <a:t>Hebrew</a:t>
            </a:r>
          </a:p>
        </p:txBody>
      </p:sp>
      <p:sp>
        <p:nvSpPr>
          <p:cNvPr id="41" name="TextBox 40">
            <a:extLst>
              <a:ext uri="{FF2B5EF4-FFF2-40B4-BE49-F238E27FC236}">
                <a16:creationId xmlns:a16="http://schemas.microsoft.com/office/drawing/2014/main" id="{D624E2C7-897E-B64F-940B-53877ACCF8CD}"/>
              </a:ext>
            </a:extLst>
          </p:cNvPr>
          <p:cNvSpPr txBox="1"/>
          <p:nvPr/>
        </p:nvSpPr>
        <p:spPr>
          <a:xfrm>
            <a:off x="9663380" y="1828562"/>
            <a:ext cx="854336" cy="369332"/>
          </a:xfrm>
          <a:prstGeom prst="rect">
            <a:avLst/>
          </a:prstGeom>
          <a:noFill/>
        </p:spPr>
        <p:txBody>
          <a:bodyPr wrap="none" rtlCol="0">
            <a:spAutoFit/>
          </a:bodyPr>
          <a:lstStyle/>
          <a:p>
            <a:r>
              <a:rPr lang="en-US" dirty="0"/>
              <a:t>Yiddish</a:t>
            </a:r>
          </a:p>
        </p:txBody>
      </p:sp>
      <p:sp>
        <p:nvSpPr>
          <p:cNvPr id="42" name="TextBox 41">
            <a:extLst>
              <a:ext uri="{FF2B5EF4-FFF2-40B4-BE49-F238E27FC236}">
                <a16:creationId xmlns:a16="http://schemas.microsoft.com/office/drawing/2014/main" id="{ADBBF521-0861-D446-B9B4-BD6AC31069E6}"/>
              </a:ext>
            </a:extLst>
          </p:cNvPr>
          <p:cNvSpPr txBox="1"/>
          <p:nvPr/>
        </p:nvSpPr>
        <p:spPr>
          <a:xfrm>
            <a:off x="1847558" y="3523865"/>
            <a:ext cx="1002197" cy="369332"/>
          </a:xfrm>
          <a:prstGeom prst="rect">
            <a:avLst/>
          </a:prstGeom>
          <a:noFill/>
        </p:spPr>
        <p:txBody>
          <a:bodyPr wrap="none" rtlCol="0">
            <a:spAutoFit/>
          </a:bodyPr>
          <a:lstStyle/>
          <a:p>
            <a:r>
              <a:rPr lang="en-US" dirty="0"/>
              <a:t>Chechen</a:t>
            </a:r>
          </a:p>
        </p:txBody>
      </p:sp>
      <p:sp>
        <p:nvSpPr>
          <p:cNvPr id="43" name="TextBox 42">
            <a:extLst>
              <a:ext uri="{FF2B5EF4-FFF2-40B4-BE49-F238E27FC236}">
                <a16:creationId xmlns:a16="http://schemas.microsoft.com/office/drawing/2014/main" id="{37E662E0-C00F-3846-9E19-35BA5BF9B4C8}"/>
              </a:ext>
            </a:extLst>
          </p:cNvPr>
          <p:cNvSpPr txBox="1"/>
          <p:nvPr/>
        </p:nvSpPr>
        <p:spPr>
          <a:xfrm>
            <a:off x="3018980" y="4153426"/>
            <a:ext cx="765338" cy="369332"/>
          </a:xfrm>
          <a:prstGeom prst="rect">
            <a:avLst/>
          </a:prstGeom>
          <a:noFill/>
        </p:spPr>
        <p:txBody>
          <a:bodyPr wrap="none" rtlCol="0">
            <a:spAutoFit/>
          </a:bodyPr>
          <a:lstStyle/>
          <a:p>
            <a:r>
              <a:rPr lang="en-US" dirty="0"/>
              <a:t>Italian</a:t>
            </a:r>
          </a:p>
        </p:txBody>
      </p:sp>
      <p:grpSp>
        <p:nvGrpSpPr>
          <p:cNvPr id="4" name="Group 3">
            <a:extLst>
              <a:ext uri="{FF2B5EF4-FFF2-40B4-BE49-F238E27FC236}">
                <a16:creationId xmlns:a16="http://schemas.microsoft.com/office/drawing/2014/main" id="{3E4DEC8A-2DEF-2B45-9A2B-117EB697125C}"/>
              </a:ext>
            </a:extLst>
          </p:cNvPr>
          <p:cNvGrpSpPr/>
          <p:nvPr/>
        </p:nvGrpSpPr>
        <p:grpSpPr>
          <a:xfrm>
            <a:off x="1595438" y="4022388"/>
            <a:ext cx="1287463" cy="693182"/>
            <a:chOff x="533400" y="4719638"/>
            <a:chExt cx="1287463" cy="693182"/>
          </a:xfrm>
        </p:grpSpPr>
        <p:sp>
          <p:nvSpPr>
            <p:cNvPr id="44039" name="Rectangle 11">
              <a:extLst>
                <a:ext uri="{FF2B5EF4-FFF2-40B4-BE49-F238E27FC236}">
                  <a16:creationId xmlns:a16="http://schemas.microsoft.com/office/drawing/2014/main" id="{9DC0EF72-EC5A-9340-8B7B-CBFF491DBDE5}"/>
                </a:ext>
              </a:extLst>
            </p:cNvPr>
            <p:cNvSpPr>
              <a:spLocks noChangeArrowheads="1"/>
            </p:cNvSpPr>
            <p:nvPr/>
          </p:nvSpPr>
          <p:spPr bwMode="auto">
            <a:xfrm>
              <a:off x="533400" y="4719638"/>
              <a:ext cx="1287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ar-SA" altLang="en-US" sz="2400" dirty="0">
                  <a:solidFill>
                    <a:srgbClr val="009900"/>
                  </a:solidFill>
                  <a:latin typeface="Corbel" panose="020B0503020204020204" pitchFamily="34" charset="0"/>
                </a:rPr>
                <a:t>العربية</a:t>
              </a:r>
              <a:r>
                <a:rPr lang="en-US" altLang="en-US" sz="2400" dirty="0">
                  <a:solidFill>
                    <a:srgbClr val="009900"/>
                  </a:solidFill>
                  <a:latin typeface="Corbel" panose="020B0503020204020204" pitchFamily="34" charset="0"/>
                </a:rPr>
                <a:t> </a:t>
              </a:r>
            </a:p>
          </p:txBody>
        </p:sp>
        <p:sp>
          <p:nvSpPr>
            <p:cNvPr id="44" name="TextBox 43">
              <a:extLst>
                <a:ext uri="{FF2B5EF4-FFF2-40B4-BE49-F238E27FC236}">
                  <a16:creationId xmlns:a16="http://schemas.microsoft.com/office/drawing/2014/main" id="{3C990035-A8DB-5A48-8D6A-698134EF0193}"/>
                </a:ext>
              </a:extLst>
            </p:cNvPr>
            <p:cNvSpPr txBox="1"/>
            <p:nvPr/>
          </p:nvSpPr>
          <p:spPr>
            <a:xfrm>
              <a:off x="556045" y="5043488"/>
              <a:ext cx="776238" cy="369332"/>
            </a:xfrm>
            <a:prstGeom prst="rect">
              <a:avLst/>
            </a:prstGeom>
            <a:noFill/>
          </p:spPr>
          <p:txBody>
            <a:bodyPr wrap="none" rtlCol="0">
              <a:spAutoFit/>
            </a:bodyPr>
            <a:lstStyle/>
            <a:p>
              <a:r>
                <a:rPr lang="en-US" dirty="0"/>
                <a:t>Arabic</a:t>
              </a:r>
            </a:p>
          </p:txBody>
        </p:sp>
      </p:grpSp>
      <p:sp>
        <p:nvSpPr>
          <p:cNvPr id="46" name="TextBox 45">
            <a:extLst>
              <a:ext uri="{FF2B5EF4-FFF2-40B4-BE49-F238E27FC236}">
                <a16:creationId xmlns:a16="http://schemas.microsoft.com/office/drawing/2014/main" id="{04E2D86B-785A-C747-9B04-0C230D041849}"/>
              </a:ext>
            </a:extLst>
          </p:cNvPr>
          <p:cNvSpPr txBox="1"/>
          <p:nvPr/>
        </p:nvSpPr>
        <p:spPr>
          <a:xfrm>
            <a:off x="1544648" y="5262483"/>
            <a:ext cx="1297535" cy="369332"/>
          </a:xfrm>
          <a:prstGeom prst="rect">
            <a:avLst/>
          </a:prstGeom>
          <a:noFill/>
        </p:spPr>
        <p:txBody>
          <a:bodyPr wrap="none" rtlCol="0">
            <a:spAutoFit/>
          </a:bodyPr>
          <a:lstStyle/>
          <a:p>
            <a:r>
              <a:rPr lang="en-US" dirty="0"/>
              <a:t>Vietnamese</a:t>
            </a:r>
          </a:p>
        </p:txBody>
      </p:sp>
      <p:sp>
        <p:nvSpPr>
          <p:cNvPr id="48" name="TextBox 47">
            <a:extLst>
              <a:ext uri="{FF2B5EF4-FFF2-40B4-BE49-F238E27FC236}">
                <a16:creationId xmlns:a16="http://schemas.microsoft.com/office/drawing/2014/main" id="{03456CA9-FB92-EA4E-B80E-561B64C271C3}"/>
              </a:ext>
            </a:extLst>
          </p:cNvPr>
          <p:cNvSpPr txBox="1"/>
          <p:nvPr/>
        </p:nvSpPr>
        <p:spPr>
          <a:xfrm>
            <a:off x="3912205" y="2838053"/>
            <a:ext cx="761747" cy="369332"/>
          </a:xfrm>
          <a:prstGeom prst="rect">
            <a:avLst/>
          </a:prstGeom>
          <a:noFill/>
        </p:spPr>
        <p:txBody>
          <a:bodyPr wrap="none" rtlCol="0">
            <a:spAutoFit/>
          </a:bodyPr>
          <a:lstStyle/>
          <a:p>
            <a:r>
              <a:rPr lang="en-US" dirty="0"/>
              <a:t>Hausa</a:t>
            </a:r>
          </a:p>
        </p:txBody>
      </p:sp>
      <p:sp>
        <p:nvSpPr>
          <p:cNvPr id="49" name="TextBox 48">
            <a:extLst>
              <a:ext uri="{FF2B5EF4-FFF2-40B4-BE49-F238E27FC236}">
                <a16:creationId xmlns:a16="http://schemas.microsoft.com/office/drawing/2014/main" id="{49A9B0D7-0102-9A44-BA67-2CE190AF6DBE}"/>
              </a:ext>
            </a:extLst>
          </p:cNvPr>
          <p:cNvSpPr txBox="1"/>
          <p:nvPr/>
        </p:nvSpPr>
        <p:spPr>
          <a:xfrm>
            <a:off x="6039855" y="4050268"/>
            <a:ext cx="742704" cy="369332"/>
          </a:xfrm>
          <a:prstGeom prst="rect">
            <a:avLst/>
          </a:prstGeom>
          <a:noFill/>
        </p:spPr>
        <p:txBody>
          <a:bodyPr wrap="none" rtlCol="0">
            <a:spAutoFit/>
          </a:bodyPr>
          <a:lstStyle/>
          <a:p>
            <a:r>
              <a:rPr lang="en-US" dirty="0"/>
              <a:t>Greek</a:t>
            </a:r>
          </a:p>
        </p:txBody>
      </p:sp>
      <p:sp>
        <p:nvSpPr>
          <p:cNvPr id="5" name="Rectangle 4">
            <a:extLst>
              <a:ext uri="{FF2B5EF4-FFF2-40B4-BE49-F238E27FC236}">
                <a16:creationId xmlns:a16="http://schemas.microsoft.com/office/drawing/2014/main" id="{AE90D809-AA6F-F24C-A4F3-2F65034C7062}"/>
              </a:ext>
            </a:extLst>
          </p:cNvPr>
          <p:cNvSpPr/>
          <p:nvPr/>
        </p:nvSpPr>
        <p:spPr>
          <a:xfrm>
            <a:off x="1524000" y="6597750"/>
            <a:ext cx="9220200" cy="276999"/>
          </a:xfrm>
          <a:prstGeom prst="rect">
            <a:avLst/>
          </a:prstGeom>
        </p:spPr>
        <p:txBody>
          <a:bodyPr wrap="square">
            <a:spAutoFit/>
          </a:bodyPr>
          <a:lstStyle/>
          <a:p>
            <a:r>
              <a:rPr lang="en-US" sz="1200" dirty="0">
                <a:hlinkClick r:id="rId6"/>
              </a:rPr>
              <a:t>check out more:  http://trekkingnepaltourism.blogspot.com/2012/09/language-names.html</a:t>
            </a:r>
            <a:endParaRPr lang="en-US" sz="1200" dirty="0"/>
          </a:p>
        </p:txBody>
      </p:sp>
      <p:sp>
        <p:nvSpPr>
          <p:cNvPr id="51" name="TextBox 50">
            <a:extLst>
              <a:ext uri="{FF2B5EF4-FFF2-40B4-BE49-F238E27FC236}">
                <a16:creationId xmlns:a16="http://schemas.microsoft.com/office/drawing/2014/main" id="{5E41A31F-93BB-864E-9120-E429ECD31336}"/>
              </a:ext>
            </a:extLst>
          </p:cNvPr>
          <p:cNvSpPr txBox="1"/>
          <p:nvPr/>
        </p:nvSpPr>
        <p:spPr>
          <a:xfrm>
            <a:off x="4503897" y="4499313"/>
            <a:ext cx="847540" cy="369332"/>
          </a:xfrm>
          <a:prstGeom prst="rect">
            <a:avLst/>
          </a:prstGeom>
          <a:noFill/>
        </p:spPr>
        <p:txBody>
          <a:bodyPr wrap="none" rtlCol="0">
            <a:spAutoFit/>
          </a:bodyPr>
          <a:lstStyle/>
          <a:p>
            <a:r>
              <a:rPr lang="en-US" dirty="0"/>
              <a:t>Korean</a:t>
            </a:r>
          </a:p>
        </p:txBody>
      </p:sp>
      <p:sp>
        <p:nvSpPr>
          <p:cNvPr id="53" name="TextBox 52">
            <a:extLst>
              <a:ext uri="{FF2B5EF4-FFF2-40B4-BE49-F238E27FC236}">
                <a16:creationId xmlns:a16="http://schemas.microsoft.com/office/drawing/2014/main" id="{6C1D71AF-3C57-194C-BA28-B6BA62A976F3}"/>
              </a:ext>
            </a:extLst>
          </p:cNvPr>
          <p:cNvSpPr txBox="1"/>
          <p:nvPr/>
        </p:nvSpPr>
        <p:spPr>
          <a:xfrm>
            <a:off x="9183577" y="3079657"/>
            <a:ext cx="1104790" cy="369332"/>
          </a:xfrm>
          <a:prstGeom prst="rect">
            <a:avLst/>
          </a:prstGeom>
          <a:noFill/>
        </p:spPr>
        <p:txBody>
          <a:bodyPr wrap="none" rtlCol="0">
            <a:spAutoFit/>
          </a:bodyPr>
          <a:lstStyle/>
          <a:p>
            <a:r>
              <a:rPr lang="en-US" dirty="0"/>
              <a:t>Armenian</a:t>
            </a:r>
          </a:p>
        </p:txBody>
      </p:sp>
      <p:sp>
        <p:nvSpPr>
          <p:cNvPr id="54" name="TextBox 53">
            <a:extLst>
              <a:ext uri="{FF2B5EF4-FFF2-40B4-BE49-F238E27FC236}">
                <a16:creationId xmlns:a16="http://schemas.microsoft.com/office/drawing/2014/main" id="{DA781F91-C03C-3B4C-B7C0-31A7A51EF089}"/>
              </a:ext>
            </a:extLst>
          </p:cNvPr>
          <p:cNvSpPr txBox="1"/>
          <p:nvPr/>
        </p:nvSpPr>
        <p:spPr>
          <a:xfrm>
            <a:off x="3265585" y="5169796"/>
            <a:ext cx="1112805" cy="369332"/>
          </a:xfrm>
          <a:prstGeom prst="rect">
            <a:avLst/>
          </a:prstGeom>
          <a:noFill/>
        </p:spPr>
        <p:txBody>
          <a:bodyPr wrap="none" rtlCol="0">
            <a:spAutoFit/>
          </a:bodyPr>
          <a:lstStyle/>
          <a:p>
            <a:r>
              <a:rPr lang="en-US" dirty="0"/>
              <a:t>Assamese</a:t>
            </a:r>
          </a:p>
        </p:txBody>
      </p:sp>
      <p:sp>
        <p:nvSpPr>
          <p:cNvPr id="6" name="Rectangle 5">
            <a:extLst>
              <a:ext uri="{FF2B5EF4-FFF2-40B4-BE49-F238E27FC236}">
                <a16:creationId xmlns:a16="http://schemas.microsoft.com/office/drawing/2014/main" id="{D386C7CB-4145-7842-82B2-3DFE97ED27FC}"/>
              </a:ext>
            </a:extLst>
          </p:cNvPr>
          <p:cNvSpPr/>
          <p:nvPr/>
        </p:nvSpPr>
        <p:spPr>
          <a:xfrm>
            <a:off x="8600259" y="4147631"/>
            <a:ext cx="1210844" cy="369332"/>
          </a:xfrm>
          <a:prstGeom prst="rect">
            <a:avLst/>
          </a:prstGeom>
        </p:spPr>
        <p:txBody>
          <a:bodyPr wrap="none">
            <a:spAutoFit/>
          </a:bodyPr>
          <a:lstStyle/>
          <a:p>
            <a:r>
              <a:rPr lang="en-US" dirty="0">
                <a:solidFill>
                  <a:schemeClr val="bg1"/>
                </a:solidFill>
              </a:rPr>
              <a:t>Malayalam</a:t>
            </a:r>
          </a:p>
        </p:txBody>
      </p:sp>
      <p:sp>
        <p:nvSpPr>
          <p:cNvPr id="56" name="Rectangle 55">
            <a:extLst>
              <a:ext uri="{FF2B5EF4-FFF2-40B4-BE49-F238E27FC236}">
                <a16:creationId xmlns:a16="http://schemas.microsoft.com/office/drawing/2014/main" id="{CCA441F7-9173-0144-950F-1D83332E52AB}"/>
              </a:ext>
            </a:extLst>
          </p:cNvPr>
          <p:cNvSpPr/>
          <p:nvPr/>
        </p:nvSpPr>
        <p:spPr>
          <a:xfrm>
            <a:off x="7525095" y="4275693"/>
            <a:ext cx="868058" cy="369332"/>
          </a:xfrm>
          <a:prstGeom prst="rect">
            <a:avLst/>
          </a:prstGeom>
        </p:spPr>
        <p:txBody>
          <a:bodyPr wrap="none">
            <a:spAutoFit/>
          </a:bodyPr>
          <a:lstStyle/>
          <a:p>
            <a:r>
              <a:rPr lang="en-US" dirty="0"/>
              <a:t>Bengali</a:t>
            </a:r>
          </a:p>
        </p:txBody>
      </p:sp>
      <p:sp>
        <p:nvSpPr>
          <p:cNvPr id="57" name="TextBox 56">
            <a:extLst>
              <a:ext uri="{FF2B5EF4-FFF2-40B4-BE49-F238E27FC236}">
                <a16:creationId xmlns:a16="http://schemas.microsoft.com/office/drawing/2014/main" id="{E5E051FD-D6DC-6E44-AF6B-D4ECAA0AF767}"/>
              </a:ext>
            </a:extLst>
          </p:cNvPr>
          <p:cNvSpPr txBox="1"/>
          <p:nvPr/>
        </p:nvSpPr>
        <p:spPr>
          <a:xfrm>
            <a:off x="6691985" y="5217695"/>
            <a:ext cx="1039131" cy="369332"/>
          </a:xfrm>
          <a:prstGeom prst="rect">
            <a:avLst/>
          </a:prstGeom>
          <a:noFill/>
        </p:spPr>
        <p:txBody>
          <a:bodyPr wrap="none" rtlCol="0">
            <a:spAutoFit/>
          </a:bodyPr>
          <a:lstStyle/>
          <a:p>
            <a:r>
              <a:rPr lang="en-US" dirty="0"/>
              <a:t>Georgian</a:t>
            </a:r>
          </a:p>
        </p:txBody>
      </p:sp>
      <p:sp>
        <p:nvSpPr>
          <p:cNvPr id="59" name="TextBox 58">
            <a:extLst>
              <a:ext uri="{FF2B5EF4-FFF2-40B4-BE49-F238E27FC236}">
                <a16:creationId xmlns:a16="http://schemas.microsoft.com/office/drawing/2014/main" id="{0BBC01B0-E176-9141-BC97-C50ECA527F71}"/>
              </a:ext>
            </a:extLst>
          </p:cNvPr>
          <p:cNvSpPr txBox="1"/>
          <p:nvPr/>
        </p:nvSpPr>
        <p:spPr>
          <a:xfrm>
            <a:off x="6001384" y="3175989"/>
            <a:ext cx="1754455" cy="369332"/>
          </a:xfrm>
          <a:prstGeom prst="rect">
            <a:avLst/>
          </a:prstGeom>
          <a:noFill/>
        </p:spPr>
        <p:txBody>
          <a:bodyPr wrap="none" rtlCol="0">
            <a:spAutoFit/>
          </a:bodyPr>
          <a:lstStyle/>
          <a:p>
            <a:r>
              <a:rPr lang="en-US" dirty="0"/>
              <a:t>Laz (</a:t>
            </a:r>
            <a:r>
              <a:rPr lang="en-US" dirty="0" err="1"/>
              <a:t>Lazuri</a:t>
            </a:r>
            <a:r>
              <a:rPr lang="en-US" dirty="0"/>
              <a:t> </a:t>
            </a:r>
            <a:r>
              <a:rPr lang="en-US" dirty="0" err="1"/>
              <a:t>nena</a:t>
            </a:r>
            <a:r>
              <a:rPr lang="en-US" dirty="0"/>
              <a:t>)</a:t>
            </a:r>
          </a:p>
        </p:txBody>
      </p:sp>
      <p:sp>
        <p:nvSpPr>
          <p:cNvPr id="60" name="TextBox 59">
            <a:extLst>
              <a:ext uri="{FF2B5EF4-FFF2-40B4-BE49-F238E27FC236}">
                <a16:creationId xmlns:a16="http://schemas.microsoft.com/office/drawing/2014/main" id="{D1DBA65E-DA65-BD44-9F69-65EE3A029B6A}"/>
              </a:ext>
            </a:extLst>
          </p:cNvPr>
          <p:cNvSpPr txBox="1"/>
          <p:nvPr/>
        </p:nvSpPr>
        <p:spPr>
          <a:xfrm>
            <a:off x="9012857" y="5783123"/>
            <a:ext cx="965329" cy="369332"/>
          </a:xfrm>
          <a:prstGeom prst="rect">
            <a:avLst/>
          </a:prstGeom>
          <a:noFill/>
        </p:spPr>
        <p:txBody>
          <a:bodyPr wrap="none" rtlCol="0">
            <a:spAutoFit/>
          </a:bodyPr>
          <a:lstStyle/>
          <a:p>
            <a:r>
              <a:rPr lang="en-US" dirty="0"/>
              <a:t>Amharic</a:t>
            </a:r>
          </a:p>
        </p:txBody>
      </p:sp>
      <p:sp>
        <p:nvSpPr>
          <p:cNvPr id="7" name="Rectangle 6">
            <a:extLst>
              <a:ext uri="{FF2B5EF4-FFF2-40B4-BE49-F238E27FC236}">
                <a16:creationId xmlns:a16="http://schemas.microsoft.com/office/drawing/2014/main" id="{6829218E-283E-454F-B7B9-E87982203054}"/>
              </a:ext>
            </a:extLst>
          </p:cNvPr>
          <p:cNvSpPr/>
          <p:nvPr/>
        </p:nvSpPr>
        <p:spPr>
          <a:xfrm>
            <a:off x="2037428" y="6164637"/>
            <a:ext cx="1365823" cy="369332"/>
          </a:xfrm>
          <a:prstGeom prst="rect">
            <a:avLst/>
          </a:prstGeom>
        </p:spPr>
        <p:txBody>
          <a:bodyPr wrap="none">
            <a:spAutoFit/>
          </a:bodyPr>
          <a:lstStyle/>
          <a:p>
            <a:r>
              <a:rPr lang="en-US" dirty="0"/>
              <a:t>Byelorussian</a:t>
            </a:r>
          </a:p>
        </p:txBody>
      </p:sp>
      <p:sp>
        <p:nvSpPr>
          <p:cNvPr id="62" name="TextBox 61">
            <a:extLst>
              <a:ext uri="{FF2B5EF4-FFF2-40B4-BE49-F238E27FC236}">
                <a16:creationId xmlns:a16="http://schemas.microsoft.com/office/drawing/2014/main" id="{91AA955B-0991-5B41-9002-C4111A867441}"/>
              </a:ext>
            </a:extLst>
          </p:cNvPr>
          <p:cNvSpPr txBox="1"/>
          <p:nvPr/>
        </p:nvSpPr>
        <p:spPr>
          <a:xfrm>
            <a:off x="7749968" y="6278946"/>
            <a:ext cx="701795" cy="369332"/>
          </a:xfrm>
          <a:prstGeom prst="rect">
            <a:avLst/>
          </a:prstGeom>
          <a:noFill/>
        </p:spPr>
        <p:txBody>
          <a:bodyPr wrap="none" rtlCol="0">
            <a:spAutoFit/>
          </a:bodyPr>
          <a:lstStyle/>
          <a:p>
            <a:r>
              <a:rPr lang="en-US" dirty="0"/>
              <a:t>Ge'ez</a:t>
            </a:r>
          </a:p>
        </p:txBody>
      </p:sp>
      <p:sp>
        <p:nvSpPr>
          <p:cNvPr id="8" name="Rectangle 7">
            <a:extLst>
              <a:ext uri="{FF2B5EF4-FFF2-40B4-BE49-F238E27FC236}">
                <a16:creationId xmlns:a16="http://schemas.microsoft.com/office/drawing/2014/main" id="{EE03BBDB-C395-664A-ACD7-778724EA6DA6}"/>
              </a:ext>
            </a:extLst>
          </p:cNvPr>
          <p:cNvSpPr/>
          <p:nvPr/>
        </p:nvSpPr>
        <p:spPr>
          <a:xfrm>
            <a:off x="5041819" y="5759033"/>
            <a:ext cx="1098378" cy="369332"/>
          </a:xfrm>
          <a:prstGeom prst="rect">
            <a:avLst/>
          </a:prstGeom>
        </p:spPr>
        <p:txBody>
          <a:bodyPr wrap="none">
            <a:spAutoFit/>
          </a:bodyPr>
          <a:lstStyle/>
          <a:p>
            <a:r>
              <a:rPr lang="iu-Cans-CA" dirty="0">
                <a:solidFill>
                  <a:srgbClr val="FFFF00"/>
                </a:solidFill>
              </a:rPr>
              <a:t>ᐃᓄᒃᑎᑐᑦ</a:t>
            </a:r>
            <a:endParaRPr lang="en-US" dirty="0">
              <a:solidFill>
                <a:srgbClr val="FFFF00"/>
              </a:solidFill>
            </a:endParaRPr>
          </a:p>
        </p:txBody>
      </p:sp>
      <p:sp>
        <p:nvSpPr>
          <p:cNvPr id="64" name="TextBox 63">
            <a:extLst>
              <a:ext uri="{FF2B5EF4-FFF2-40B4-BE49-F238E27FC236}">
                <a16:creationId xmlns:a16="http://schemas.microsoft.com/office/drawing/2014/main" id="{159FD1DC-05D4-2646-8953-058B22739317}"/>
              </a:ext>
            </a:extLst>
          </p:cNvPr>
          <p:cNvSpPr txBox="1"/>
          <p:nvPr/>
        </p:nvSpPr>
        <p:spPr>
          <a:xfrm>
            <a:off x="5038479" y="6126395"/>
            <a:ext cx="992579" cy="369332"/>
          </a:xfrm>
          <a:prstGeom prst="rect">
            <a:avLst/>
          </a:prstGeom>
          <a:noFill/>
        </p:spPr>
        <p:txBody>
          <a:bodyPr wrap="none" rtlCol="0">
            <a:spAutoFit/>
          </a:bodyPr>
          <a:lstStyle/>
          <a:p>
            <a:r>
              <a:rPr lang="en-US" dirty="0"/>
              <a:t>Inuktitut</a:t>
            </a:r>
          </a:p>
        </p:txBody>
      </p:sp>
      <p:sp>
        <p:nvSpPr>
          <p:cNvPr id="61" name="TextBox 60">
            <a:extLst>
              <a:ext uri="{FF2B5EF4-FFF2-40B4-BE49-F238E27FC236}">
                <a16:creationId xmlns:a16="http://schemas.microsoft.com/office/drawing/2014/main" id="{1B84D5D1-1098-EC4C-BBBD-6798F6A0FC04}"/>
              </a:ext>
            </a:extLst>
          </p:cNvPr>
          <p:cNvSpPr txBox="1"/>
          <p:nvPr/>
        </p:nvSpPr>
        <p:spPr>
          <a:xfrm>
            <a:off x="5030234" y="5287679"/>
            <a:ext cx="806631" cy="369332"/>
          </a:xfrm>
          <a:prstGeom prst="rect">
            <a:avLst/>
          </a:prstGeom>
          <a:noFill/>
        </p:spPr>
        <p:txBody>
          <a:bodyPr wrap="none" rtlCol="0">
            <a:spAutoFit/>
          </a:bodyPr>
          <a:lstStyle/>
          <a:p>
            <a:r>
              <a:rPr lang="en-US" dirty="0"/>
              <a:t>Khmer</a:t>
            </a:r>
          </a:p>
        </p:txBody>
      </p:sp>
      <p:sp>
        <p:nvSpPr>
          <p:cNvPr id="58" name="Rectangle 57">
            <a:extLst>
              <a:ext uri="{FF2B5EF4-FFF2-40B4-BE49-F238E27FC236}">
                <a16:creationId xmlns:a16="http://schemas.microsoft.com/office/drawing/2014/main" id="{D46A2210-928D-DD49-B2EC-BA6A6B10944C}"/>
              </a:ext>
            </a:extLst>
          </p:cNvPr>
          <p:cNvSpPr/>
          <p:nvPr/>
        </p:nvSpPr>
        <p:spPr>
          <a:xfrm>
            <a:off x="9120837" y="4848220"/>
            <a:ext cx="896399" cy="369332"/>
          </a:xfrm>
          <a:prstGeom prst="rect">
            <a:avLst/>
          </a:prstGeom>
        </p:spPr>
        <p:txBody>
          <a:bodyPr wrap="none">
            <a:spAutoFit/>
          </a:bodyPr>
          <a:lstStyle/>
          <a:p>
            <a:r>
              <a:rPr lang="en-US" dirty="0"/>
              <a:t>Russian</a:t>
            </a:r>
          </a:p>
        </p:txBody>
      </p:sp>
    </p:spTree>
    <p:extLst>
      <p:ext uri="{BB962C8B-B14F-4D97-AF65-F5344CB8AC3E}">
        <p14:creationId xmlns:p14="http://schemas.microsoft.com/office/powerpoint/2010/main" val="188354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0835-DC27-43CD-AA24-15E251AE6ACD}"/>
              </a:ext>
            </a:extLst>
          </p:cNvPr>
          <p:cNvSpPr>
            <a:spLocks noGrp="1"/>
          </p:cNvSpPr>
          <p:nvPr>
            <p:ph type="title"/>
          </p:nvPr>
        </p:nvSpPr>
        <p:spPr/>
        <p:txBody>
          <a:bodyPr/>
          <a:lstStyle/>
          <a:p>
            <a:r>
              <a:rPr lang="en-US" dirty="0"/>
              <a:t>Compatibility Equivalence</a:t>
            </a:r>
          </a:p>
        </p:txBody>
      </p:sp>
      <p:sp>
        <p:nvSpPr>
          <p:cNvPr id="11" name="Rectangle 10">
            <a:extLst>
              <a:ext uri="{FF2B5EF4-FFF2-40B4-BE49-F238E27FC236}">
                <a16:creationId xmlns:a16="http://schemas.microsoft.com/office/drawing/2014/main" id="{62F5EF02-E6DB-42F5-9EB5-A4B26153ACBB}"/>
              </a:ext>
            </a:extLst>
          </p:cNvPr>
          <p:cNvSpPr/>
          <p:nvPr/>
        </p:nvSpPr>
        <p:spPr>
          <a:xfrm>
            <a:off x="2514600" y="6276518"/>
            <a:ext cx="8305800" cy="461665"/>
          </a:xfrm>
          <a:prstGeom prst="rect">
            <a:avLst/>
          </a:prstGeom>
        </p:spPr>
        <p:txBody>
          <a:bodyPr wrap="square">
            <a:spAutoFit/>
          </a:bodyPr>
          <a:lstStyle/>
          <a:p>
            <a:r>
              <a:rPr lang="en-US" sz="2400" dirty="0">
                <a:solidFill>
                  <a:srgbClr val="0070C0"/>
                </a:solidFill>
              </a:rPr>
              <a:t>https://www.unicode.org/reports/tr15/tr15-18.html</a:t>
            </a:r>
          </a:p>
        </p:txBody>
      </p:sp>
      <p:pic>
        <p:nvPicPr>
          <p:cNvPr id="3" name="Picture 2">
            <a:extLst>
              <a:ext uri="{FF2B5EF4-FFF2-40B4-BE49-F238E27FC236}">
                <a16:creationId xmlns:a16="http://schemas.microsoft.com/office/drawing/2014/main" id="{168130AB-5B39-40E7-8145-A87B917FFA51}"/>
              </a:ext>
            </a:extLst>
          </p:cNvPr>
          <p:cNvPicPr>
            <a:picLocks noChangeAspect="1"/>
          </p:cNvPicPr>
          <p:nvPr/>
        </p:nvPicPr>
        <p:blipFill>
          <a:blip r:embed="rId2"/>
          <a:stretch>
            <a:fillRect/>
          </a:stretch>
        </p:blipFill>
        <p:spPr>
          <a:xfrm>
            <a:off x="2708860" y="1323654"/>
            <a:ext cx="6582501" cy="4848547"/>
          </a:xfrm>
          <a:prstGeom prst="rect">
            <a:avLst/>
          </a:prstGeom>
        </p:spPr>
      </p:pic>
    </p:spTree>
    <p:extLst>
      <p:ext uri="{BB962C8B-B14F-4D97-AF65-F5344CB8AC3E}">
        <p14:creationId xmlns:p14="http://schemas.microsoft.com/office/powerpoint/2010/main" val="3395331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0835-DC27-43CD-AA24-15E251AE6ACD}"/>
              </a:ext>
            </a:extLst>
          </p:cNvPr>
          <p:cNvSpPr>
            <a:spLocks noGrp="1"/>
          </p:cNvSpPr>
          <p:nvPr>
            <p:ph type="title"/>
          </p:nvPr>
        </p:nvSpPr>
        <p:spPr/>
        <p:txBody>
          <a:bodyPr/>
          <a:lstStyle/>
          <a:p>
            <a:r>
              <a:rPr lang="en-US" dirty="0"/>
              <a:t>Unicode Normalization Examples</a:t>
            </a:r>
          </a:p>
        </p:txBody>
      </p:sp>
      <p:grpSp>
        <p:nvGrpSpPr>
          <p:cNvPr id="11" name="Group 10">
            <a:extLst>
              <a:ext uri="{FF2B5EF4-FFF2-40B4-BE49-F238E27FC236}">
                <a16:creationId xmlns:a16="http://schemas.microsoft.com/office/drawing/2014/main" id="{E05038C7-A4C2-45FE-94AF-0A9E2E88F1E2}"/>
              </a:ext>
            </a:extLst>
          </p:cNvPr>
          <p:cNvGrpSpPr/>
          <p:nvPr/>
        </p:nvGrpSpPr>
        <p:grpSpPr>
          <a:xfrm>
            <a:off x="1828800" y="1400995"/>
            <a:ext cx="5562600" cy="5388255"/>
            <a:chOff x="609600" y="1427073"/>
            <a:chExt cx="5562600" cy="5388255"/>
          </a:xfrm>
        </p:grpSpPr>
        <p:pic>
          <p:nvPicPr>
            <p:cNvPr id="7" name="Picture 6">
              <a:extLst>
                <a:ext uri="{FF2B5EF4-FFF2-40B4-BE49-F238E27FC236}">
                  <a16:creationId xmlns:a16="http://schemas.microsoft.com/office/drawing/2014/main" id="{0D627D1A-B77E-48E9-B70D-2A3C1AB68732}"/>
                </a:ext>
              </a:extLst>
            </p:cNvPr>
            <p:cNvPicPr>
              <a:picLocks noChangeAspect="1"/>
            </p:cNvPicPr>
            <p:nvPr/>
          </p:nvPicPr>
          <p:blipFill>
            <a:blip r:embed="rId2"/>
            <a:stretch>
              <a:fillRect/>
            </a:stretch>
          </p:blipFill>
          <p:spPr>
            <a:xfrm>
              <a:off x="609600" y="1427073"/>
              <a:ext cx="5448608" cy="5388255"/>
            </a:xfrm>
            <a:prstGeom prst="rect">
              <a:avLst/>
            </a:prstGeom>
          </p:spPr>
        </p:pic>
        <p:sp>
          <p:nvSpPr>
            <p:cNvPr id="10" name="Rectangle 9">
              <a:extLst>
                <a:ext uri="{FF2B5EF4-FFF2-40B4-BE49-F238E27FC236}">
                  <a16:creationId xmlns:a16="http://schemas.microsoft.com/office/drawing/2014/main" id="{F64A49EA-18E0-4490-8A11-4054C0B23DF6}"/>
                </a:ext>
              </a:extLst>
            </p:cNvPr>
            <p:cNvSpPr/>
            <p:nvPr/>
          </p:nvSpPr>
          <p:spPr>
            <a:xfrm>
              <a:off x="2590800" y="6507551"/>
              <a:ext cx="3581400" cy="276999"/>
            </a:xfrm>
            <a:prstGeom prst="rect">
              <a:avLst/>
            </a:prstGeom>
          </p:spPr>
          <p:txBody>
            <a:bodyPr wrap="square">
              <a:spAutoFit/>
            </a:bodyPr>
            <a:lstStyle/>
            <a:p>
              <a:r>
                <a:rPr lang="en-US" sz="1200" dirty="0"/>
                <a:t>https://www.unicode.org/reports/tr15/tr15-18.html</a:t>
              </a:r>
            </a:p>
          </p:txBody>
        </p:sp>
      </p:grpSp>
      <p:sp>
        <p:nvSpPr>
          <p:cNvPr id="8" name="Oval 7">
            <a:extLst>
              <a:ext uri="{FF2B5EF4-FFF2-40B4-BE49-F238E27FC236}">
                <a16:creationId xmlns:a16="http://schemas.microsoft.com/office/drawing/2014/main" id="{AACB8E82-D5EB-4B67-9F23-AEF6CD234E0A}"/>
              </a:ext>
            </a:extLst>
          </p:cNvPr>
          <p:cNvSpPr/>
          <p:nvPr/>
        </p:nvSpPr>
        <p:spPr>
          <a:xfrm>
            <a:off x="6400800" y="3235246"/>
            <a:ext cx="609600" cy="457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A90EDDB-9CDC-4BDF-9F6C-B930C9EE44C8}"/>
              </a:ext>
            </a:extLst>
          </p:cNvPr>
          <p:cNvSpPr/>
          <p:nvPr/>
        </p:nvSpPr>
        <p:spPr>
          <a:xfrm>
            <a:off x="6400800" y="4469721"/>
            <a:ext cx="609600" cy="457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684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Case study:  Korean text clustering</a:t>
            </a:r>
          </a:p>
        </p:txBody>
      </p:sp>
      <p:sp>
        <p:nvSpPr>
          <p:cNvPr id="20483" name="Content Placeholder 2"/>
          <p:cNvSpPr>
            <a:spLocks noGrp="1"/>
          </p:cNvSpPr>
          <p:nvPr>
            <p:ph idx="1"/>
          </p:nvPr>
        </p:nvSpPr>
        <p:spPr>
          <a:xfrm>
            <a:off x="1524000" y="1774826"/>
            <a:ext cx="9144000" cy="5083175"/>
          </a:xfrm>
        </p:spPr>
        <p:txBody>
          <a:bodyPr/>
          <a:lstStyle/>
          <a:p>
            <a:pPr eaLnBrk="1" hangingPunct="1"/>
            <a:r>
              <a:rPr lang="en-US" altLang="en-US" u="sng" dirty="0">
                <a:solidFill>
                  <a:srgbClr val="FFC000"/>
                </a:solidFill>
              </a:rPr>
              <a:t>Text clustering</a:t>
            </a:r>
            <a:r>
              <a:rPr lang="en-US" altLang="en-US" dirty="0">
                <a:solidFill>
                  <a:srgbClr val="FFC000"/>
                </a:solidFill>
              </a:rPr>
              <a:t>:  grouping document collections into subgroups based on  some measure of similarity </a:t>
            </a:r>
          </a:p>
          <a:p>
            <a:pPr eaLnBrk="1" hangingPunct="1"/>
            <a:endParaRPr lang="en-US" altLang="en-US" dirty="0"/>
          </a:p>
          <a:p>
            <a:pPr eaLnBrk="1" hangingPunct="1"/>
            <a:r>
              <a:rPr lang="en-US" altLang="en-US" dirty="0"/>
              <a:t>Data scientist:  “I see the same word appearing multiple times in the same cluster – that shouldn’t happen.”</a:t>
            </a:r>
          </a:p>
          <a:p>
            <a:pPr lvl="1" eaLnBrk="1" hangingPunct="1"/>
            <a:endParaRPr lang="en-US" altLang="en-US" dirty="0">
              <a:sym typeface="Wingdings" panose="05000000000000000000" pitchFamily="2" charset="2"/>
            </a:endParaRPr>
          </a:p>
        </p:txBody>
      </p:sp>
    </p:spTree>
    <p:extLst>
      <p:ext uri="{BB962C8B-B14F-4D97-AF65-F5344CB8AC3E}">
        <p14:creationId xmlns:p14="http://schemas.microsoft.com/office/powerpoint/2010/main" val="158578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 y="0"/>
            <a:ext cx="10886661" cy="1325563"/>
          </a:xfrm>
        </p:spPr>
        <p:txBody>
          <a:bodyPr/>
          <a:lstStyle/>
          <a:p>
            <a:pPr>
              <a:defRPr/>
            </a:pPr>
            <a:r>
              <a:rPr lang="en-US" dirty="0"/>
              <a:t>Decomposition Issues:  Korean text clustering</a:t>
            </a:r>
          </a:p>
        </p:txBody>
      </p:sp>
      <p:pic>
        <p:nvPicPr>
          <p:cNvPr id="3" name="Picture 2">
            <a:extLst>
              <a:ext uri="{FF2B5EF4-FFF2-40B4-BE49-F238E27FC236}">
                <a16:creationId xmlns:a16="http://schemas.microsoft.com/office/drawing/2014/main" id="{EFCFF517-95C4-45A9-9BCD-0FC2D1BCFBD7}"/>
              </a:ext>
            </a:extLst>
          </p:cNvPr>
          <p:cNvPicPr>
            <a:picLocks noChangeAspect="1"/>
          </p:cNvPicPr>
          <p:nvPr/>
        </p:nvPicPr>
        <p:blipFill>
          <a:blip r:embed="rId2"/>
          <a:stretch>
            <a:fillRect/>
          </a:stretch>
        </p:blipFill>
        <p:spPr>
          <a:xfrm>
            <a:off x="1542491" y="1371201"/>
            <a:ext cx="4027568" cy="3068882"/>
          </a:xfrm>
          <a:prstGeom prst="rect">
            <a:avLst/>
          </a:prstGeom>
        </p:spPr>
      </p:pic>
      <p:pic>
        <p:nvPicPr>
          <p:cNvPr id="6" name="Picture 5">
            <a:extLst>
              <a:ext uri="{FF2B5EF4-FFF2-40B4-BE49-F238E27FC236}">
                <a16:creationId xmlns:a16="http://schemas.microsoft.com/office/drawing/2014/main" id="{E6E6B691-2F2D-470D-BD08-1A6C6B5BF0EC}"/>
              </a:ext>
            </a:extLst>
          </p:cNvPr>
          <p:cNvPicPr>
            <a:picLocks noChangeAspect="1"/>
          </p:cNvPicPr>
          <p:nvPr/>
        </p:nvPicPr>
        <p:blipFill>
          <a:blip r:embed="rId3"/>
          <a:stretch>
            <a:fillRect/>
          </a:stretch>
        </p:blipFill>
        <p:spPr>
          <a:xfrm>
            <a:off x="6264965" y="1364924"/>
            <a:ext cx="4027568" cy="2916081"/>
          </a:xfrm>
          <a:prstGeom prst="rect">
            <a:avLst/>
          </a:prstGeom>
        </p:spPr>
      </p:pic>
      <p:sp>
        <p:nvSpPr>
          <p:cNvPr id="7" name="Rectangle 6">
            <a:extLst>
              <a:ext uri="{FF2B5EF4-FFF2-40B4-BE49-F238E27FC236}">
                <a16:creationId xmlns:a16="http://schemas.microsoft.com/office/drawing/2014/main" id="{349F2FCC-2F24-4E93-9812-BAC8187F8869}"/>
              </a:ext>
            </a:extLst>
          </p:cNvPr>
          <p:cNvSpPr/>
          <p:nvPr/>
        </p:nvSpPr>
        <p:spPr>
          <a:xfrm>
            <a:off x="6264965" y="4357617"/>
            <a:ext cx="3657600" cy="338554"/>
          </a:xfrm>
          <a:prstGeom prst="rect">
            <a:avLst/>
          </a:prstGeom>
        </p:spPr>
        <p:txBody>
          <a:bodyPr wrap="square">
            <a:spAutoFit/>
          </a:bodyPr>
          <a:lstStyle/>
          <a:p>
            <a:r>
              <a:rPr lang="en-US" sz="800" dirty="0">
                <a:solidFill>
                  <a:schemeClr val="accent1">
                    <a:lumMod val="40000"/>
                    <a:lumOff val="60000"/>
                  </a:schemeClr>
                </a:solidFill>
              </a:rPr>
              <a:t>https://aminoapps.com/c/btsarmy/page/blog/learn-korean-with-me-lesson-4/eYRE_aYVc3ubR1W4GQ5qzazx6MM6roXoWKb</a:t>
            </a:r>
          </a:p>
        </p:txBody>
      </p:sp>
      <p:sp>
        <p:nvSpPr>
          <p:cNvPr id="9" name="Rectangle 8">
            <a:extLst>
              <a:ext uri="{FF2B5EF4-FFF2-40B4-BE49-F238E27FC236}">
                <a16:creationId xmlns:a16="http://schemas.microsoft.com/office/drawing/2014/main" id="{C8160BD8-FFBC-4BD1-A1A2-89A67F75D54F}"/>
              </a:ext>
            </a:extLst>
          </p:cNvPr>
          <p:cNvSpPr/>
          <p:nvPr/>
        </p:nvSpPr>
        <p:spPr>
          <a:xfrm>
            <a:off x="1752601" y="4772784"/>
            <a:ext cx="8610600" cy="1915909"/>
          </a:xfrm>
          <a:prstGeom prst="rect">
            <a:avLst/>
          </a:prstGeom>
        </p:spPr>
        <p:txBody>
          <a:bodyPr wrap="square">
            <a:spAutoFit/>
          </a:bodyPr>
          <a:lstStyle/>
          <a:p>
            <a:r>
              <a:rPr lang="en-US" dirty="0">
                <a:solidFill>
                  <a:schemeClr val="tx1">
                    <a:lumMod val="95000"/>
                  </a:schemeClr>
                </a:solidFill>
                <a:latin typeface="LucidaSansUnicode"/>
              </a:rPr>
              <a:t>Unicode Composition (NFC) and Decomposition (NFD) don’t work as one might expect for Korean Hangul.  Extra steps are required to fully compose or decompose Korean in the case where compound </a:t>
            </a:r>
            <a:r>
              <a:rPr lang="en-US" dirty="0" err="1">
                <a:solidFill>
                  <a:schemeClr val="tx1">
                    <a:lumMod val="95000"/>
                  </a:schemeClr>
                </a:solidFill>
                <a:latin typeface="LucidaSansUnicode"/>
              </a:rPr>
              <a:t>Jamo</a:t>
            </a:r>
            <a:r>
              <a:rPr lang="en-US" dirty="0">
                <a:solidFill>
                  <a:schemeClr val="tx1">
                    <a:lumMod val="95000"/>
                  </a:schemeClr>
                </a:solidFill>
                <a:latin typeface="LucidaSansUnicode"/>
              </a:rPr>
              <a:t> are encountered.</a:t>
            </a:r>
          </a:p>
          <a:p>
            <a:endParaRPr lang="en-US" dirty="0">
              <a:solidFill>
                <a:schemeClr val="tx1">
                  <a:lumMod val="95000"/>
                </a:schemeClr>
              </a:solidFill>
              <a:latin typeface="LucidaSansUnicode"/>
            </a:endParaRPr>
          </a:p>
          <a:p>
            <a:r>
              <a:rPr lang="en-US" dirty="0">
                <a:solidFill>
                  <a:schemeClr val="tx1">
                    <a:lumMod val="95000"/>
                  </a:schemeClr>
                </a:solidFill>
                <a:latin typeface="LucidaSansUnicode"/>
              </a:rPr>
              <a:t>			</a:t>
            </a:r>
          </a:p>
          <a:p>
            <a:r>
              <a:rPr lang="en-US" sz="1400" dirty="0">
                <a:solidFill>
                  <a:schemeClr val="bg1"/>
                </a:solidFill>
                <a:latin typeface="LucidaSansUnicode"/>
              </a:rPr>
              <a:t>Maximal Korean Decompounding and Compounding</a:t>
            </a:r>
            <a:r>
              <a:rPr lang="en-US" dirty="0">
                <a:solidFill>
                  <a:schemeClr val="bg1"/>
                </a:solidFill>
                <a:latin typeface="LucidaSansUnicode"/>
              </a:rPr>
              <a:t> </a:t>
            </a:r>
          </a:p>
          <a:p>
            <a:r>
              <a:rPr lang="en-US" sz="1100" i="1" dirty="0">
                <a:solidFill>
                  <a:schemeClr val="bg1"/>
                </a:solidFill>
                <a:latin typeface="LucidaSansUnicode"/>
              </a:rPr>
              <a:t>See </a:t>
            </a:r>
            <a:r>
              <a:rPr lang="en-US" sz="1100" i="1" dirty="0">
                <a:solidFill>
                  <a:srgbClr val="0070C0"/>
                </a:solidFill>
              </a:rPr>
              <a:t>unicode.org/L2/L2006/06310-hangul-decompose9.pdf</a:t>
            </a:r>
            <a:endParaRPr lang="en-US" sz="1100" dirty="0">
              <a:solidFill>
                <a:srgbClr val="0070C0"/>
              </a:solidFill>
            </a:endParaRPr>
          </a:p>
        </p:txBody>
      </p:sp>
      <p:sp>
        <p:nvSpPr>
          <p:cNvPr id="10" name="Rectangle 9">
            <a:extLst>
              <a:ext uri="{FF2B5EF4-FFF2-40B4-BE49-F238E27FC236}">
                <a16:creationId xmlns:a16="http://schemas.microsoft.com/office/drawing/2014/main" id="{72EC06DD-39DC-4737-AAFD-7371E2A82FF4}"/>
              </a:ext>
            </a:extLst>
          </p:cNvPr>
          <p:cNvSpPr/>
          <p:nvPr/>
        </p:nvSpPr>
        <p:spPr>
          <a:xfrm>
            <a:off x="5505878" y="5638801"/>
            <a:ext cx="1301959" cy="461665"/>
          </a:xfrm>
          <a:prstGeom prst="rect">
            <a:avLst/>
          </a:prstGeom>
        </p:spPr>
        <p:txBody>
          <a:bodyPr wrap="none">
            <a:spAutoFit/>
          </a:bodyPr>
          <a:lstStyle/>
          <a:p>
            <a:r>
              <a:rPr lang="en-US" sz="2400" b="1" dirty="0">
                <a:solidFill>
                  <a:srgbClr val="F5B900"/>
                </a:solidFill>
                <a:latin typeface="LucidaSansUnicode"/>
              </a:rPr>
              <a:t>L – V – T</a:t>
            </a:r>
            <a:r>
              <a:rPr lang="en-US" sz="2400" dirty="0">
                <a:solidFill>
                  <a:schemeClr val="bg1"/>
                </a:solidFill>
                <a:latin typeface="LucidaSansUnicode"/>
              </a:rPr>
              <a:t> </a:t>
            </a:r>
            <a:endParaRPr lang="en-US" sz="2400" dirty="0"/>
          </a:p>
        </p:txBody>
      </p:sp>
      <p:sp>
        <p:nvSpPr>
          <p:cNvPr id="4" name="Rectangle 3">
            <a:extLst>
              <a:ext uri="{FF2B5EF4-FFF2-40B4-BE49-F238E27FC236}">
                <a16:creationId xmlns:a16="http://schemas.microsoft.com/office/drawing/2014/main" id="{3CA16205-FFF3-4BFF-9233-B2A6C0E51569}"/>
              </a:ext>
            </a:extLst>
          </p:cNvPr>
          <p:cNvSpPr/>
          <p:nvPr/>
        </p:nvSpPr>
        <p:spPr>
          <a:xfrm>
            <a:off x="6477000" y="6380916"/>
            <a:ext cx="4572000" cy="307777"/>
          </a:xfrm>
          <a:prstGeom prst="rect">
            <a:avLst/>
          </a:prstGeom>
        </p:spPr>
        <p:txBody>
          <a:bodyPr>
            <a:spAutoFit/>
          </a:bodyPr>
          <a:lstStyle/>
          <a:p>
            <a:r>
              <a:rPr lang="en-US" sz="1400" dirty="0">
                <a:solidFill>
                  <a:srgbClr val="00B0F0"/>
                </a:solidFill>
              </a:rPr>
              <a:t>http://www.omniglot.com/writing/korean.htm</a:t>
            </a:r>
          </a:p>
        </p:txBody>
      </p:sp>
    </p:spTree>
    <p:extLst>
      <p:ext uri="{BB962C8B-B14F-4D97-AF65-F5344CB8AC3E}">
        <p14:creationId xmlns:p14="http://schemas.microsoft.com/office/powerpoint/2010/main" val="3677726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9799-0675-458A-946F-7D303BA16649}"/>
              </a:ext>
            </a:extLst>
          </p:cNvPr>
          <p:cNvSpPr>
            <a:spLocks noGrp="1"/>
          </p:cNvSpPr>
          <p:nvPr>
            <p:ph type="title"/>
          </p:nvPr>
        </p:nvSpPr>
        <p:spPr/>
        <p:txBody>
          <a:bodyPr/>
          <a:lstStyle/>
          <a:p>
            <a:r>
              <a:rPr lang="en-US" dirty="0"/>
              <a:t>Korean Example</a:t>
            </a:r>
          </a:p>
        </p:txBody>
      </p:sp>
      <p:graphicFrame>
        <p:nvGraphicFramePr>
          <p:cNvPr id="4" name="Table 3">
            <a:extLst>
              <a:ext uri="{FF2B5EF4-FFF2-40B4-BE49-F238E27FC236}">
                <a16:creationId xmlns:a16="http://schemas.microsoft.com/office/drawing/2014/main" id="{37D3034B-66C3-493F-9BDE-63E628F4E830}"/>
              </a:ext>
            </a:extLst>
          </p:cNvPr>
          <p:cNvGraphicFramePr>
            <a:graphicFrameLocks noGrp="1"/>
          </p:cNvGraphicFramePr>
          <p:nvPr/>
        </p:nvGraphicFramePr>
        <p:xfrm>
          <a:off x="6477001" y="202879"/>
          <a:ext cx="3450597" cy="1794189"/>
        </p:xfrm>
        <a:graphic>
          <a:graphicData uri="http://schemas.openxmlformats.org/drawingml/2006/table">
            <a:tbl>
              <a:tblPr firstRow="1" firstCol="1" bandRow="1">
                <a:tableStyleId>{5C22544A-7EE6-4342-B048-85BDC9FD1C3A}</a:tableStyleId>
              </a:tblPr>
              <a:tblGrid>
                <a:gridCol w="1725022">
                  <a:extLst>
                    <a:ext uri="{9D8B030D-6E8A-4147-A177-3AD203B41FA5}">
                      <a16:colId xmlns:a16="http://schemas.microsoft.com/office/drawing/2014/main" val="322540085"/>
                    </a:ext>
                  </a:extLst>
                </a:gridCol>
                <a:gridCol w="1725575">
                  <a:extLst>
                    <a:ext uri="{9D8B030D-6E8A-4147-A177-3AD203B41FA5}">
                      <a16:colId xmlns:a16="http://schemas.microsoft.com/office/drawing/2014/main" val="2508590362"/>
                    </a:ext>
                  </a:extLst>
                </a:gridCol>
              </a:tblGrid>
              <a:tr h="487429">
                <a:tc gridSpan="2">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zh-CN" altLang="en-US" sz="2800" b="1" dirty="0">
                          <a:solidFill>
                            <a:schemeClr val="tx1"/>
                          </a:solidFill>
                          <a:effectLst/>
                        </a:rPr>
                        <a:t>한글</a:t>
                      </a:r>
                      <a:endParaRPr lang="en-US" sz="2800" b="1" dirty="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11732465"/>
                  </a:ext>
                </a:extLst>
              </a:tr>
              <a:tr h="440182">
                <a:tc>
                  <a:txBody>
                    <a:bodyPr/>
                    <a:lstStyle/>
                    <a:p>
                      <a:pPr marL="0" marR="0" algn="ctr">
                        <a:lnSpc>
                          <a:spcPct val="107000"/>
                        </a:lnSpc>
                        <a:spcBef>
                          <a:spcPts val="0"/>
                        </a:spcBef>
                        <a:spcAft>
                          <a:spcPts val="0"/>
                        </a:spcAft>
                      </a:pPr>
                      <a:r>
                        <a:rPr lang="en-US" sz="2400">
                          <a:effectLst/>
                        </a:rPr>
                        <a:t>HAN</a:t>
                      </a:r>
                      <a:endParaRPr lang="en-US" sz="14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400" dirty="0">
                          <a:effectLst/>
                        </a:rPr>
                        <a:t>GEUL</a:t>
                      </a:r>
                      <a:endParaRPr lang="en-US" sz="14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97662596"/>
                  </a:ext>
                </a:extLst>
              </a:tr>
              <a:tr h="433289">
                <a:tc>
                  <a:txBody>
                    <a:bodyPr/>
                    <a:lstStyle/>
                    <a:p>
                      <a:pPr marL="0" marR="0" algn="ctr">
                        <a:lnSpc>
                          <a:spcPct val="107000"/>
                        </a:lnSpc>
                        <a:spcBef>
                          <a:spcPts val="0"/>
                        </a:spcBef>
                        <a:spcAft>
                          <a:spcPts val="0"/>
                        </a:spcAft>
                      </a:pPr>
                      <a:r>
                        <a:rPr lang="zh-CN" sz="2400" dirty="0">
                          <a:effectLst/>
                        </a:rPr>
                        <a:t>한</a:t>
                      </a:r>
                      <a:endParaRPr lang="en-US" sz="14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zh-CN" sz="2400" dirty="0">
                          <a:effectLst/>
                        </a:rPr>
                        <a:t>글</a:t>
                      </a:r>
                      <a:endParaRPr lang="en-US" sz="14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26034902"/>
                  </a:ext>
                </a:extLst>
              </a:tr>
              <a:tr h="433289">
                <a:tc>
                  <a:txBody>
                    <a:bodyPr/>
                    <a:lstStyle/>
                    <a:p>
                      <a:pPr marL="0" marR="0" algn="ctr">
                        <a:lnSpc>
                          <a:spcPct val="107000"/>
                        </a:lnSpc>
                        <a:spcBef>
                          <a:spcPts val="0"/>
                        </a:spcBef>
                        <a:spcAft>
                          <a:spcPts val="0"/>
                        </a:spcAft>
                      </a:pPr>
                      <a:r>
                        <a:rPr lang="zh-CN" sz="2400">
                          <a:effectLst/>
                        </a:rPr>
                        <a:t>ᄒ</a:t>
                      </a:r>
                      <a:r>
                        <a:rPr lang="en-US" sz="2400">
                          <a:effectLst/>
                        </a:rPr>
                        <a:t>+ </a:t>
                      </a:r>
                      <a:r>
                        <a:rPr lang="zh-CN" sz="2400">
                          <a:effectLst/>
                        </a:rPr>
                        <a:t>ᅡ</a:t>
                      </a:r>
                      <a:r>
                        <a:rPr lang="en-US" sz="2400">
                          <a:effectLst/>
                        </a:rPr>
                        <a:t>+ </a:t>
                      </a:r>
                      <a:r>
                        <a:rPr lang="zh-CN" sz="2400">
                          <a:effectLst/>
                        </a:rPr>
                        <a:t>ᄂ</a:t>
                      </a:r>
                      <a:endParaRPr lang="en-US" sz="14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zh-CN" sz="2400" dirty="0">
                          <a:effectLst/>
                        </a:rPr>
                        <a:t>ᄀ</a:t>
                      </a:r>
                      <a:r>
                        <a:rPr lang="en-US" sz="2400" dirty="0">
                          <a:effectLst/>
                        </a:rPr>
                        <a:t>+ </a:t>
                      </a:r>
                      <a:r>
                        <a:rPr lang="zh-CN" sz="2400" dirty="0">
                          <a:effectLst/>
                        </a:rPr>
                        <a:t>ᅳ </a:t>
                      </a:r>
                      <a:r>
                        <a:rPr lang="en-US" sz="2400" dirty="0">
                          <a:effectLst/>
                        </a:rPr>
                        <a:t>+ </a:t>
                      </a:r>
                      <a:r>
                        <a:rPr lang="zh-CN" sz="2400" dirty="0">
                          <a:effectLst/>
                        </a:rPr>
                        <a:t>ᄅ</a:t>
                      </a:r>
                      <a:endParaRPr lang="en-US" sz="140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04757768"/>
                  </a:ext>
                </a:extLst>
              </a:tr>
            </a:tbl>
          </a:graphicData>
        </a:graphic>
      </p:graphicFrame>
      <p:pic>
        <p:nvPicPr>
          <p:cNvPr id="6" name="Hangeul_Example_2018-09-09_23-18-08">
            <a:hlinkClick r:id="" action="ppaction://media"/>
            <a:extLst>
              <a:ext uri="{FF2B5EF4-FFF2-40B4-BE49-F238E27FC236}">
                <a16:creationId xmlns:a16="http://schemas.microsoft.com/office/drawing/2014/main" id="{D877D715-EC2D-4A67-8C13-0B481FFD1A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1" y="2209800"/>
            <a:ext cx="8499397" cy="3733800"/>
          </a:xfrm>
          <a:prstGeom prst="rect">
            <a:avLst/>
          </a:prstGeom>
        </p:spPr>
      </p:pic>
    </p:spTree>
    <p:extLst>
      <p:ext uri="{BB962C8B-B14F-4D97-AF65-F5344CB8AC3E}">
        <p14:creationId xmlns:p14="http://schemas.microsoft.com/office/powerpoint/2010/main" val="38816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F161C-94EC-4A8A-8AF9-0E8437D1FFF8}"/>
              </a:ext>
            </a:extLst>
          </p:cNvPr>
          <p:cNvSpPr>
            <a:spLocks noGrp="1"/>
          </p:cNvSpPr>
          <p:nvPr>
            <p:ph type="title"/>
          </p:nvPr>
        </p:nvSpPr>
        <p:spPr/>
        <p:txBody>
          <a:bodyPr/>
          <a:lstStyle/>
          <a:p>
            <a:r>
              <a:rPr lang="en-US" dirty="0"/>
              <a:t>Normalization and debugging tips </a:t>
            </a:r>
          </a:p>
        </p:txBody>
      </p:sp>
      <p:pic>
        <p:nvPicPr>
          <p:cNvPr id="5" name="Content Placeholder 4" descr="Head with Gears">
            <a:extLst>
              <a:ext uri="{FF2B5EF4-FFF2-40B4-BE49-F238E27FC236}">
                <a16:creationId xmlns:a16="http://schemas.microsoft.com/office/drawing/2014/main" id="{6F8AE08F-1F0D-495C-A026-ECAF1B7EAFC3}"/>
              </a:ext>
            </a:extLst>
          </p:cNvPr>
          <p:cNvPicPr>
            <a:picLocks noGrp="1" noChangeAspect="1"/>
          </p:cNvPicPr>
          <p:nvPr>
            <p:ph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200" y="211836"/>
            <a:ext cx="1219200" cy="1219200"/>
          </a:xfrm>
        </p:spPr>
      </p:pic>
      <p:sp>
        <p:nvSpPr>
          <p:cNvPr id="6" name="Content Placeholder 9">
            <a:extLst>
              <a:ext uri="{FF2B5EF4-FFF2-40B4-BE49-F238E27FC236}">
                <a16:creationId xmlns:a16="http://schemas.microsoft.com/office/drawing/2014/main" id="{78845CFA-3546-4176-9A72-1140C820D0A9}"/>
              </a:ext>
            </a:extLst>
          </p:cNvPr>
          <p:cNvSpPr txBox="1">
            <a:spLocks/>
          </p:cNvSpPr>
          <p:nvPr/>
        </p:nvSpPr>
        <p:spPr bwMode="auto">
          <a:xfrm>
            <a:off x="838200" y="1447800"/>
            <a:ext cx="9601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lvl1pPr marL="438150" indent="-319088" algn="l" rtl="0" eaLnBrk="0" fontAlgn="base" hangingPunct="0">
              <a:spcBef>
                <a:spcPct val="0"/>
              </a:spcBef>
              <a:spcAft>
                <a:spcPct val="0"/>
              </a:spcAft>
              <a:buClr>
                <a:schemeClr val="accent1"/>
              </a:buClr>
              <a:buSzPct val="80000"/>
              <a:buFont typeface="Wingdings 2" panose="05020102010507070707" pitchFamily="18" charset="2"/>
              <a:buChar char=""/>
              <a:defRPr sz="3200" kern="1200">
                <a:solidFill>
                  <a:schemeClr val="bg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anose="05000000000000000000" pitchFamily="2" charset="2"/>
              <a:buChar char=""/>
              <a:defRPr sz="2800" kern="1200">
                <a:solidFill>
                  <a:schemeClr val="bg1"/>
                </a:solidFill>
                <a:latin typeface="+mn-lt"/>
                <a:ea typeface="+mn-ea"/>
                <a:cs typeface="+mn-cs"/>
              </a:defRPr>
            </a:lvl2pPr>
            <a:lvl3pPr marL="995363" indent="-228600" algn="l" rtl="0" eaLnBrk="0" fontAlgn="base" hangingPunct="0">
              <a:spcBef>
                <a:spcPct val="20000"/>
              </a:spcBef>
              <a:spcAft>
                <a:spcPct val="0"/>
              </a:spcAft>
              <a:buClr>
                <a:srgbClr val="E66C7D"/>
              </a:buClr>
              <a:buFont typeface="Arial" panose="020B0604020202020204" pitchFamily="34" charset="0"/>
              <a:buChar char="▪"/>
              <a:defRPr sz="2400" kern="1200">
                <a:solidFill>
                  <a:schemeClr val="bg1"/>
                </a:solidFill>
                <a:latin typeface="+mn-lt"/>
                <a:ea typeface="+mn-ea"/>
                <a:cs typeface="+mn-cs"/>
              </a:defRPr>
            </a:lvl3pPr>
            <a:lvl4pPr marL="1216025" indent="-182563" algn="l" rtl="0" eaLnBrk="0" fontAlgn="base" hangingPunct="0">
              <a:spcBef>
                <a:spcPct val="20000"/>
              </a:spcBef>
              <a:spcAft>
                <a:spcPct val="0"/>
              </a:spcAft>
              <a:buClr>
                <a:srgbClr val="6BB76D"/>
              </a:buClr>
              <a:buFont typeface="Arial" panose="020B0604020202020204" pitchFamily="34" charset="0"/>
              <a:buChar char="▪"/>
              <a:defRPr sz="2000" kern="1200">
                <a:solidFill>
                  <a:schemeClr val="bg1"/>
                </a:solidFill>
                <a:latin typeface="+mn-lt"/>
                <a:ea typeface="+mn-ea"/>
                <a:cs typeface="+mn-cs"/>
              </a:defRPr>
            </a:lvl4pPr>
            <a:lvl5pPr marL="1425575" indent="-182563" algn="l" rtl="0" eaLnBrk="0" fontAlgn="base" hangingPunct="0">
              <a:spcBef>
                <a:spcPct val="20000"/>
              </a:spcBef>
              <a:spcAft>
                <a:spcPct val="0"/>
              </a:spcAft>
              <a:buClr>
                <a:srgbClr val="E88651"/>
              </a:buClr>
              <a:buFont typeface="Wingdings 3" panose="05040102010807070707" pitchFamily="18" charset="2"/>
              <a:buChar char=""/>
              <a:defRPr lang="en-US" sz="2000" kern="1200">
                <a:solidFill>
                  <a:schemeClr val="bg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dirty="0">
                <a:solidFill>
                  <a:srgbClr val="FFC000"/>
                </a:solidFill>
              </a:rPr>
              <a:t>String length checks</a:t>
            </a:r>
          </a:p>
          <a:p>
            <a:pPr lvl="1"/>
            <a:r>
              <a:rPr lang="en-US" dirty="0">
                <a:solidFill>
                  <a:schemeClr val="tx1">
                    <a:lumMod val="95000"/>
                  </a:schemeClr>
                </a:solidFill>
              </a:rPr>
              <a:t>Invisible (non-printing) characters can cause you to lose a lot of time debugging.  A quick string length test can help you determine if two strings that look the same actually are not.</a:t>
            </a:r>
          </a:p>
          <a:p>
            <a:pPr lvl="2"/>
            <a:endParaRPr lang="en-US" dirty="0">
              <a:solidFill>
                <a:schemeClr val="tx1">
                  <a:lumMod val="95000"/>
                </a:schemeClr>
              </a:solidFill>
            </a:endParaRPr>
          </a:p>
          <a:p>
            <a:pPr lvl="2"/>
            <a:endParaRPr lang="en-US" dirty="0">
              <a:solidFill>
                <a:schemeClr val="tx1">
                  <a:lumMod val="95000"/>
                </a:schemeClr>
              </a:solidFill>
            </a:endParaRPr>
          </a:p>
          <a:p>
            <a:r>
              <a:rPr lang="en-US" dirty="0">
                <a:solidFill>
                  <a:srgbClr val="FECE00"/>
                </a:solidFill>
              </a:rPr>
              <a:t>Normalization</a:t>
            </a:r>
          </a:p>
          <a:p>
            <a:pPr lvl="1"/>
            <a:r>
              <a:rPr lang="en-US" dirty="0">
                <a:solidFill>
                  <a:schemeClr val="tx1">
                    <a:lumMod val="95000"/>
                  </a:schemeClr>
                </a:solidFill>
              </a:rPr>
              <a:t>Choose a normalization form with your application in mind</a:t>
            </a:r>
          </a:p>
          <a:p>
            <a:pPr lvl="1"/>
            <a:r>
              <a:rPr lang="en-US" dirty="0">
                <a:solidFill>
                  <a:schemeClr val="tx1">
                    <a:lumMod val="95000"/>
                  </a:schemeClr>
                </a:solidFill>
              </a:rPr>
              <a:t>Make sure to use the same normalization form when comparing two strings, e.g. index terms v. search terms</a:t>
            </a:r>
            <a:endParaRPr lang="en-US" sz="2400" dirty="0">
              <a:solidFill>
                <a:schemeClr val="tx1">
                  <a:lumMod val="95000"/>
                </a:schemeClr>
              </a:solidFill>
            </a:endParaRPr>
          </a:p>
          <a:p>
            <a:pPr lvl="2"/>
            <a:endParaRPr lang="en-US" dirty="0">
              <a:solidFill>
                <a:srgbClr val="FF0000"/>
              </a:solidFill>
            </a:endParaRPr>
          </a:p>
        </p:txBody>
      </p:sp>
    </p:spTree>
    <p:extLst>
      <p:ext uri="{BB962C8B-B14F-4D97-AF65-F5344CB8AC3E}">
        <p14:creationId xmlns:p14="http://schemas.microsoft.com/office/powerpoint/2010/main" val="3562952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75DFB-5DAA-48F1-B142-26B40D29C260}"/>
              </a:ext>
            </a:extLst>
          </p:cNvPr>
          <p:cNvSpPr>
            <a:spLocks noGrp="1"/>
          </p:cNvSpPr>
          <p:nvPr>
            <p:ph type="title"/>
          </p:nvPr>
        </p:nvSpPr>
        <p:spPr/>
        <p:txBody>
          <a:bodyPr/>
          <a:lstStyle/>
          <a:p>
            <a:r>
              <a:rPr lang="en-US" dirty="0"/>
              <a:t>Unicode Regular Expressions</a:t>
            </a:r>
          </a:p>
        </p:txBody>
      </p:sp>
      <p:sp>
        <p:nvSpPr>
          <p:cNvPr id="3" name="Rectangle 2">
            <a:extLst>
              <a:ext uri="{FF2B5EF4-FFF2-40B4-BE49-F238E27FC236}">
                <a16:creationId xmlns:a16="http://schemas.microsoft.com/office/drawing/2014/main" id="{1A28E225-8F7B-42B8-9EF6-A283C20D46F7}"/>
              </a:ext>
            </a:extLst>
          </p:cNvPr>
          <p:cNvSpPr/>
          <p:nvPr/>
        </p:nvSpPr>
        <p:spPr>
          <a:xfrm>
            <a:off x="1600200" y="6336268"/>
            <a:ext cx="6705600" cy="369332"/>
          </a:xfrm>
          <a:prstGeom prst="rect">
            <a:avLst/>
          </a:prstGeom>
        </p:spPr>
        <p:txBody>
          <a:bodyPr wrap="square">
            <a:spAutoFit/>
          </a:bodyPr>
          <a:lstStyle/>
          <a:p>
            <a:r>
              <a:rPr lang="en-US" dirty="0">
                <a:solidFill>
                  <a:srgbClr val="00B0F0"/>
                </a:solidFill>
              </a:rPr>
              <a:t>https://www.regular-expressions.info/unicode.html</a:t>
            </a:r>
          </a:p>
        </p:txBody>
      </p:sp>
      <p:sp>
        <p:nvSpPr>
          <p:cNvPr id="4" name="Rectangle 1">
            <a:extLst>
              <a:ext uri="{FF2B5EF4-FFF2-40B4-BE49-F238E27FC236}">
                <a16:creationId xmlns:a16="http://schemas.microsoft.com/office/drawing/2014/main" id="{3F988D13-8687-4AF6-A278-E7785B6D6BD0}"/>
              </a:ext>
            </a:extLst>
          </p:cNvPr>
          <p:cNvSpPr>
            <a:spLocks noChangeArrowheads="1"/>
          </p:cNvSpPr>
          <p:nvPr/>
        </p:nvSpPr>
        <p:spPr bwMode="auto">
          <a:xfrm>
            <a:off x="1752600" y="2195899"/>
            <a:ext cx="533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dirty="0">
                <a:latin typeface="Arial Unicode MS"/>
              </a:rPr>
              <a:t>\p{L}</a:t>
            </a:r>
            <a:r>
              <a:rPr lang="en-US" altLang="en-US" dirty="0"/>
              <a:t> or </a:t>
            </a:r>
            <a:r>
              <a:rPr lang="en-US" altLang="en-US" dirty="0">
                <a:latin typeface="Arial Unicode MS"/>
              </a:rPr>
              <a:t>\p{Letter} </a:t>
            </a:r>
            <a:r>
              <a:rPr lang="en-US" altLang="en-US" sz="1600" dirty="0">
                <a:solidFill>
                  <a:srgbClr val="FFCE00"/>
                </a:solidFill>
              </a:rPr>
              <a:t>: any “letter” from any language. </a:t>
            </a:r>
          </a:p>
        </p:txBody>
      </p:sp>
      <p:sp>
        <p:nvSpPr>
          <p:cNvPr id="5" name="TextBox 4">
            <a:extLst>
              <a:ext uri="{FF2B5EF4-FFF2-40B4-BE49-F238E27FC236}">
                <a16:creationId xmlns:a16="http://schemas.microsoft.com/office/drawing/2014/main" id="{13893634-65C9-4FBC-B235-9319DA17E39E}"/>
              </a:ext>
            </a:extLst>
          </p:cNvPr>
          <p:cNvSpPr txBox="1"/>
          <p:nvPr/>
        </p:nvSpPr>
        <p:spPr>
          <a:xfrm>
            <a:off x="1771345" y="1752600"/>
            <a:ext cx="1948995" cy="369332"/>
          </a:xfrm>
          <a:prstGeom prst="rect">
            <a:avLst/>
          </a:prstGeom>
          <a:noFill/>
        </p:spPr>
        <p:txBody>
          <a:bodyPr wrap="none" rtlCol="0">
            <a:spAutoFit/>
          </a:bodyPr>
          <a:lstStyle/>
          <a:p>
            <a:r>
              <a:rPr lang="en-US" u="sng" dirty="0">
                <a:solidFill>
                  <a:srgbClr val="FF0000"/>
                </a:solidFill>
              </a:rPr>
              <a:t>UNICODE REGEXES</a:t>
            </a:r>
          </a:p>
        </p:txBody>
      </p:sp>
      <p:sp>
        <p:nvSpPr>
          <p:cNvPr id="6" name="TextBox 5">
            <a:extLst>
              <a:ext uri="{FF2B5EF4-FFF2-40B4-BE49-F238E27FC236}">
                <a16:creationId xmlns:a16="http://schemas.microsoft.com/office/drawing/2014/main" id="{D22105E0-FF23-4998-8C2C-F805A635ACB2}"/>
              </a:ext>
            </a:extLst>
          </p:cNvPr>
          <p:cNvSpPr txBox="1"/>
          <p:nvPr/>
        </p:nvSpPr>
        <p:spPr>
          <a:xfrm>
            <a:off x="6858000" y="1676400"/>
            <a:ext cx="3042564" cy="369332"/>
          </a:xfrm>
          <a:prstGeom prst="rect">
            <a:avLst/>
          </a:prstGeom>
          <a:noFill/>
        </p:spPr>
        <p:txBody>
          <a:bodyPr wrap="none" rtlCol="0">
            <a:spAutoFit/>
          </a:bodyPr>
          <a:lstStyle/>
          <a:p>
            <a:r>
              <a:rPr lang="en-US" u="sng" dirty="0">
                <a:solidFill>
                  <a:srgbClr val="FF0000"/>
                </a:solidFill>
              </a:rPr>
              <a:t>TRADITIONAL “ASCII” REGEXES</a:t>
            </a:r>
          </a:p>
        </p:txBody>
      </p:sp>
      <p:sp>
        <p:nvSpPr>
          <p:cNvPr id="7" name="Rectangle 1">
            <a:extLst>
              <a:ext uri="{FF2B5EF4-FFF2-40B4-BE49-F238E27FC236}">
                <a16:creationId xmlns:a16="http://schemas.microsoft.com/office/drawing/2014/main" id="{A04395A7-0F9B-4531-A21E-78C3F37439D0}"/>
              </a:ext>
            </a:extLst>
          </p:cNvPr>
          <p:cNvSpPr>
            <a:spLocks noChangeArrowheads="1"/>
          </p:cNvSpPr>
          <p:nvPr/>
        </p:nvSpPr>
        <p:spPr bwMode="auto">
          <a:xfrm>
            <a:off x="7010400" y="2195899"/>
            <a:ext cx="2743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dirty="0">
                <a:solidFill>
                  <a:schemeClr val="bg1"/>
                </a:solidFill>
                <a:latin typeface="Arial Unicode MS"/>
              </a:rPr>
              <a:t>\w </a:t>
            </a:r>
            <a:r>
              <a:rPr lang="en-US" altLang="en-US" dirty="0">
                <a:solidFill>
                  <a:srgbClr val="FFCE00"/>
                </a:solidFill>
                <a:latin typeface="Arial Unicode MS"/>
              </a:rPr>
              <a:t>: [a-</a:t>
            </a:r>
            <a:r>
              <a:rPr lang="en-US" altLang="en-US" dirty="0" err="1">
                <a:solidFill>
                  <a:srgbClr val="FFCE00"/>
                </a:solidFill>
                <a:latin typeface="Arial Unicode MS"/>
              </a:rPr>
              <a:t>zA</a:t>
            </a:r>
            <a:r>
              <a:rPr lang="en-US" altLang="en-US" dirty="0">
                <a:solidFill>
                  <a:srgbClr val="FFCE00"/>
                </a:solidFill>
                <a:latin typeface="Arial Unicode MS"/>
              </a:rPr>
              <a:t>-Z_-]</a:t>
            </a:r>
            <a:endParaRPr lang="en-US" altLang="en-US" sz="1600" dirty="0">
              <a:solidFill>
                <a:srgbClr val="FFCE00"/>
              </a:solidFill>
            </a:endParaRPr>
          </a:p>
        </p:txBody>
      </p:sp>
      <p:sp>
        <p:nvSpPr>
          <p:cNvPr id="8" name="Rectangle 1">
            <a:extLst>
              <a:ext uri="{FF2B5EF4-FFF2-40B4-BE49-F238E27FC236}">
                <a16:creationId xmlns:a16="http://schemas.microsoft.com/office/drawing/2014/main" id="{A21B5497-0296-4029-B443-395FE69F6BC1}"/>
              </a:ext>
            </a:extLst>
          </p:cNvPr>
          <p:cNvSpPr>
            <a:spLocks noChangeArrowheads="1"/>
          </p:cNvSpPr>
          <p:nvPr/>
        </p:nvSpPr>
        <p:spPr bwMode="auto">
          <a:xfrm>
            <a:off x="1734263" y="2930549"/>
            <a:ext cx="53340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lang="en-US" altLang="en-US" dirty="0">
                <a:solidFill>
                  <a:schemeClr val="tx1">
                    <a:lumMod val="95000"/>
                  </a:schemeClr>
                </a:solidFill>
                <a:latin typeface="Arial Unicode MS"/>
              </a:rPr>
              <a:t>\p{Z}</a:t>
            </a:r>
            <a:r>
              <a:rPr lang="en-US" altLang="en-US" dirty="0">
                <a:solidFill>
                  <a:schemeClr val="tx1">
                    <a:lumMod val="95000"/>
                  </a:schemeClr>
                </a:solidFill>
              </a:rPr>
              <a:t> or </a:t>
            </a:r>
            <a:r>
              <a:rPr lang="en-US" altLang="en-US" dirty="0">
                <a:solidFill>
                  <a:schemeClr val="tx1">
                    <a:lumMod val="95000"/>
                  </a:schemeClr>
                </a:solidFill>
                <a:latin typeface="Arial Unicode MS"/>
              </a:rPr>
              <a:t>\p{</a:t>
            </a:r>
            <a:r>
              <a:rPr lang="en-US" altLang="en-US" dirty="0" err="1">
                <a:solidFill>
                  <a:schemeClr val="tx1">
                    <a:lumMod val="95000"/>
                  </a:schemeClr>
                </a:solidFill>
                <a:latin typeface="Arial Unicode MS"/>
              </a:rPr>
              <a:t>Saparator</a:t>
            </a:r>
            <a:r>
              <a:rPr lang="en-US" altLang="en-US" dirty="0">
                <a:solidFill>
                  <a:schemeClr val="tx1">
                    <a:lumMod val="95000"/>
                  </a:schemeClr>
                </a:solidFill>
                <a:latin typeface="Arial Unicode MS"/>
              </a:rPr>
              <a:t>} </a:t>
            </a:r>
            <a:r>
              <a:rPr lang="en-US" altLang="en-US" sz="1600" dirty="0">
                <a:solidFill>
                  <a:srgbClr val="FFCE00"/>
                </a:solidFill>
              </a:rPr>
              <a:t>: </a:t>
            </a:r>
            <a:r>
              <a:rPr lang="en-US" sz="1600" dirty="0">
                <a:solidFill>
                  <a:srgbClr val="FFCE00"/>
                </a:solidFill>
              </a:rPr>
              <a:t>any kind of whitespace or invisible separator. </a:t>
            </a:r>
            <a:r>
              <a:rPr lang="en-US" altLang="en-US" sz="1600" dirty="0">
                <a:solidFill>
                  <a:srgbClr val="FFCE00"/>
                </a:solidFill>
              </a:rPr>
              <a:t>. </a:t>
            </a:r>
          </a:p>
        </p:txBody>
      </p:sp>
      <p:sp>
        <p:nvSpPr>
          <p:cNvPr id="9" name="Rectangle 1">
            <a:extLst>
              <a:ext uri="{FF2B5EF4-FFF2-40B4-BE49-F238E27FC236}">
                <a16:creationId xmlns:a16="http://schemas.microsoft.com/office/drawing/2014/main" id="{C93336A9-2D7F-482F-A93E-083537B48D48}"/>
              </a:ext>
            </a:extLst>
          </p:cNvPr>
          <p:cNvSpPr>
            <a:spLocks noChangeArrowheads="1"/>
          </p:cNvSpPr>
          <p:nvPr/>
        </p:nvSpPr>
        <p:spPr bwMode="auto">
          <a:xfrm>
            <a:off x="7010400" y="2838281"/>
            <a:ext cx="2743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dirty="0">
                <a:solidFill>
                  <a:schemeClr val="bg1"/>
                </a:solidFill>
                <a:latin typeface="Arial Unicode MS"/>
              </a:rPr>
              <a:t>\s </a:t>
            </a:r>
            <a:r>
              <a:rPr lang="en-US" altLang="en-US" dirty="0">
                <a:solidFill>
                  <a:srgbClr val="FFCE00"/>
                </a:solidFill>
                <a:latin typeface="Arial Unicode MS"/>
              </a:rPr>
              <a:t>: [\s\t]</a:t>
            </a:r>
            <a:endParaRPr lang="en-US" altLang="en-US" sz="1600" dirty="0">
              <a:solidFill>
                <a:srgbClr val="FFCE00"/>
              </a:solidFill>
            </a:endParaRPr>
          </a:p>
        </p:txBody>
      </p:sp>
      <p:grpSp>
        <p:nvGrpSpPr>
          <p:cNvPr id="13" name="Group 12">
            <a:extLst>
              <a:ext uri="{FF2B5EF4-FFF2-40B4-BE49-F238E27FC236}">
                <a16:creationId xmlns:a16="http://schemas.microsoft.com/office/drawing/2014/main" id="{7BB3D7B6-940B-4709-A626-EA03F1DA67F5}"/>
              </a:ext>
            </a:extLst>
          </p:cNvPr>
          <p:cNvGrpSpPr/>
          <p:nvPr/>
        </p:nvGrpSpPr>
        <p:grpSpPr>
          <a:xfrm>
            <a:off x="2429232" y="3593066"/>
            <a:ext cx="8131449" cy="2807735"/>
            <a:chOff x="905231" y="3593065"/>
            <a:chExt cx="8131449" cy="2807735"/>
          </a:xfrm>
        </p:grpSpPr>
        <p:pic>
          <p:nvPicPr>
            <p:cNvPr id="10" name="Picture 9">
              <a:extLst>
                <a:ext uri="{FF2B5EF4-FFF2-40B4-BE49-F238E27FC236}">
                  <a16:creationId xmlns:a16="http://schemas.microsoft.com/office/drawing/2014/main" id="{02D2C53B-D8D1-41B9-9470-59BCEA2DD362}"/>
                </a:ext>
              </a:extLst>
            </p:cNvPr>
            <p:cNvPicPr>
              <a:picLocks noChangeAspect="1"/>
            </p:cNvPicPr>
            <p:nvPr/>
          </p:nvPicPr>
          <p:blipFill>
            <a:blip r:embed="rId2"/>
            <a:stretch>
              <a:fillRect/>
            </a:stretch>
          </p:blipFill>
          <p:spPr>
            <a:xfrm>
              <a:off x="905231" y="3593065"/>
              <a:ext cx="7333537" cy="2715902"/>
            </a:xfrm>
            <a:prstGeom prst="rect">
              <a:avLst/>
            </a:prstGeom>
          </p:spPr>
        </p:pic>
        <p:sp>
          <p:nvSpPr>
            <p:cNvPr id="11" name="Oval 10">
              <a:extLst>
                <a:ext uri="{FF2B5EF4-FFF2-40B4-BE49-F238E27FC236}">
                  <a16:creationId xmlns:a16="http://schemas.microsoft.com/office/drawing/2014/main" id="{2BF08527-7393-41FB-9EF4-F1E56C55A2EC}"/>
                </a:ext>
              </a:extLst>
            </p:cNvPr>
            <p:cNvSpPr/>
            <p:nvPr/>
          </p:nvSpPr>
          <p:spPr>
            <a:xfrm>
              <a:off x="7239000" y="5181600"/>
              <a:ext cx="11430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1AF098-A0CC-47C8-B2CC-1A1FE69C83B6}"/>
                </a:ext>
              </a:extLst>
            </p:cNvPr>
            <p:cNvSpPr/>
            <p:nvPr/>
          </p:nvSpPr>
          <p:spPr>
            <a:xfrm>
              <a:off x="4464680" y="3800748"/>
              <a:ext cx="4572000" cy="261610"/>
            </a:xfrm>
            <a:prstGeom prst="rect">
              <a:avLst/>
            </a:prstGeom>
          </p:spPr>
          <p:txBody>
            <a:bodyPr>
              <a:spAutoFit/>
            </a:bodyPr>
            <a:lstStyle/>
            <a:p>
              <a:r>
                <a:rPr lang="en-US" sz="1100" dirty="0">
                  <a:solidFill>
                    <a:srgbClr val="00B0F0"/>
                  </a:solidFill>
                </a:rPr>
                <a:t>https://www.regular-expressions.info/refshorthand.html</a:t>
              </a:r>
            </a:p>
          </p:txBody>
        </p:sp>
      </p:grpSp>
    </p:spTree>
    <p:extLst>
      <p:ext uri="{BB962C8B-B14F-4D97-AF65-F5344CB8AC3E}">
        <p14:creationId xmlns:p14="http://schemas.microsoft.com/office/powerpoint/2010/main" val="4103397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64E68-D0CD-2E43-AB90-BF80FAE679AB}"/>
              </a:ext>
            </a:extLst>
          </p:cNvPr>
          <p:cNvSpPr>
            <a:spLocks noGrp="1"/>
          </p:cNvSpPr>
          <p:nvPr>
            <p:ph type="title"/>
          </p:nvPr>
        </p:nvSpPr>
        <p:spPr>
          <a:xfrm>
            <a:off x="0" y="107318"/>
            <a:ext cx="10515600" cy="1325563"/>
          </a:xfrm>
        </p:spPr>
        <p:txBody>
          <a:bodyPr/>
          <a:lstStyle/>
          <a:p>
            <a:r>
              <a:rPr lang="en-US" dirty="0"/>
              <a:t>Tokenization</a:t>
            </a:r>
          </a:p>
        </p:txBody>
      </p:sp>
      <p:sp>
        <p:nvSpPr>
          <p:cNvPr id="5" name="Rectangle 4">
            <a:extLst>
              <a:ext uri="{FF2B5EF4-FFF2-40B4-BE49-F238E27FC236}">
                <a16:creationId xmlns:a16="http://schemas.microsoft.com/office/drawing/2014/main" id="{4DF1A5F4-D878-DC4A-A42E-4DA47C602258}"/>
              </a:ext>
            </a:extLst>
          </p:cNvPr>
          <p:cNvSpPr/>
          <p:nvPr/>
        </p:nvSpPr>
        <p:spPr>
          <a:xfrm>
            <a:off x="3150704" y="6297438"/>
            <a:ext cx="6096000" cy="369332"/>
          </a:xfrm>
          <a:prstGeom prst="rect">
            <a:avLst/>
          </a:prstGeom>
        </p:spPr>
        <p:txBody>
          <a:bodyPr>
            <a:spAutoFit/>
          </a:bodyPr>
          <a:lstStyle/>
          <a:p>
            <a:r>
              <a:rPr lang="en-US" dirty="0" err="1">
                <a:solidFill>
                  <a:schemeClr val="accent1">
                    <a:lumMod val="60000"/>
                    <a:lumOff val="40000"/>
                  </a:schemeClr>
                </a:solidFill>
                <a:latin typeface="Times" pitchFamily="2" charset="0"/>
              </a:rPr>
              <a:t>Habert</a:t>
            </a:r>
            <a:r>
              <a:rPr lang="en-US" dirty="0">
                <a:solidFill>
                  <a:schemeClr val="accent1">
                    <a:lumMod val="60000"/>
                    <a:lumOff val="40000"/>
                  </a:schemeClr>
                </a:solidFill>
                <a:latin typeface="Times" pitchFamily="2" charset="0"/>
              </a:rPr>
              <a:t> et al. (2019) Towards Tokenization Evaluation </a:t>
            </a:r>
            <a:endParaRPr lang="en-US" dirty="0">
              <a:solidFill>
                <a:schemeClr val="accent1">
                  <a:lumMod val="60000"/>
                  <a:lumOff val="40000"/>
                </a:schemeClr>
              </a:solidFill>
            </a:endParaRPr>
          </a:p>
        </p:txBody>
      </p:sp>
      <p:pic>
        <p:nvPicPr>
          <p:cNvPr id="7" name="Picture 6">
            <a:extLst>
              <a:ext uri="{FF2B5EF4-FFF2-40B4-BE49-F238E27FC236}">
                <a16:creationId xmlns:a16="http://schemas.microsoft.com/office/drawing/2014/main" id="{E21915A8-765E-6A4F-AD33-C0FC6817271C}"/>
              </a:ext>
            </a:extLst>
          </p:cNvPr>
          <p:cNvPicPr>
            <a:picLocks noChangeAspect="1"/>
          </p:cNvPicPr>
          <p:nvPr/>
        </p:nvPicPr>
        <p:blipFill>
          <a:blip r:embed="rId2"/>
          <a:stretch>
            <a:fillRect/>
          </a:stretch>
        </p:blipFill>
        <p:spPr>
          <a:xfrm>
            <a:off x="3150704" y="801476"/>
            <a:ext cx="5984615" cy="4030874"/>
          </a:xfrm>
          <a:prstGeom prst="rect">
            <a:avLst/>
          </a:prstGeom>
        </p:spPr>
      </p:pic>
      <p:sp>
        <p:nvSpPr>
          <p:cNvPr id="26" name="Rectangle 25">
            <a:extLst>
              <a:ext uri="{FF2B5EF4-FFF2-40B4-BE49-F238E27FC236}">
                <a16:creationId xmlns:a16="http://schemas.microsoft.com/office/drawing/2014/main" id="{228829C4-5475-A545-9820-E1C3795EDFCB}"/>
              </a:ext>
            </a:extLst>
          </p:cNvPr>
          <p:cNvSpPr/>
          <p:nvPr/>
        </p:nvSpPr>
        <p:spPr>
          <a:xfrm>
            <a:off x="3284466" y="4975586"/>
            <a:ext cx="6096000" cy="1015663"/>
          </a:xfrm>
          <a:prstGeom prst="rect">
            <a:avLst/>
          </a:prstGeom>
        </p:spPr>
        <p:txBody>
          <a:bodyPr>
            <a:spAutoFit/>
          </a:bodyPr>
          <a:lstStyle/>
          <a:p>
            <a:r>
              <a:rPr lang="en-US" sz="2000" dirty="0">
                <a:latin typeface="Times" pitchFamily="2" charset="0"/>
              </a:rPr>
              <a:t>Table 1: Total number of words and sentences obtained by 8 tokenizers on a 450,000 size test corpus in the </a:t>
            </a:r>
            <a:r>
              <a:rPr lang="en-US" sz="2000" i="1" dirty="0">
                <a:latin typeface="Times" pitchFamily="2" charset="0"/>
              </a:rPr>
              <a:t>GRACE </a:t>
            </a:r>
            <a:r>
              <a:rPr lang="en-US" sz="2000" dirty="0">
                <a:latin typeface="Times" pitchFamily="2" charset="0"/>
              </a:rPr>
              <a:t>evaluation. </a:t>
            </a:r>
            <a:endParaRPr lang="en-US" sz="2000" dirty="0"/>
          </a:p>
        </p:txBody>
      </p:sp>
      <p:grpSp>
        <p:nvGrpSpPr>
          <p:cNvPr id="27" name="Group 26">
            <a:extLst>
              <a:ext uri="{FF2B5EF4-FFF2-40B4-BE49-F238E27FC236}">
                <a16:creationId xmlns:a16="http://schemas.microsoft.com/office/drawing/2014/main" id="{B7FC7622-FE5B-1A4F-983F-9FB5AA32C247}"/>
              </a:ext>
            </a:extLst>
          </p:cNvPr>
          <p:cNvGrpSpPr/>
          <p:nvPr/>
        </p:nvGrpSpPr>
        <p:grpSpPr>
          <a:xfrm>
            <a:off x="10830045" y="422724"/>
            <a:ext cx="1089367" cy="6244046"/>
            <a:chOff x="3318799" y="258721"/>
            <a:chExt cx="1089367" cy="6244046"/>
          </a:xfrm>
        </p:grpSpPr>
        <p:grpSp>
          <p:nvGrpSpPr>
            <p:cNvPr id="28" name="Group 27">
              <a:extLst>
                <a:ext uri="{FF2B5EF4-FFF2-40B4-BE49-F238E27FC236}">
                  <a16:creationId xmlns:a16="http://schemas.microsoft.com/office/drawing/2014/main" id="{0B7FA86F-61E3-4345-B121-5646D5DEF85E}"/>
                </a:ext>
              </a:extLst>
            </p:cNvPr>
            <p:cNvGrpSpPr/>
            <p:nvPr/>
          </p:nvGrpSpPr>
          <p:grpSpPr>
            <a:xfrm>
              <a:off x="3318799" y="258721"/>
              <a:ext cx="1089367" cy="6244046"/>
              <a:chOff x="1166149" y="235131"/>
              <a:chExt cx="1089367" cy="6244046"/>
            </a:xfrm>
          </p:grpSpPr>
          <p:grpSp>
            <p:nvGrpSpPr>
              <p:cNvPr id="30" name="Group 29">
                <a:extLst>
                  <a:ext uri="{FF2B5EF4-FFF2-40B4-BE49-F238E27FC236}">
                    <a16:creationId xmlns:a16="http://schemas.microsoft.com/office/drawing/2014/main" id="{AB50B750-0F3C-2848-9C35-6DAE2E60225A}"/>
                  </a:ext>
                </a:extLst>
              </p:cNvPr>
              <p:cNvGrpSpPr/>
              <p:nvPr/>
            </p:nvGrpSpPr>
            <p:grpSpPr>
              <a:xfrm>
                <a:off x="1166149" y="235131"/>
                <a:ext cx="1089367" cy="6244046"/>
                <a:chOff x="1418698" y="1698171"/>
                <a:chExt cx="1089367" cy="3756331"/>
              </a:xfrm>
            </p:grpSpPr>
            <p:grpSp>
              <p:nvGrpSpPr>
                <p:cNvPr id="32" name="Group 31">
                  <a:extLst>
                    <a:ext uri="{FF2B5EF4-FFF2-40B4-BE49-F238E27FC236}">
                      <a16:creationId xmlns:a16="http://schemas.microsoft.com/office/drawing/2014/main" id="{F5FC50B7-6FA3-6841-B5C9-439C182026E3}"/>
                    </a:ext>
                  </a:extLst>
                </p:cNvPr>
                <p:cNvGrpSpPr/>
                <p:nvPr/>
              </p:nvGrpSpPr>
              <p:grpSpPr>
                <a:xfrm>
                  <a:off x="1418698" y="1698171"/>
                  <a:ext cx="1089367" cy="3756331"/>
                  <a:chOff x="2554111" y="1851380"/>
                  <a:chExt cx="1566333" cy="2573864"/>
                </a:xfrm>
              </p:grpSpPr>
              <p:sp>
                <p:nvSpPr>
                  <p:cNvPr id="39" name="Triangle 38">
                    <a:extLst>
                      <a:ext uri="{FF2B5EF4-FFF2-40B4-BE49-F238E27FC236}">
                        <a16:creationId xmlns:a16="http://schemas.microsoft.com/office/drawing/2014/main" id="{311E42AB-5975-6D4B-B659-B1CA0219045D}"/>
                      </a:ext>
                    </a:extLst>
                  </p:cNvPr>
                  <p:cNvSpPr/>
                  <p:nvPr/>
                </p:nvSpPr>
                <p:spPr>
                  <a:xfrm>
                    <a:off x="2554111" y="1851380"/>
                    <a:ext cx="1566333" cy="257386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316F5045-970A-E94F-8A96-FD73119AF576}"/>
                      </a:ext>
                    </a:extLst>
                  </p:cNvPr>
                  <p:cNvCxnSpPr>
                    <a:cxnSpLocks/>
                  </p:cNvCxnSpPr>
                  <p:nvPr/>
                </p:nvCxnSpPr>
                <p:spPr>
                  <a:xfrm>
                    <a:off x="2669059" y="4097867"/>
                    <a:ext cx="1361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13132E-0F8C-B14C-9B88-D0B1C4C1288E}"/>
                      </a:ext>
                    </a:extLst>
                  </p:cNvPr>
                  <p:cNvCxnSpPr>
                    <a:cxnSpLocks/>
                  </p:cNvCxnSpPr>
                  <p:nvPr/>
                </p:nvCxnSpPr>
                <p:spPr>
                  <a:xfrm>
                    <a:off x="2767914" y="3764845"/>
                    <a:ext cx="1161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EB563E-2DAA-E34A-9CC0-FCF0504444B3}"/>
                      </a:ext>
                    </a:extLst>
                  </p:cNvPr>
                  <p:cNvCxnSpPr>
                    <a:cxnSpLocks/>
                  </p:cNvCxnSpPr>
                  <p:nvPr/>
                </p:nvCxnSpPr>
                <p:spPr>
                  <a:xfrm>
                    <a:off x="2868598" y="3429000"/>
                    <a:ext cx="947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4F23-F9E6-9344-8C6F-834DA0EE68A3}"/>
                      </a:ext>
                    </a:extLst>
                  </p:cNvPr>
                  <p:cNvCxnSpPr>
                    <a:cxnSpLocks/>
                  </p:cNvCxnSpPr>
                  <p:nvPr/>
                </p:nvCxnSpPr>
                <p:spPr>
                  <a:xfrm>
                    <a:off x="2962510" y="3121729"/>
                    <a:ext cx="7494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870F31-1A61-CC4C-A8F6-7B5DC77C910A}"/>
                      </a:ext>
                    </a:extLst>
                  </p:cNvPr>
                  <p:cNvCxnSpPr>
                    <a:cxnSpLocks/>
                  </p:cNvCxnSpPr>
                  <p:nvPr/>
                </p:nvCxnSpPr>
                <p:spPr>
                  <a:xfrm>
                    <a:off x="3066306" y="2799630"/>
                    <a:ext cx="5616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9EE4C5DD-AAFD-CA49-9315-72A0082FE2DF}"/>
                    </a:ext>
                  </a:extLst>
                </p:cNvPr>
                <p:cNvSpPr txBox="1"/>
                <p:nvPr/>
              </p:nvSpPr>
              <p:spPr>
                <a:xfrm>
                  <a:off x="1579626" y="5091241"/>
                  <a:ext cx="679994" cy="246221"/>
                </a:xfrm>
                <a:prstGeom prst="rect">
                  <a:avLst/>
                </a:prstGeom>
                <a:noFill/>
              </p:spPr>
              <p:txBody>
                <a:bodyPr wrap="none" rtlCol="0">
                  <a:spAutoFit/>
                </a:bodyPr>
                <a:lstStyle/>
                <a:p>
                  <a:r>
                    <a:rPr lang="en-US" sz="1000" dirty="0">
                      <a:solidFill>
                        <a:srgbClr val="C00000"/>
                      </a:solidFill>
                    </a:rPr>
                    <a:t>character</a:t>
                  </a:r>
                  <a:endParaRPr lang="en-US" sz="1200" dirty="0">
                    <a:solidFill>
                      <a:srgbClr val="C00000"/>
                    </a:solidFill>
                  </a:endParaRPr>
                </a:p>
              </p:txBody>
            </p:sp>
            <p:sp>
              <p:nvSpPr>
                <p:cNvPr id="34" name="TextBox 33">
                  <a:extLst>
                    <a:ext uri="{FF2B5EF4-FFF2-40B4-BE49-F238E27FC236}">
                      <a16:creationId xmlns:a16="http://schemas.microsoft.com/office/drawing/2014/main" id="{9B43CF57-CEA3-0C40-AB1F-B0233FE58876}"/>
                    </a:ext>
                  </a:extLst>
                </p:cNvPr>
                <p:cNvSpPr txBox="1"/>
                <p:nvPr/>
              </p:nvSpPr>
              <p:spPr>
                <a:xfrm>
                  <a:off x="1728655" y="4694102"/>
                  <a:ext cx="455574" cy="246221"/>
                </a:xfrm>
                <a:prstGeom prst="rect">
                  <a:avLst/>
                </a:prstGeom>
                <a:noFill/>
              </p:spPr>
              <p:txBody>
                <a:bodyPr wrap="none" rtlCol="0">
                  <a:spAutoFit/>
                </a:bodyPr>
                <a:lstStyle/>
                <a:p>
                  <a:r>
                    <a:rPr lang="en-US" sz="1000" dirty="0">
                      <a:solidFill>
                        <a:srgbClr val="C00000"/>
                      </a:solidFill>
                    </a:rPr>
                    <a:t>word</a:t>
                  </a:r>
                  <a:endParaRPr lang="en-US" sz="1200" dirty="0">
                    <a:solidFill>
                      <a:srgbClr val="C00000"/>
                    </a:solidFill>
                  </a:endParaRPr>
                </a:p>
              </p:txBody>
            </p:sp>
            <p:sp>
              <p:nvSpPr>
                <p:cNvPr id="35" name="TextBox 34">
                  <a:extLst>
                    <a:ext uri="{FF2B5EF4-FFF2-40B4-BE49-F238E27FC236}">
                      <a16:creationId xmlns:a16="http://schemas.microsoft.com/office/drawing/2014/main" id="{6C63AD23-135C-2A43-8C08-412B21D85222}"/>
                    </a:ext>
                  </a:extLst>
                </p:cNvPr>
                <p:cNvSpPr txBox="1"/>
                <p:nvPr/>
              </p:nvSpPr>
              <p:spPr>
                <a:xfrm>
                  <a:off x="1589017" y="4131307"/>
                  <a:ext cx="659155" cy="246221"/>
                </a:xfrm>
                <a:prstGeom prst="rect">
                  <a:avLst/>
                </a:prstGeom>
                <a:noFill/>
              </p:spPr>
              <p:txBody>
                <a:bodyPr wrap="none" rtlCol="0">
                  <a:spAutoFit/>
                </a:bodyPr>
                <a:lstStyle/>
                <a:p>
                  <a:r>
                    <a:rPr lang="en-US" sz="1000" dirty="0">
                      <a:solidFill>
                        <a:srgbClr val="C00000"/>
                      </a:solidFill>
                    </a:rPr>
                    <a:t>sentence</a:t>
                  </a:r>
                  <a:endParaRPr lang="en-US" sz="1200" dirty="0">
                    <a:solidFill>
                      <a:srgbClr val="C00000"/>
                    </a:solidFill>
                  </a:endParaRPr>
                </a:p>
              </p:txBody>
            </p:sp>
            <p:sp>
              <p:nvSpPr>
                <p:cNvPr id="36" name="TextBox 35">
                  <a:extLst>
                    <a:ext uri="{FF2B5EF4-FFF2-40B4-BE49-F238E27FC236}">
                      <a16:creationId xmlns:a16="http://schemas.microsoft.com/office/drawing/2014/main" id="{44DF195A-0CA0-D74E-9B59-03F31B2FAFB4}"/>
                    </a:ext>
                  </a:extLst>
                </p:cNvPr>
                <p:cNvSpPr txBox="1"/>
                <p:nvPr/>
              </p:nvSpPr>
              <p:spPr>
                <a:xfrm>
                  <a:off x="1617247" y="3675597"/>
                  <a:ext cx="678391" cy="246221"/>
                </a:xfrm>
                <a:prstGeom prst="rect">
                  <a:avLst/>
                </a:prstGeom>
                <a:noFill/>
              </p:spPr>
              <p:txBody>
                <a:bodyPr wrap="none" rtlCol="0">
                  <a:spAutoFit/>
                </a:bodyPr>
                <a:lstStyle/>
                <a:p>
                  <a:r>
                    <a:rPr lang="en-US" sz="1000" dirty="0">
                      <a:solidFill>
                        <a:srgbClr val="C00000"/>
                      </a:solidFill>
                    </a:rPr>
                    <a:t>discourse</a:t>
                  </a:r>
                  <a:endParaRPr lang="en-US" sz="1200" dirty="0">
                    <a:solidFill>
                      <a:srgbClr val="C00000"/>
                    </a:solidFill>
                  </a:endParaRPr>
                </a:p>
              </p:txBody>
            </p:sp>
            <p:sp>
              <p:nvSpPr>
                <p:cNvPr id="37" name="TextBox 36">
                  <a:extLst>
                    <a:ext uri="{FF2B5EF4-FFF2-40B4-BE49-F238E27FC236}">
                      <a16:creationId xmlns:a16="http://schemas.microsoft.com/office/drawing/2014/main" id="{09878F64-3484-764C-AB82-F9CD8EAFFDAA}"/>
                    </a:ext>
                  </a:extLst>
                </p:cNvPr>
                <p:cNvSpPr txBox="1"/>
                <p:nvPr/>
              </p:nvSpPr>
              <p:spPr>
                <a:xfrm>
                  <a:off x="1676400" y="3185889"/>
                  <a:ext cx="628698" cy="157381"/>
                </a:xfrm>
                <a:prstGeom prst="rect">
                  <a:avLst/>
                </a:prstGeom>
                <a:noFill/>
              </p:spPr>
              <p:txBody>
                <a:bodyPr wrap="none" rtlCol="0">
                  <a:spAutoFit/>
                </a:bodyPr>
                <a:lstStyle/>
                <a:p>
                  <a:r>
                    <a:rPr lang="en-US" sz="1100" b="1" dirty="0">
                      <a:solidFill>
                        <a:srgbClr val="C00000"/>
                      </a:solidFill>
                    </a:rPr>
                    <a:t>context</a:t>
                  </a:r>
                  <a:endParaRPr lang="en-US" sz="1600" b="1" dirty="0">
                    <a:solidFill>
                      <a:srgbClr val="C00000"/>
                    </a:solidFill>
                  </a:endParaRPr>
                </a:p>
              </p:txBody>
            </p:sp>
            <p:sp>
              <p:nvSpPr>
                <p:cNvPr id="38" name="TextBox 37">
                  <a:extLst>
                    <a:ext uri="{FF2B5EF4-FFF2-40B4-BE49-F238E27FC236}">
                      <a16:creationId xmlns:a16="http://schemas.microsoft.com/office/drawing/2014/main" id="{D861D6C4-10D3-DD42-873B-02BC380E2C6A}"/>
                    </a:ext>
                  </a:extLst>
                </p:cNvPr>
                <p:cNvSpPr txBox="1"/>
                <p:nvPr/>
              </p:nvSpPr>
              <p:spPr>
                <a:xfrm rot="16200000">
                  <a:off x="1651873" y="2562245"/>
                  <a:ext cx="636713" cy="246221"/>
                </a:xfrm>
                <a:prstGeom prst="rect">
                  <a:avLst/>
                </a:prstGeom>
                <a:noFill/>
              </p:spPr>
              <p:txBody>
                <a:bodyPr wrap="none" rtlCol="0">
                  <a:spAutoFit/>
                </a:bodyPr>
                <a:lstStyle/>
                <a:p>
                  <a:r>
                    <a:rPr lang="en-US" sz="1000" dirty="0">
                      <a:solidFill>
                        <a:srgbClr val="C00000"/>
                      </a:solidFill>
                    </a:rPr>
                    <a:t>meaning</a:t>
                  </a:r>
                  <a:endParaRPr lang="en-US" sz="1200" dirty="0">
                    <a:solidFill>
                      <a:srgbClr val="C00000"/>
                    </a:solidFill>
                  </a:endParaRPr>
                </a:p>
              </p:txBody>
            </p:sp>
          </p:grpSp>
          <p:sp>
            <p:nvSpPr>
              <p:cNvPr id="31" name="Trapezoid 19">
                <a:extLst>
                  <a:ext uri="{FF2B5EF4-FFF2-40B4-BE49-F238E27FC236}">
                    <a16:creationId xmlns:a16="http://schemas.microsoft.com/office/drawing/2014/main" id="{F3A009CB-5296-CD47-9283-CEA910D14367}"/>
                  </a:ext>
                </a:extLst>
              </p:cNvPr>
              <p:cNvSpPr/>
              <p:nvPr/>
            </p:nvSpPr>
            <p:spPr>
              <a:xfrm>
                <a:off x="1314847" y="4038756"/>
                <a:ext cx="820535" cy="919361"/>
              </a:xfrm>
              <a:custGeom>
                <a:avLst/>
                <a:gdLst>
                  <a:gd name="connsiteX0" fmla="*/ 0 w 628698"/>
                  <a:gd name="connsiteY0" fmla="*/ 809066 h 809066"/>
                  <a:gd name="connsiteX1" fmla="*/ 157175 w 628698"/>
                  <a:gd name="connsiteY1" fmla="*/ 0 h 809066"/>
                  <a:gd name="connsiteX2" fmla="*/ 471524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157175 w 628698"/>
                  <a:gd name="connsiteY1" fmla="*/ 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78551 w 628698"/>
                  <a:gd name="connsiteY1" fmla="*/ 14288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49946 w 628698"/>
                  <a:gd name="connsiteY1" fmla="*/ 20778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5667 w 628698"/>
                  <a:gd name="connsiteY1" fmla="*/ 1309 h 809066"/>
                  <a:gd name="connsiteX2" fmla="*/ 557249 w 628698"/>
                  <a:gd name="connsiteY2" fmla="*/ 0 h 809066"/>
                  <a:gd name="connsiteX3" fmla="*/ 628698 w 628698"/>
                  <a:gd name="connsiteY3" fmla="*/ 809066 h 809066"/>
                  <a:gd name="connsiteX4" fmla="*/ 0 w 628698"/>
                  <a:gd name="connsiteY4" fmla="*/ 809066 h 80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98" h="809066">
                    <a:moveTo>
                      <a:pt x="0" y="809066"/>
                    </a:moveTo>
                    <a:lnTo>
                      <a:pt x="55667" y="1309"/>
                    </a:lnTo>
                    <a:lnTo>
                      <a:pt x="557249" y="0"/>
                    </a:lnTo>
                    <a:lnTo>
                      <a:pt x="628698" y="809066"/>
                    </a:lnTo>
                    <a:lnTo>
                      <a:pt x="0" y="809066"/>
                    </a:lnTo>
                    <a:close/>
                  </a:path>
                </a:pathLst>
              </a:cu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0819A84F-8F57-B247-804B-7A036E9C3E42}"/>
                </a:ext>
              </a:extLst>
            </p:cNvPr>
            <p:cNvSpPr txBox="1"/>
            <p:nvPr/>
          </p:nvSpPr>
          <p:spPr>
            <a:xfrm rot="16200000">
              <a:off x="3402549" y="4352749"/>
              <a:ext cx="948080" cy="338554"/>
            </a:xfrm>
            <a:prstGeom prst="rect">
              <a:avLst/>
            </a:prstGeom>
            <a:noFill/>
          </p:spPr>
          <p:txBody>
            <a:bodyPr wrap="none" rtlCol="0">
              <a:spAutoFit/>
            </a:bodyPr>
            <a:lstStyle/>
            <a:p>
              <a:r>
                <a:rPr lang="en-US" sz="1600" b="1" dirty="0">
                  <a:solidFill>
                    <a:srgbClr val="C00000"/>
                  </a:solidFill>
                </a:rPr>
                <a:t>sentence</a:t>
              </a:r>
            </a:p>
          </p:txBody>
        </p:sp>
      </p:grpSp>
      <p:sp>
        <p:nvSpPr>
          <p:cNvPr id="63" name="TextBox 62">
            <a:extLst>
              <a:ext uri="{FF2B5EF4-FFF2-40B4-BE49-F238E27FC236}">
                <a16:creationId xmlns:a16="http://schemas.microsoft.com/office/drawing/2014/main" id="{76CC78D8-775D-914D-B4EB-01A18547A6BE}"/>
              </a:ext>
            </a:extLst>
          </p:cNvPr>
          <p:cNvSpPr txBox="1"/>
          <p:nvPr/>
        </p:nvSpPr>
        <p:spPr>
          <a:xfrm>
            <a:off x="116733" y="3745501"/>
            <a:ext cx="2278597" cy="2308324"/>
          </a:xfrm>
          <a:prstGeom prst="rect">
            <a:avLst/>
          </a:prstGeom>
          <a:noFill/>
        </p:spPr>
        <p:txBody>
          <a:bodyPr wrap="square" rtlCol="0">
            <a:spAutoFit/>
          </a:bodyPr>
          <a:lstStyle/>
          <a:p>
            <a:r>
              <a:rPr lang="en-US" dirty="0">
                <a:solidFill>
                  <a:srgbClr val="FF0000"/>
                </a:solidFill>
              </a:rPr>
              <a:t>NOTE:  when you start using someone else's word embeddings or other model, you need to be sure that your pre-processing matches theirs</a:t>
            </a:r>
          </a:p>
          <a:p>
            <a:endParaRPr lang="en-US" dirty="0">
              <a:solidFill>
                <a:srgbClr val="FF0000"/>
              </a:solidFill>
            </a:endParaRPr>
          </a:p>
        </p:txBody>
      </p:sp>
    </p:spTree>
    <p:extLst>
      <p:ext uri="{BB962C8B-B14F-4D97-AF65-F5344CB8AC3E}">
        <p14:creationId xmlns:p14="http://schemas.microsoft.com/office/powerpoint/2010/main" val="581651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F97D-635E-C84D-8B3D-98AA7DCF61DB}"/>
              </a:ext>
            </a:extLst>
          </p:cNvPr>
          <p:cNvSpPr>
            <a:spLocks noGrp="1"/>
          </p:cNvSpPr>
          <p:nvPr>
            <p:ph type="title"/>
          </p:nvPr>
        </p:nvSpPr>
        <p:spPr/>
        <p:txBody>
          <a:bodyPr/>
          <a:lstStyle/>
          <a:p>
            <a:r>
              <a:rPr lang="en-US" dirty="0"/>
              <a:t>Tokenization, sentences and part-of-speech tagging</a:t>
            </a:r>
          </a:p>
        </p:txBody>
      </p:sp>
      <p:sp>
        <p:nvSpPr>
          <p:cNvPr id="3" name="Content Placeholder 2">
            <a:extLst>
              <a:ext uri="{FF2B5EF4-FFF2-40B4-BE49-F238E27FC236}">
                <a16:creationId xmlns:a16="http://schemas.microsoft.com/office/drawing/2014/main" id="{8CB9B430-630A-C444-91FF-FD28B86FE4A1}"/>
              </a:ext>
            </a:extLst>
          </p:cNvPr>
          <p:cNvSpPr>
            <a:spLocks noGrp="1"/>
          </p:cNvSpPr>
          <p:nvPr>
            <p:ph idx="1"/>
          </p:nvPr>
        </p:nvSpPr>
        <p:spPr>
          <a:xfrm>
            <a:off x="838200" y="2567246"/>
            <a:ext cx="10515600" cy="1325563"/>
          </a:xfrm>
        </p:spPr>
        <p:txBody>
          <a:bodyPr/>
          <a:lstStyle/>
          <a:p>
            <a:r>
              <a:rPr lang="en-US" dirty="0"/>
              <a:t>http://localhost:8888/notebooks/</a:t>
            </a:r>
            <a:r>
              <a:rPr lang="en-US" dirty="0" err="1"/>
              <a:t>Tokenization.ipynb</a:t>
            </a:r>
            <a:endParaRPr lang="en-US" dirty="0"/>
          </a:p>
        </p:txBody>
      </p:sp>
      <p:grpSp>
        <p:nvGrpSpPr>
          <p:cNvPr id="22" name="Group 21">
            <a:extLst>
              <a:ext uri="{FF2B5EF4-FFF2-40B4-BE49-F238E27FC236}">
                <a16:creationId xmlns:a16="http://schemas.microsoft.com/office/drawing/2014/main" id="{548A2824-8788-4442-89F9-C2B8ED56DB82}"/>
              </a:ext>
            </a:extLst>
          </p:cNvPr>
          <p:cNvGrpSpPr/>
          <p:nvPr/>
        </p:nvGrpSpPr>
        <p:grpSpPr>
          <a:xfrm>
            <a:off x="10830045" y="422724"/>
            <a:ext cx="1089367" cy="6244046"/>
            <a:chOff x="3318799" y="258721"/>
            <a:chExt cx="1089367" cy="6244046"/>
          </a:xfrm>
        </p:grpSpPr>
        <p:grpSp>
          <p:nvGrpSpPr>
            <p:cNvPr id="23" name="Group 22">
              <a:extLst>
                <a:ext uri="{FF2B5EF4-FFF2-40B4-BE49-F238E27FC236}">
                  <a16:creationId xmlns:a16="http://schemas.microsoft.com/office/drawing/2014/main" id="{B1471D37-EC3C-D74C-901D-F67733D3F8D8}"/>
                </a:ext>
              </a:extLst>
            </p:cNvPr>
            <p:cNvGrpSpPr/>
            <p:nvPr/>
          </p:nvGrpSpPr>
          <p:grpSpPr>
            <a:xfrm>
              <a:off x="3318799" y="258721"/>
              <a:ext cx="1089367" cy="6244046"/>
              <a:chOff x="1166149" y="235131"/>
              <a:chExt cx="1089367" cy="6244046"/>
            </a:xfrm>
          </p:grpSpPr>
          <p:grpSp>
            <p:nvGrpSpPr>
              <p:cNvPr id="25" name="Group 24">
                <a:extLst>
                  <a:ext uri="{FF2B5EF4-FFF2-40B4-BE49-F238E27FC236}">
                    <a16:creationId xmlns:a16="http://schemas.microsoft.com/office/drawing/2014/main" id="{44A03B18-DD96-D24D-8ECD-24F1281E667B}"/>
                  </a:ext>
                </a:extLst>
              </p:cNvPr>
              <p:cNvGrpSpPr/>
              <p:nvPr/>
            </p:nvGrpSpPr>
            <p:grpSpPr>
              <a:xfrm>
                <a:off x="1166149" y="235131"/>
                <a:ext cx="1089367" cy="6244046"/>
                <a:chOff x="1418698" y="1698171"/>
                <a:chExt cx="1089367" cy="3756331"/>
              </a:xfrm>
            </p:grpSpPr>
            <p:grpSp>
              <p:nvGrpSpPr>
                <p:cNvPr id="27" name="Group 26">
                  <a:extLst>
                    <a:ext uri="{FF2B5EF4-FFF2-40B4-BE49-F238E27FC236}">
                      <a16:creationId xmlns:a16="http://schemas.microsoft.com/office/drawing/2014/main" id="{7248C12B-CBF6-0F4D-91BF-740D3EA61271}"/>
                    </a:ext>
                  </a:extLst>
                </p:cNvPr>
                <p:cNvGrpSpPr/>
                <p:nvPr/>
              </p:nvGrpSpPr>
              <p:grpSpPr>
                <a:xfrm>
                  <a:off x="1418698" y="1698171"/>
                  <a:ext cx="1089367" cy="3756331"/>
                  <a:chOff x="2554111" y="1851380"/>
                  <a:chExt cx="1566333" cy="2573864"/>
                </a:xfrm>
              </p:grpSpPr>
              <p:sp>
                <p:nvSpPr>
                  <p:cNvPr id="34" name="Triangle 33">
                    <a:extLst>
                      <a:ext uri="{FF2B5EF4-FFF2-40B4-BE49-F238E27FC236}">
                        <a16:creationId xmlns:a16="http://schemas.microsoft.com/office/drawing/2014/main" id="{2D22A3BC-FD06-404F-BB79-4DC655AF4987}"/>
                      </a:ext>
                    </a:extLst>
                  </p:cNvPr>
                  <p:cNvSpPr/>
                  <p:nvPr/>
                </p:nvSpPr>
                <p:spPr>
                  <a:xfrm>
                    <a:off x="2554111" y="1851380"/>
                    <a:ext cx="1566333" cy="257386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9DA6A44E-047F-FA44-8B84-6EFBBCD8EBFA}"/>
                      </a:ext>
                    </a:extLst>
                  </p:cNvPr>
                  <p:cNvCxnSpPr>
                    <a:cxnSpLocks/>
                  </p:cNvCxnSpPr>
                  <p:nvPr/>
                </p:nvCxnSpPr>
                <p:spPr>
                  <a:xfrm>
                    <a:off x="2669059" y="4097867"/>
                    <a:ext cx="1361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022F85-859E-0749-AC44-4DC4E04A0EAB}"/>
                      </a:ext>
                    </a:extLst>
                  </p:cNvPr>
                  <p:cNvCxnSpPr>
                    <a:cxnSpLocks/>
                  </p:cNvCxnSpPr>
                  <p:nvPr/>
                </p:nvCxnSpPr>
                <p:spPr>
                  <a:xfrm>
                    <a:off x="2767914" y="3764845"/>
                    <a:ext cx="1161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B19CC5-765E-FE42-931C-B4D3AE7BAFA2}"/>
                      </a:ext>
                    </a:extLst>
                  </p:cNvPr>
                  <p:cNvCxnSpPr>
                    <a:cxnSpLocks/>
                  </p:cNvCxnSpPr>
                  <p:nvPr/>
                </p:nvCxnSpPr>
                <p:spPr>
                  <a:xfrm>
                    <a:off x="2868598" y="3429000"/>
                    <a:ext cx="947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CB0B12-EE69-6946-AB2F-B57B5D30127C}"/>
                      </a:ext>
                    </a:extLst>
                  </p:cNvPr>
                  <p:cNvCxnSpPr>
                    <a:cxnSpLocks/>
                  </p:cNvCxnSpPr>
                  <p:nvPr/>
                </p:nvCxnSpPr>
                <p:spPr>
                  <a:xfrm>
                    <a:off x="2962510" y="3121729"/>
                    <a:ext cx="7494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B6CF11-F53B-AF4D-B8C4-1A553B971D7D}"/>
                      </a:ext>
                    </a:extLst>
                  </p:cNvPr>
                  <p:cNvCxnSpPr>
                    <a:cxnSpLocks/>
                  </p:cNvCxnSpPr>
                  <p:nvPr/>
                </p:nvCxnSpPr>
                <p:spPr>
                  <a:xfrm>
                    <a:off x="3066306" y="2799630"/>
                    <a:ext cx="5616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0106BEF9-519D-2341-BCE5-573A64C87F0D}"/>
                    </a:ext>
                  </a:extLst>
                </p:cNvPr>
                <p:cNvSpPr txBox="1"/>
                <p:nvPr/>
              </p:nvSpPr>
              <p:spPr>
                <a:xfrm>
                  <a:off x="1579626" y="5091241"/>
                  <a:ext cx="679994" cy="246221"/>
                </a:xfrm>
                <a:prstGeom prst="rect">
                  <a:avLst/>
                </a:prstGeom>
                <a:noFill/>
              </p:spPr>
              <p:txBody>
                <a:bodyPr wrap="none" rtlCol="0">
                  <a:spAutoFit/>
                </a:bodyPr>
                <a:lstStyle/>
                <a:p>
                  <a:r>
                    <a:rPr lang="en-US" sz="1000" dirty="0">
                      <a:solidFill>
                        <a:srgbClr val="C00000"/>
                      </a:solidFill>
                    </a:rPr>
                    <a:t>character</a:t>
                  </a:r>
                  <a:endParaRPr lang="en-US" sz="1200" dirty="0">
                    <a:solidFill>
                      <a:srgbClr val="C00000"/>
                    </a:solidFill>
                  </a:endParaRPr>
                </a:p>
              </p:txBody>
            </p:sp>
            <p:sp>
              <p:nvSpPr>
                <p:cNvPr id="29" name="TextBox 28">
                  <a:extLst>
                    <a:ext uri="{FF2B5EF4-FFF2-40B4-BE49-F238E27FC236}">
                      <a16:creationId xmlns:a16="http://schemas.microsoft.com/office/drawing/2014/main" id="{CCA39398-0473-CC48-9D29-BFDFCA7DE9BF}"/>
                    </a:ext>
                  </a:extLst>
                </p:cNvPr>
                <p:cNvSpPr txBox="1"/>
                <p:nvPr/>
              </p:nvSpPr>
              <p:spPr>
                <a:xfrm>
                  <a:off x="1728655" y="4694102"/>
                  <a:ext cx="455574" cy="246221"/>
                </a:xfrm>
                <a:prstGeom prst="rect">
                  <a:avLst/>
                </a:prstGeom>
                <a:noFill/>
              </p:spPr>
              <p:txBody>
                <a:bodyPr wrap="none" rtlCol="0">
                  <a:spAutoFit/>
                </a:bodyPr>
                <a:lstStyle/>
                <a:p>
                  <a:r>
                    <a:rPr lang="en-US" sz="1000" dirty="0">
                      <a:solidFill>
                        <a:srgbClr val="C00000"/>
                      </a:solidFill>
                    </a:rPr>
                    <a:t>word</a:t>
                  </a:r>
                  <a:endParaRPr lang="en-US" sz="1200" dirty="0">
                    <a:solidFill>
                      <a:srgbClr val="C00000"/>
                    </a:solidFill>
                  </a:endParaRPr>
                </a:p>
              </p:txBody>
            </p:sp>
            <p:sp>
              <p:nvSpPr>
                <p:cNvPr id="30" name="TextBox 29">
                  <a:extLst>
                    <a:ext uri="{FF2B5EF4-FFF2-40B4-BE49-F238E27FC236}">
                      <a16:creationId xmlns:a16="http://schemas.microsoft.com/office/drawing/2014/main" id="{6DED409A-94EC-F643-AE7E-A11E79C1FB2D}"/>
                    </a:ext>
                  </a:extLst>
                </p:cNvPr>
                <p:cNvSpPr txBox="1"/>
                <p:nvPr/>
              </p:nvSpPr>
              <p:spPr>
                <a:xfrm>
                  <a:off x="1589017" y="4131307"/>
                  <a:ext cx="659155" cy="246221"/>
                </a:xfrm>
                <a:prstGeom prst="rect">
                  <a:avLst/>
                </a:prstGeom>
                <a:noFill/>
              </p:spPr>
              <p:txBody>
                <a:bodyPr wrap="none" rtlCol="0">
                  <a:spAutoFit/>
                </a:bodyPr>
                <a:lstStyle/>
                <a:p>
                  <a:r>
                    <a:rPr lang="en-US" sz="1000" dirty="0">
                      <a:solidFill>
                        <a:srgbClr val="C00000"/>
                      </a:solidFill>
                    </a:rPr>
                    <a:t>sentence</a:t>
                  </a:r>
                  <a:endParaRPr lang="en-US" sz="1200" dirty="0">
                    <a:solidFill>
                      <a:srgbClr val="C00000"/>
                    </a:solidFill>
                  </a:endParaRPr>
                </a:p>
              </p:txBody>
            </p:sp>
            <p:sp>
              <p:nvSpPr>
                <p:cNvPr id="31" name="TextBox 30">
                  <a:extLst>
                    <a:ext uri="{FF2B5EF4-FFF2-40B4-BE49-F238E27FC236}">
                      <a16:creationId xmlns:a16="http://schemas.microsoft.com/office/drawing/2014/main" id="{3ECF6B76-4FC8-CA4A-A965-CA21B575DC29}"/>
                    </a:ext>
                  </a:extLst>
                </p:cNvPr>
                <p:cNvSpPr txBox="1"/>
                <p:nvPr/>
              </p:nvSpPr>
              <p:spPr>
                <a:xfrm>
                  <a:off x="1617247" y="3675597"/>
                  <a:ext cx="678391" cy="246221"/>
                </a:xfrm>
                <a:prstGeom prst="rect">
                  <a:avLst/>
                </a:prstGeom>
                <a:noFill/>
              </p:spPr>
              <p:txBody>
                <a:bodyPr wrap="none" rtlCol="0">
                  <a:spAutoFit/>
                </a:bodyPr>
                <a:lstStyle/>
                <a:p>
                  <a:r>
                    <a:rPr lang="en-US" sz="1000" dirty="0">
                      <a:solidFill>
                        <a:srgbClr val="C00000"/>
                      </a:solidFill>
                    </a:rPr>
                    <a:t>discourse</a:t>
                  </a:r>
                  <a:endParaRPr lang="en-US" sz="1200" dirty="0">
                    <a:solidFill>
                      <a:srgbClr val="C00000"/>
                    </a:solidFill>
                  </a:endParaRPr>
                </a:p>
              </p:txBody>
            </p:sp>
            <p:sp>
              <p:nvSpPr>
                <p:cNvPr id="32" name="TextBox 31">
                  <a:extLst>
                    <a:ext uri="{FF2B5EF4-FFF2-40B4-BE49-F238E27FC236}">
                      <a16:creationId xmlns:a16="http://schemas.microsoft.com/office/drawing/2014/main" id="{3687E40D-4E7C-F147-A3E1-308C100775D8}"/>
                    </a:ext>
                  </a:extLst>
                </p:cNvPr>
                <p:cNvSpPr txBox="1"/>
                <p:nvPr/>
              </p:nvSpPr>
              <p:spPr>
                <a:xfrm>
                  <a:off x="1676400" y="3185889"/>
                  <a:ext cx="628698" cy="157381"/>
                </a:xfrm>
                <a:prstGeom prst="rect">
                  <a:avLst/>
                </a:prstGeom>
                <a:noFill/>
              </p:spPr>
              <p:txBody>
                <a:bodyPr wrap="none" rtlCol="0">
                  <a:spAutoFit/>
                </a:bodyPr>
                <a:lstStyle/>
                <a:p>
                  <a:r>
                    <a:rPr lang="en-US" sz="1100" b="1" dirty="0">
                      <a:solidFill>
                        <a:srgbClr val="C00000"/>
                      </a:solidFill>
                    </a:rPr>
                    <a:t>context</a:t>
                  </a:r>
                  <a:endParaRPr lang="en-US" sz="1600" b="1" dirty="0">
                    <a:solidFill>
                      <a:srgbClr val="C00000"/>
                    </a:solidFill>
                  </a:endParaRPr>
                </a:p>
              </p:txBody>
            </p:sp>
            <p:sp>
              <p:nvSpPr>
                <p:cNvPr id="33" name="TextBox 32">
                  <a:extLst>
                    <a:ext uri="{FF2B5EF4-FFF2-40B4-BE49-F238E27FC236}">
                      <a16:creationId xmlns:a16="http://schemas.microsoft.com/office/drawing/2014/main" id="{BB130B47-AE15-E94D-9B18-2DA007460E08}"/>
                    </a:ext>
                  </a:extLst>
                </p:cNvPr>
                <p:cNvSpPr txBox="1"/>
                <p:nvPr/>
              </p:nvSpPr>
              <p:spPr>
                <a:xfrm rot="16200000">
                  <a:off x="1651873" y="2562245"/>
                  <a:ext cx="636713" cy="246221"/>
                </a:xfrm>
                <a:prstGeom prst="rect">
                  <a:avLst/>
                </a:prstGeom>
                <a:noFill/>
              </p:spPr>
              <p:txBody>
                <a:bodyPr wrap="none" rtlCol="0">
                  <a:spAutoFit/>
                </a:bodyPr>
                <a:lstStyle/>
                <a:p>
                  <a:r>
                    <a:rPr lang="en-US" sz="1000" dirty="0">
                      <a:solidFill>
                        <a:srgbClr val="C00000"/>
                      </a:solidFill>
                    </a:rPr>
                    <a:t>meaning</a:t>
                  </a:r>
                  <a:endParaRPr lang="en-US" sz="1200" dirty="0">
                    <a:solidFill>
                      <a:srgbClr val="C00000"/>
                    </a:solidFill>
                  </a:endParaRPr>
                </a:p>
              </p:txBody>
            </p:sp>
          </p:grpSp>
          <p:sp>
            <p:nvSpPr>
              <p:cNvPr id="26" name="Trapezoid 19">
                <a:extLst>
                  <a:ext uri="{FF2B5EF4-FFF2-40B4-BE49-F238E27FC236}">
                    <a16:creationId xmlns:a16="http://schemas.microsoft.com/office/drawing/2014/main" id="{C1D56438-DE25-0345-87A9-51D6AC91E633}"/>
                  </a:ext>
                </a:extLst>
              </p:cNvPr>
              <p:cNvSpPr/>
              <p:nvPr/>
            </p:nvSpPr>
            <p:spPr>
              <a:xfrm>
                <a:off x="1314847" y="4038756"/>
                <a:ext cx="820535" cy="919361"/>
              </a:xfrm>
              <a:custGeom>
                <a:avLst/>
                <a:gdLst>
                  <a:gd name="connsiteX0" fmla="*/ 0 w 628698"/>
                  <a:gd name="connsiteY0" fmla="*/ 809066 h 809066"/>
                  <a:gd name="connsiteX1" fmla="*/ 157175 w 628698"/>
                  <a:gd name="connsiteY1" fmla="*/ 0 h 809066"/>
                  <a:gd name="connsiteX2" fmla="*/ 471524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157175 w 628698"/>
                  <a:gd name="connsiteY1" fmla="*/ 0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78551 w 628698"/>
                  <a:gd name="connsiteY1" fmla="*/ 14288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49946 w 628698"/>
                  <a:gd name="connsiteY1" fmla="*/ 20778 h 809066"/>
                  <a:gd name="connsiteX2" fmla="*/ 557249 w 628698"/>
                  <a:gd name="connsiteY2" fmla="*/ 0 h 809066"/>
                  <a:gd name="connsiteX3" fmla="*/ 628698 w 628698"/>
                  <a:gd name="connsiteY3" fmla="*/ 809066 h 809066"/>
                  <a:gd name="connsiteX4" fmla="*/ 0 w 628698"/>
                  <a:gd name="connsiteY4" fmla="*/ 809066 h 809066"/>
                  <a:gd name="connsiteX0" fmla="*/ 0 w 628698"/>
                  <a:gd name="connsiteY0" fmla="*/ 809066 h 809066"/>
                  <a:gd name="connsiteX1" fmla="*/ 55667 w 628698"/>
                  <a:gd name="connsiteY1" fmla="*/ 1309 h 809066"/>
                  <a:gd name="connsiteX2" fmla="*/ 557249 w 628698"/>
                  <a:gd name="connsiteY2" fmla="*/ 0 h 809066"/>
                  <a:gd name="connsiteX3" fmla="*/ 628698 w 628698"/>
                  <a:gd name="connsiteY3" fmla="*/ 809066 h 809066"/>
                  <a:gd name="connsiteX4" fmla="*/ 0 w 628698"/>
                  <a:gd name="connsiteY4" fmla="*/ 809066 h 80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98" h="809066">
                    <a:moveTo>
                      <a:pt x="0" y="809066"/>
                    </a:moveTo>
                    <a:lnTo>
                      <a:pt x="55667" y="1309"/>
                    </a:lnTo>
                    <a:lnTo>
                      <a:pt x="557249" y="0"/>
                    </a:lnTo>
                    <a:lnTo>
                      <a:pt x="628698" y="809066"/>
                    </a:lnTo>
                    <a:lnTo>
                      <a:pt x="0" y="809066"/>
                    </a:lnTo>
                    <a:close/>
                  </a:path>
                </a:pathLst>
              </a:cu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B9DD103-B086-6342-8560-2AD253B8E7BB}"/>
                </a:ext>
              </a:extLst>
            </p:cNvPr>
            <p:cNvSpPr txBox="1"/>
            <p:nvPr/>
          </p:nvSpPr>
          <p:spPr>
            <a:xfrm rot="16200000">
              <a:off x="3402549" y="4352749"/>
              <a:ext cx="948080" cy="338554"/>
            </a:xfrm>
            <a:prstGeom prst="rect">
              <a:avLst/>
            </a:prstGeom>
            <a:noFill/>
          </p:spPr>
          <p:txBody>
            <a:bodyPr wrap="none" rtlCol="0">
              <a:spAutoFit/>
            </a:bodyPr>
            <a:lstStyle/>
            <a:p>
              <a:r>
                <a:rPr lang="en-US" sz="1600" b="1" dirty="0">
                  <a:solidFill>
                    <a:srgbClr val="C00000"/>
                  </a:solidFill>
                </a:rPr>
                <a:t>sentence</a:t>
              </a:r>
            </a:p>
          </p:txBody>
        </p:sp>
      </p:grpSp>
    </p:spTree>
    <p:extLst>
      <p:ext uri="{BB962C8B-B14F-4D97-AF65-F5344CB8AC3E}">
        <p14:creationId xmlns:p14="http://schemas.microsoft.com/office/powerpoint/2010/main" val="596099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2672"/>
            <a:ext cx="8991600" cy="1252728"/>
          </a:xfrm>
        </p:spPr>
        <p:txBody>
          <a:bodyPr/>
          <a:lstStyle/>
          <a:p>
            <a:pPr>
              <a:defRPr/>
            </a:pPr>
            <a:r>
              <a:rPr lang="en-US" dirty="0"/>
              <a:t>Case study: Arabic proximity search</a:t>
            </a:r>
          </a:p>
        </p:txBody>
      </p:sp>
      <p:sp>
        <p:nvSpPr>
          <p:cNvPr id="20483" name="Content Placeholder 2"/>
          <p:cNvSpPr>
            <a:spLocks noGrp="1"/>
          </p:cNvSpPr>
          <p:nvPr>
            <p:ph idx="1"/>
          </p:nvPr>
        </p:nvSpPr>
        <p:spPr>
          <a:xfrm>
            <a:off x="1400432" y="1552405"/>
            <a:ext cx="9144000" cy="5083175"/>
          </a:xfrm>
        </p:spPr>
        <p:txBody>
          <a:bodyPr/>
          <a:lstStyle/>
          <a:p>
            <a:pPr eaLnBrk="1" hangingPunct="1"/>
            <a:r>
              <a:rPr lang="en-US" altLang="en-US" u="sng" dirty="0">
                <a:solidFill>
                  <a:srgbClr val="FFC000"/>
                </a:solidFill>
              </a:rPr>
              <a:t>Proximity search</a:t>
            </a:r>
            <a:r>
              <a:rPr lang="en-US" altLang="en-US" dirty="0">
                <a:solidFill>
                  <a:srgbClr val="FFC000"/>
                </a:solidFill>
              </a:rPr>
              <a:t>:  find documents that contain two terms within a specified distance of one another</a:t>
            </a:r>
          </a:p>
          <a:p>
            <a:pPr lvl="1" eaLnBrk="1" hangingPunct="1"/>
            <a:endParaRPr lang="en-US" altLang="en-US" dirty="0">
              <a:solidFill>
                <a:srgbClr val="FFC000"/>
              </a:solidFill>
            </a:endParaRPr>
          </a:p>
          <a:p>
            <a:pPr lvl="1" eaLnBrk="1" hangingPunct="1"/>
            <a:r>
              <a:rPr lang="en-US" altLang="en-US" dirty="0">
                <a:solidFill>
                  <a:srgbClr val="FF0000"/>
                </a:solidFill>
              </a:rPr>
              <a:t>e.g. near, within n, slop </a:t>
            </a:r>
          </a:p>
          <a:p>
            <a:pPr eaLnBrk="1" hangingPunct="1"/>
            <a:endParaRPr lang="en-US" altLang="en-US" dirty="0"/>
          </a:p>
          <a:p>
            <a:pPr eaLnBrk="1" hangingPunct="1"/>
            <a:r>
              <a:rPr lang="en-US" altLang="en-US" dirty="0"/>
              <a:t>Data scientist question:  “Why isn’t my proximity search algorithm working for this Arabic data?  It works perfectly on my English data!” </a:t>
            </a:r>
          </a:p>
        </p:txBody>
      </p:sp>
    </p:spTree>
    <p:extLst>
      <p:ext uri="{BB962C8B-B14F-4D97-AF65-F5344CB8AC3E}">
        <p14:creationId xmlns:p14="http://schemas.microsoft.com/office/powerpoint/2010/main" val="2447161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4D6A3D0-EC03-9746-8D6F-3380253771B6}"/>
              </a:ext>
            </a:extLst>
          </p:cNvPr>
          <p:cNvGrpSpPr/>
          <p:nvPr/>
        </p:nvGrpSpPr>
        <p:grpSpPr>
          <a:xfrm>
            <a:off x="0" y="0"/>
            <a:ext cx="12191999" cy="6858000"/>
            <a:chOff x="23158" y="0"/>
            <a:chExt cx="9159079" cy="68580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8" y="0"/>
              <a:ext cx="9144000"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9" y="3352568"/>
              <a:ext cx="2807552" cy="2549100"/>
            </a:xfrm>
            <a:prstGeom prst="rect">
              <a:avLst/>
            </a:prstGeom>
          </p:spPr>
        </p:pic>
        <p:sp>
          <p:nvSpPr>
            <p:cNvPr id="5" name="TextBox 4"/>
            <p:cNvSpPr txBox="1"/>
            <p:nvPr/>
          </p:nvSpPr>
          <p:spPr>
            <a:xfrm>
              <a:off x="3069562" y="3452272"/>
              <a:ext cx="987899" cy="553998"/>
            </a:xfrm>
            <a:prstGeom prst="rect">
              <a:avLst/>
            </a:prstGeom>
            <a:noFill/>
          </p:spPr>
          <p:txBody>
            <a:bodyPr wrap="none" rtlCol="0">
              <a:spAutoFit/>
            </a:bodyPr>
            <a:lstStyle/>
            <a:p>
              <a:pPr algn="ctr"/>
              <a:r>
                <a:rPr lang="en-US" b="1" dirty="0" err="1">
                  <a:solidFill>
                    <a:srgbClr val="0000C4"/>
                  </a:solidFill>
                </a:rPr>
                <a:t>Olà</a:t>
              </a:r>
              <a:endParaRPr lang="en-US" b="1" dirty="0">
                <a:solidFill>
                  <a:srgbClr val="0000C4"/>
                </a:solidFill>
              </a:endParaRPr>
            </a:p>
            <a:p>
              <a:pPr algn="ctr"/>
              <a:r>
                <a:rPr lang="en-US" sz="1200" dirty="0"/>
                <a:t>(Portuguese)</a:t>
              </a:r>
            </a:p>
          </p:txBody>
        </p:sp>
        <p:sp>
          <p:nvSpPr>
            <p:cNvPr id="7" name="TextBox 6"/>
            <p:cNvSpPr txBox="1"/>
            <p:nvPr/>
          </p:nvSpPr>
          <p:spPr>
            <a:xfrm>
              <a:off x="2618554" y="2969829"/>
              <a:ext cx="758541" cy="830997"/>
            </a:xfrm>
            <a:prstGeom prst="rect">
              <a:avLst/>
            </a:prstGeom>
            <a:noFill/>
          </p:spPr>
          <p:txBody>
            <a:bodyPr wrap="none" rtlCol="0">
              <a:spAutoFit/>
            </a:bodyPr>
            <a:lstStyle/>
            <a:p>
              <a:pPr algn="ctr"/>
              <a:r>
                <a:rPr lang="en-US" b="1" dirty="0" err="1">
                  <a:solidFill>
                    <a:srgbClr val="0000C4"/>
                  </a:solidFill>
                </a:rPr>
                <a:t>Hola</a:t>
              </a:r>
              <a:endParaRPr lang="en-US" b="1" dirty="0">
                <a:solidFill>
                  <a:srgbClr val="0000C4"/>
                </a:solidFill>
              </a:endParaRPr>
            </a:p>
            <a:p>
              <a:pPr algn="ctr"/>
              <a:r>
                <a:rPr lang="en-US" sz="1200" dirty="0"/>
                <a:t>(Spanish)</a:t>
              </a:r>
            </a:p>
            <a:p>
              <a:pPr algn="ctr"/>
              <a:endParaRPr lang="en-US" b="1" dirty="0">
                <a:solidFill>
                  <a:srgbClr val="0000C4"/>
                </a:solidFill>
              </a:endParaRPr>
            </a:p>
          </p:txBody>
        </p:sp>
        <p:sp>
          <p:nvSpPr>
            <p:cNvPr id="8" name="TextBox 7"/>
            <p:cNvSpPr txBox="1"/>
            <p:nvPr/>
          </p:nvSpPr>
          <p:spPr>
            <a:xfrm>
              <a:off x="2354446" y="2233471"/>
              <a:ext cx="716863" cy="553998"/>
            </a:xfrm>
            <a:prstGeom prst="rect">
              <a:avLst/>
            </a:prstGeom>
            <a:noFill/>
          </p:spPr>
          <p:txBody>
            <a:bodyPr wrap="none" rtlCol="0">
              <a:spAutoFit/>
            </a:bodyPr>
            <a:lstStyle/>
            <a:p>
              <a:pPr algn="ctr"/>
              <a:r>
                <a:rPr lang="en-US" b="1" dirty="0">
                  <a:solidFill>
                    <a:srgbClr val="0000C4"/>
                  </a:solidFill>
                </a:rPr>
                <a:t>Hello</a:t>
              </a:r>
            </a:p>
            <a:p>
              <a:pPr algn="ctr"/>
              <a:r>
                <a:rPr lang="en-US" sz="1200" dirty="0"/>
                <a:t>(English)</a:t>
              </a:r>
            </a:p>
          </p:txBody>
        </p:sp>
        <p:sp>
          <p:nvSpPr>
            <p:cNvPr id="9" name="TextBox 8"/>
            <p:cNvSpPr txBox="1"/>
            <p:nvPr/>
          </p:nvSpPr>
          <p:spPr>
            <a:xfrm>
              <a:off x="2544865" y="1684407"/>
              <a:ext cx="1013419" cy="553998"/>
            </a:xfrm>
            <a:prstGeom prst="rect">
              <a:avLst/>
            </a:prstGeom>
            <a:noFill/>
          </p:spPr>
          <p:txBody>
            <a:bodyPr wrap="square" rtlCol="0">
              <a:spAutoFit/>
            </a:bodyPr>
            <a:lstStyle/>
            <a:p>
              <a:pPr algn="ctr"/>
              <a:r>
                <a:rPr lang="en-US" b="1" dirty="0" err="1">
                  <a:solidFill>
                    <a:srgbClr val="0000C4"/>
                  </a:solidFill>
                </a:rPr>
                <a:t>Salut</a:t>
              </a:r>
              <a:r>
                <a:rPr lang="en-US" dirty="0">
                  <a:solidFill>
                    <a:srgbClr val="0000C4"/>
                  </a:solidFill>
                </a:rPr>
                <a:t> </a:t>
              </a:r>
              <a:r>
                <a:rPr lang="en-US" sz="1200" dirty="0"/>
                <a:t>(French)</a:t>
              </a:r>
              <a:endParaRPr lang="en-US" dirty="0"/>
            </a:p>
          </p:txBody>
        </p:sp>
        <p:sp>
          <p:nvSpPr>
            <p:cNvPr id="10" name="TextBox 9"/>
            <p:cNvSpPr txBox="1"/>
            <p:nvPr/>
          </p:nvSpPr>
          <p:spPr>
            <a:xfrm>
              <a:off x="3331640" y="783779"/>
              <a:ext cx="1091966" cy="830997"/>
            </a:xfrm>
            <a:prstGeom prst="rect">
              <a:avLst/>
            </a:prstGeom>
            <a:noFill/>
          </p:spPr>
          <p:txBody>
            <a:bodyPr wrap="none" rtlCol="0">
              <a:spAutoFit/>
            </a:bodyPr>
            <a:lstStyle/>
            <a:p>
              <a:pPr algn="ctr"/>
              <a:r>
                <a:rPr lang="en-US" b="1" dirty="0" err="1">
                  <a:solidFill>
                    <a:srgbClr val="0000C4"/>
                  </a:solidFill>
                </a:rPr>
                <a:t>Halló</a:t>
              </a:r>
              <a:endParaRPr lang="en-US" b="1" dirty="0">
                <a:solidFill>
                  <a:srgbClr val="0000C4"/>
                </a:solidFill>
              </a:endParaRPr>
            </a:p>
            <a:p>
              <a:pPr algn="ctr"/>
              <a:r>
                <a:rPr lang="en-US" b="1" dirty="0" err="1">
                  <a:solidFill>
                    <a:srgbClr val="0000C4"/>
                  </a:solidFill>
                </a:rPr>
                <a:t>Góan</a:t>
              </a:r>
              <a:r>
                <a:rPr lang="en-US" b="1" dirty="0">
                  <a:solidFill>
                    <a:srgbClr val="0000C4"/>
                  </a:solidFill>
                </a:rPr>
                <a:t> dag</a:t>
              </a:r>
            </a:p>
            <a:p>
              <a:pPr algn="ctr"/>
              <a:r>
                <a:rPr lang="en-US" sz="1200" dirty="0"/>
                <a:t>(Icelandic)</a:t>
              </a:r>
            </a:p>
          </p:txBody>
        </p:sp>
        <p:sp>
          <p:nvSpPr>
            <p:cNvPr id="11" name="TextBox 10"/>
            <p:cNvSpPr txBox="1"/>
            <p:nvPr/>
          </p:nvSpPr>
          <p:spPr>
            <a:xfrm>
              <a:off x="3935446" y="2144992"/>
              <a:ext cx="1301959" cy="553998"/>
            </a:xfrm>
            <a:prstGeom prst="rect">
              <a:avLst/>
            </a:prstGeom>
            <a:noFill/>
          </p:spPr>
          <p:txBody>
            <a:bodyPr wrap="none" rtlCol="0">
              <a:spAutoFit/>
            </a:bodyPr>
            <a:lstStyle/>
            <a:p>
              <a:pPr algn="ctr"/>
              <a:r>
                <a:rPr lang="en-US" b="1" dirty="0" err="1">
                  <a:solidFill>
                    <a:srgbClr val="0000C4"/>
                  </a:solidFill>
                </a:rPr>
                <a:t>Buongiorno</a:t>
              </a:r>
              <a:endParaRPr lang="en-US" b="1" dirty="0">
                <a:solidFill>
                  <a:srgbClr val="0000C4"/>
                </a:solidFill>
              </a:endParaRPr>
            </a:p>
            <a:p>
              <a:pPr algn="ctr"/>
              <a:r>
                <a:rPr lang="en-US" sz="1200" dirty="0"/>
                <a:t>(Italian)</a:t>
              </a:r>
            </a:p>
          </p:txBody>
        </p:sp>
        <p:sp>
          <p:nvSpPr>
            <p:cNvPr id="12" name="TextBox 11"/>
            <p:cNvSpPr txBox="1"/>
            <p:nvPr/>
          </p:nvSpPr>
          <p:spPr>
            <a:xfrm>
              <a:off x="5961995" y="1294360"/>
              <a:ext cx="900631" cy="738664"/>
            </a:xfrm>
            <a:prstGeom prst="rect">
              <a:avLst/>
            </a:prstGeom>
            <a:noFill/>
          </p:spPr>
          <p:txBody>
            <a:bodyPr wrap="none" rtlCol="0">
              <a:spAutoFit/>
            </a:bodyPr>
            <a:lstStyle/>
            <a:p>
              <a:pPr algn="ctr"/>
              <a:r>
                <a:rPr lang="ru-RU" b="1" dirty="0">
                  <a:solidFill>
                    <a:srgbClr val="0000C4"/>
                  </a:solidFill>
                </a:rPr>
                <a:t>Привет</a:t>
              </a:r>
              <a:endParaRPr lang="en-US" b="1" dirty="0">
                <a:solidFill>
                  <a:srgbClr val="0000C4"/>
                </a:solidFill>
              </a:endParaRPr>
            </a:p>
            <a:p>
              <a:pPr algn="ctr"/>
              <a:r>
                <a:rPr lang="en-US" sz="1200" dirty="0">
                  <a:solidFill>
                    <a:srgbClr val="7030A0"/>
                  </a:solidFill>
                </a:rPr>
                <a:t>“</a:t>
              </a:r>
              <a:r>
                <a:rPr lang="en-US" sz="1200" dirty="0" err="1">
                  <a:solidFill>
                    <a:srgbClr val="7030A0"/>
                  </a:solidFill>
                </a:rPr>
                <a:t>preevyet</a:t>
              </a:r>
              <a:r>
                <a:rPr lang="en-US" sz="1200" dirty="0">
                  <a:solidFill>
                    <a:srgbClr val="7030A0"/>
                  </a:solidFill>
                </a:rPr>
                <a:t>”</a:t>
              </a:r>
            </a:p>
            <a:p>
              <a:pPr algn="ctr"/>
              <a:r>
                <a:rPr lang="en-US" sz="1200" dirty="0"/>
                <a:t>(Russian)</a:t>
              </a:r>
            </a:p>
          </p:txBody>
        </p:sp>
        <p:sp>
          <p:nvSpPr>
            <p:cNvPr id="14" name="TextBox 13"/>
            <p:cNvSpPr txBox="1"/>
            <p:nvPr/>
          </p:nvSpPr>
          <p:spPr>
            <a:xfrm>
              <a:off x="6902523" y="3751681"/>
              <a:ext cx="716863" cy="553998"/>
            </a:xfrm>
            <a:prstGeom prst="rect">
              <a:avLst/>
            </a:prstGeom>
            <a:noFill/>
          </p:spPr>
          <p:txBody>
            <a:bodyPr wrap="none" rtlCol="0">
              <a:spAutoFit/>
            </a:bodyPr>
            <a:lstStyle/>
            <a:p>
              <a:pPr algn="ctr"/>
              <a:r>
                <a:rPr lang="en-US" b="1" dirty="0">
                  <a:solidFill>
                    <a:srgbClr val="0000C4"/>
                  </a:solidFill>
                </a:rPr>
                <a:t>Hi!</a:t>
              </a:r>
            </a:p>
            <a:p>
              <a:pPr algn="ctr"/>
              <a:r>
                <a:rPr lang="en-US" sz="1200" dirty="0"/>
                <a:t>(English)</a:t>
              </a:r>
            </a:p>
          </p:txBody>
        </p:sp>
        <p:sp>
          <p:nvSpPr>
            <p:cNvPr id="2" name="Rectangle 1"/>
            <p:cNvSpPr/>
            <p:nvPr/>
          </p:nvSpPr>
          <p:spPr>
            <a:xfrm>
              <a:off x="4741283" y="2479699"/>
              <a:ext cx="891591" cy="784830"/>
            </a:xfrm>
            <a:prstGeom prst="rect">
              <a:avLst/>
            </a:prstGeom>
          </p:spPr>
          <p:txBody>
            <a:bodyPr wrap="none">
              <a:spAutoFit/>
            </a:bodyPr>
            <a:lstStyle/>
            <a:p>
              <a:pPr algn="ctr"/>
              <a:r>
                <a:rPr lang="ar-EG" sz="2100" b="1" dirty="0">
                  <a:solidFill>
                    <a:srgbClr val="0000C4"/>
                  </a:solidFill>
                </a:rPr>
                <a:t>مرحبا</a:t>
              </a:r>
              <a:endParaRPr lang="en-US" sz="2100" b="1" dirty="0">
                <a:solidFill>
                  <a:srgbClr val="0000C4"/>
                </a:solidFill>
              </a:endParaRPr>
            </a:p>
            <a:p>
              <a:pPr algn="ctr"/>
              <a:r>
                <a:rPr lang="en-US" sz="1200" dirty="0">
                  <a:solidFill>
                    <a:schemeClr val="accent1">
                      <a:lumMod val="50000"/>
                    </a:schemeClr>
                  </a:solidFill>
                </a:rPr>
                <a:t>“</a:t>
              </a:r>
              <a:r>
                <a:rPr lang="en-US" sz="1200" dirty="0" err="1">
                  <a:solidFill>
                    <a:schemeClr val="accent1">
                      <a:lumMod val="50000"/>
                    </a:schemeClr>
                  </a:solidFill>
                </a:rPr>
                <a:t>marhaba</a:t>
              </a:r>
              <a:r>
                <a:rPr lang="en-US" sz="1200" dirty="0">
                  <a:solidFill>
                    <a:schemeClr val="accent1">
                      <a:lumMod val="50000"/>
                    </a:schemeClr>
                  </a:solidFill>
                </a:rPr>
                <a:t>”</a:t>
              </a:r>
            </a:p>
            <a:p>
              <a:pPr algn="ctr"/>
              <a:r>
                <a:rPr lang="en-US" sz="1200" dirty="0"/>
                <a:t>(Arabic)</a:t>
              </a:r>
            </a:p>
          </p:txBody>
        </p:sp>
        <p:sp>
          <p:nvSpPr>
            <p:cNvPr id="6" name="Rectangle 5"/>
            <p:cNvSpPr/>
            <p:nvPr/>
          </p:nvSpPr>
          <p:spPr>
            <a:xfrm>
              <a:off x="5190236" y="1885225"/>
              <a:ext cx="777777" cy="738664"/>
            </a:xfrm>
            <a:prstGeom prst="rect">
              <a:avLst/>
            </a:prstGeom>
          </p:spPr>
          <p:txBody>
            <a:bodyPr wrap="none">
              <a:spAutoFit/>
            </a:bodyPr>
            <a:lstStyle/>
            <a:p>
              <a:pPr algn="ctr"/>
              <a:r>
                <a:rPr lang="he-IL" b="1" dirty="0">
                  <a:solidFill>
                    <a:srgbClr val="0000C4"/>
                  </a:solidFill>
                </a:rPr>
                <a:t>שלום</a:t>
              </a:r>
              <a:endParaRPr lang="en-US" b="1" dirty="0">
                <a:solidFill>
                  <a:srgbClr val="0000C4"/>
                </a:solidFill>
              </a:endParaRPr>
            </a:p>
            <a:p>
              <a:pPr algn="ctr"/>
              <a:r>
                <a:rPr lang="en-US" sz="1200" dirty="0">
                  <a:solidFill>
                    <a:schemeClr val="accent1">
                      <a:lumMod val="50000"/>
                    </a:schemeClr>
                  </a:solidFill>
                </a:rPr>
                <a:t>“Shalom”</a:t>
              </a:r>
            </a:p>
            <a:p>
              <a:pPr algn="ctr"/>
              <a:r>
                <a:rPr lang="en-US" sz="1200" dirty="0"/>
                <a:t>(Hebrew)</a:t>
              </a:r>
            </a:p>
          </p:txBody>
        </p:sp>
        <p:sp>
          <p:nvSpPr>
            <p:cNvPr id="13" name="Rectangle 12"/>
            <p:cNvSpPr/>
            <p:nvPr/>
          </p:nvSpPr>
          <p:spPr>
            <a:xfrm>
              <a:off x="5867740" y="2704043"/>
              <a:ext cx="952505" cy="1015663"/>
            </a:xfrm>
            <a:prstGeom prst="rect">
              <a:avLst/>
            </a:prstGeom>
          </p:spPr>
          <p:txBody>
            <a:bodyPr wrap="none">
              <a:spAutoFit/>
            </a:bodyPr>
            <a:lstStyle/>
            <a:p>
              <a:pPr algn="ctr"/>
              <a:r>
                <a:rPr lang="en-US" b="1" dirty="0" err="1">
                  <a:solidFill>
                    <a:srgbClr val="0000C4"/>
                  </a:solidFill>
                </a:rPr>
                <a:t>नमस्ते</a:t>
              </a:r>
              <a:endParaRPr lang="en-US" b="1" dirty="0">
                <a:solidFill>
                  <a:srgbClr val="0000C4"/>
                </a:solidFill>
              </a:endParaRPr>
            </a:p>
            <a:p>
              <a:pPr algn="ctr"/>
              <a:r>
                <a:rPr lang="en-US" sz="1200" dirty="0">
                  <a:solidFill>
                    <a:schemeClr val="accent1">
                      <a:lumMod val="50000"/>
                    </a:schemeClr>
                  </a:solidFill>
                </a:rPr>
                <a:t>“</a:t>
              </a:r>
              <a:r>
                <a:rPr lang="en-US" sz="1200" dirty="0" err="1">
                  <a:solidFill>
                    <a:schemeClr val="accent1">
                      <a:lumMod val="50000"/>
                    </a:schemeClr>
                  </a:solidFill>
                </a:rPr>
                <a:t>namastay</a:t>
              </a:r>
              <a:r>
                <a:rPr lang="en-US" sz="1200" dirty="0">
                  <a:solidFill>
                    <a:schemeClr val="accent1">
                      <a:lumMod val="50000"/>
                    </a:schemeClr>
                  </a:solidFill>
                </a:rPr>
                <a:t>”</a:t>
              </a:r>
            </a:p>
            <a:p>
              <a:pPr algn="ctr"/>
              <a:r>
                <a:rPr lang="en-US" sz="1200" dirty="0"/>
                <a:t>(Hindi)</a:t>
              </a:r>
            </a:p>
            <a:p>
              <a:pPr algn="ctr"/>
              <a:endParaRPr lang="en-US" dirty="0"/>
            </a:p>
          </p:txBody>
        </p:sp>
        <p:sp>
          <p:nvSpPr>
            <p:cNvPr id="16" name="Rectangle 15"/>
            <p:cNvSpPr/>
            <p:nvPr/>
          </p:nvSpPr>
          <p:spPr>
            <a:xfrm>
              <a:off x="8117945" y="4022136"/>
              <a:ext cx="1015021" cy="738664"/>
            </a:xfrm>
            <a:prstGeom prst="rect">
              <a:avLst/>
            </a:prstGeom>
          </p:spPr>
          <p:txBody>
            <a:bodyPr wrap="none">
              <a:spAutoFit/>
            </a:bodyPr>
            <a:lstStyle/>
            <a:p>
              <a:pPr algn="ctr"/>
              <a:r>
                <a:rPr lang="en-US" b="1" dirty="0" err="1">
                  <a:solidFill>
                    <a:srgbClr val="0000C4"/>
                  </a:solidFill>
                </a:rPr>
                <a:t>Γειά</a:t>
              </a:r>
              <a:r>
                <a:rPr lang="en-US" b="1" dirty="0">
                  <a:solidFill>
                    <a:srgbClr val="0000C4"/>
                  </a:solidFill>
                </a:rPr>
                <a:t> </a:t>
              </a:r>
              <a:r>
                <a:rPr lang="en-US" b="1" dirty="0" err="1">
                  <a:solidFill>
                    <a:srgbClr val="0000C4"/>
                  </a:solidFill>
                </a:rPr>
                <a:t>σου</a:t>
              </a:r>
              <a:endParaRPr lang="en-US" b="1" dirty="0">
                <a:solidFill>
                  <a:srgbClr val="0000C4"/>
                </a:solidFill>
              </a:endParaRPr>
            </a:p>
            <a:p>
              <a:pPr algn="ctr"/>
              <a:r>
                <a:rPr lang="en-US" sz="1200" dirty="0">
                  <a:solidFill>
                    <a:srgbClr val="7030A0"/>
                  </a:solidFill>
                </a:rPr>
                <a:t>“</a:t>
              </a:r>
              <a:r>
                <a:rPr lang="en-US" sz="1200" dirty="0" err="1">
                  <a:solidFill>
                    <a:srgbClr val="7030A0"/>
                  </a:solidFill>
                </a:rPr>
                <a:t>Ya</a:t>
              </a:r>
              <a:r>
                <a:rPr lang="en-US" sz="1200" dirty="0">
                  <a:solidFill>
                    <a:srgbClr val="7030A0"/>
                  </a:solidFill>
                </a:rPr>
                <a:t> </a:t>
              </a:r>
              <a:r>
                <a:rPr lang="en-US" sz="1200" dirty="0" err="1">
                  <a:solidFill>
                    <a:srgbClr val="7030A0"/>
                  </a:solidFill>
                </a:rPr>
                <a:t>soo</a:t>
              </a:r>
              <a:r>
                <a:rPr lang="en-US" sz="1200" dirty="0">
                  <a:solidFill>
                    <a:srgbClr val="7030A0"/>
                  </a:solidFill>
                </a:rPr>
                <a:t>”</a:t>
              </a:r>
            </a:p>
            <a:p>
              <a:pPr algn="ctr"/>
              <a:r>
                <a:rPr lang="en-US" sz="1200" dirty="0"/>
                <a:t>(Greek)</a:t>
              </a:r>
            </a:p>
          </p:txBody>
        </p:sp>
        <p:sp>
          <p:nvSpPr>
            <p:cNvPr id="17" name="Rectangle 16"/>
            <p:cNvSpPr/>
            <p:nvPr/>
          </p:nvSpPr>
          <p:spPr>
            <a:xfrm>
              <a:off x="6767911" y="2067135"/>
              <a:ext cx="873957" cy="1015663"/>
            </a:xfrm>
            <a:prstGeom prst="rect">
              <a:avLst/>
            </a:prstGeom>
          </p:spPr>
          <p:txBody>
            <a:bodyPr wrap="none">
              <a:spAutoFit/>
            </a:bodyPr>
            <a:lstStyle/>
            <a:p>
              <a:r>
                <a:rPr lang="en-US" b="1" dirty="0" err="1">
                  <a:solidFill>
                    <a:srgbClr val="0000C4"/>
                  </a:solidFill>
                </a:rPr>
                <a:t>你好</a:t>
              </a:r>
              <a:r>
                <a:rPr lang="en-US" sz="2400" b="1" dirty="0">
                  <a:solidFill>
                    <a:srgbClr val="0000C4"/>
                  </a:solidFill>
                </a:rPr>
                <a:t> </a:t>
              </a:r>
            </a:p>
            <a:p>
              <a:r>
                <a:rPr lang="en-US" sz="1200" dirty="0">
                  <a:solidFill>
                    <a:srgbClr val="7030A0"/>
                  </a:solidFill>
                </a:rPr>
                <a:t>“</a:t>
              </a:r>
              <a:r>
                <a:rPr lang="en-US" sz="1200" dirty="0" err="1">
                  <a:solidFill>
                    <a:srgbClr val="7030A0"/>
                  </a:solidFill>
                </a:rPr>
                <a:t>nǐ</a:t>
              </a:r>
              <a:r>
                <a:rPr lang="en-US" sz="1200" dirty="0">
                  <a:solidFill>
                    <a:srgbClr val="7030A0"/>
                  </a:solidFill>
                </a:rPr>
                <a:t> </a:t>
              </a:r>
              <a:r>
                <a:rPr lang="en-US" sz="1200" dirty="0" err="1">
                  <a:solidFill>
                    <a:srgbClr val="7030A0"/>
                  </a:solidFill>
                </a:rPr>
                <a:t>hǎo</a:t>
              </a:r>
              <a:r>
                <a:rPr lang="en-US" sz="1200" dirty="0">
                  <a:solidFill>
                    <a:srgbClr val="7030A0"/>
                  </a:solidFill>
                </a:rPr>
                <a:t>”</a:t>
              </a:r>
            </a:p>
            <a:p>
              <a:r>
                <a:rPr lang="en-US" sz="1200" dirty="0"/>
                <a:t>(Mandarin </a:t>
              </a:r>
            </a:p>
            <a:p>
              <a:r>
                <a:rPr lang="en-US" sz="1200" dirty="0"/>
                <a:t>Chinese)</a:t>
              </a:r>
            </a:p>
          </p:txBody>
        </p:sp>
        <p:sp>
          <p:nvSpPr>
            <p:cNvPr id="18" name="Rectangle 17"/>
            <p:cNvSpPr/>
            <p:nvPr/>
          </p:nvSpPr>
          <p:spPr>
            <a:xfrm>
              <a:off x="7387784" y="1152339"/>
              <a:ext cx="1449436" cy="830997"/>
            </a:xfrm>
            <a:prstGeom prst="rect">
              <a:avLst/>
            </a:prstGeom>
          </p:spPr>
          <p:txBody>
            <a:bodyPr wrap="none">
              <a:spAutoFit/>
            </a:bodyPr>
            <a:lstStyle/>
            <a:p>
              <a:pPr algn="ctr"/>
              <a:r>
                <a:rPr lang="en-US" b="1" dirty="0" err="1">
                  <a:solidFill>
                    <a:srgbClr val="0000C4"/>
                  </a:solidFill>
                </a:rPr>
                <a:t>გამარჯობა</a:t>
              </a:r>
              <a:endParaRPr lang="en-US" b="1" dirty="0">
                <a:solidFill>
                  <a:srgbClr val="0000C4"/>
                </a:solidFill>
              </a:endParaRPr>
            </a:p>
            <a:p>
              <a:pPr algn="ctr"/>
              <a:r>
                <a:rPr lang="en-US" dirty="0">
                  <a:solidFill>
                    <a:srgbClr val="7030A0"/>
                  </a:solidFill>
                </a:rPr>
                <a:t>“</a:t>
              </a:r>
              <a:r>
                <a:rPr lang="en-US" sz="1200" dirty="0" err="1">
                  <a:solidFill>
                    <a:srgbClr val="7030A0"/>
                  </a:solidFill>
                </a:rPr>
                <a:t>gamarjoba</a:t>
              </a:r>
              <a:r>
                <a:rPr lang="en-US" sz="1200" dirty="0">
                  <a:solidFill>
                    <a:srgbClr val="7030A0"/>
                  </a:solidFill>
                </a:rPr>
                <a:t>”</a:t>
              </a:r>
            </a:p>
            <a:p>
              <a:pPr algn="ctr"/>
              <a:r>
                <a:rPr lang="en-US" sz="1200" dirty="0"/>
                <a:t>(Georgian)</a:t>
              </a:r>
            </a:p>
          </p:txBody>
        </p:sp>
        <p:sp>
          <p:nvSpPr>
            <p:cNvPr id="19" name="Rectangle 18"/>
            <p:cNvSpPr/>
            <p:nvPr/>
          </p:nvSpPr>
          <p:spPr>
            <a:xfrm>
              <a:off x="8102211" y="2009940"/>
              <a:ext cx="958917" cy="738664"/>
            </a:xfrm>
            <a:prstGeom prst="rect">
              <a:avLst/>
            </a:prstGeom>
          </p:spPr>
          <p:txBody>
            <a:bodyPr wrap="none">
              <a:spAutoFit/>
            </a:bodyPr>
            <a:lstStyle/>
            <a:p>
              <a:pPr algn="ctr"/>
              <a:r>
                <a:rPr lang="en-US" b="1" dirty="0" err="1">
                  <a:solidFill>
                    <a:srgbClr val="0000C4"/>
                  </a:solidFill>
                </a:rPr>
                <a:t>안녕</a:t>
              </a:r>
              <a:endParaRPr lang="en-US" b="1" dirty="0">
                <a:solidFill>
                  <a:srgbClr val="0000C4"/>
                </a:solidFill>
              </a:endParaRPr>
            </a:p>
            <a:p>
              <a:pPr algn="ctr"/>
              <a:r>
                <a:rPr lang="en-US" sz="1200" dirty="0">
                  <a:solidFill>
                    <a:srgbClr val="7030A0"/>
                  </a:solidFill>
                </a:rPr>
                <a:t>“</a:t>
              </a:r>
              <a:r>
                <a:rPr lang="en-US" sz="1200" dirty="0" err="1">
                  <a:solidFill>
                    <a:srgbClr val="7030A0"/>
                  </a:solidFill>
                </a:rPr>
                <a:t>annyeong</a:t>
              </a:r>
              <a:r>
                <a:rPr lang="en-US" sz="1200" dirty="0">
                  <a:solidFill>
                    <a:srgbClr val="7030A0"/>
                  </a:solidFill>
                </a:rPr>
                <a:t>”</a:t>
              </a:r>
            </a:p>
            <a:p>
              <a:pPr algn="ctr"/>
              <a:r>
                <a:rPr lang="en-US" sz="1200" dirty="0"/>
                <a:t>(Korean)</a:t>
              </a:r>
            </a:p>
          </p:txBody>
        </p:sp>
        <p:sp>
          <p:nvSpPr>
            <p:cNvPr id="20" name="Rectangle 19"/>
            <p:cNvSpPr/>
            <p:nvPr/>
          </p:nvSpPr>
          <p:spPr>
            <a:xfrm>
              <a:off x="7513089" y="4794023"/>
              <a:ext cx="998799" cy="830997"/>
            </a:xfrm>
            <a:prstGeom prst="rect">
              <a:avLst/>
            </a:prstGeom>
          </p:spPr>
          <p:txBody>
            <a:bodyPr wrap="none">
              <a:spAutoFit/>
            </a:bodyPr>
            <a:lstStyle/>
            <a:p>
              <a:pPr algn="ctr"/>
              <a:r>
                <a:rPr lang="en-US" sz="2400" b="1" dirty="0" err="1">
                  <a:solidFill>
                    <a:srgbClr val="0000C4"/>
                  </a:solidFill>
                </a:rPr>
                <a:t>สวัสดี</a:t>
              </a:r>
              <a:endParaRPr lang="en-US" sz="2400" b="1" dirty="0">
                <a:solidFill>
                  <a:srgbClr val="0000C4"/>
                </a:solidFill>
              </a:endParaRPr>
            </a:p>
            <a:p>
              <a:pPr algn="ctr"/>
              <a:r>
                <a:rPr lang="en-US" sz="1200" dirty="0">
                  <a:solidFill>
                    <a:srgbClr val="7030A0"/>
                  </a:solidFill>
                </a:rPr>
                <a:t>“</a:t>
              </a:r>
              <a:r>
                <a:rPr lang="en-US" sz="1200" dirty="0" err="1">
                  <a:solidFill>
                    <a:srgbClr val="7030A0"/>
                  </a:solidFill>
                </a:rPr>
                <a:t>sà</a:t>
              </a:r>
              <a:r>
                <a:rPr lang="en-US" sz="1200" dirty="0">
                  <a:solidFill>
                    <a:srgbClr val="7030A0"/>
                  </a:solidFill>
                </a:rPr>
                <a:t>-</a:t>
              </a:r>
              <a:r>
                <a:rPr lang="en-US" sz="1200" dirty="0" err="1">
                  <a:solidFill>
                    <a:srgbClr val="7030A0"/>
                  </a:solidFill>
                </a:rPr>
                <a:t>wàt</a:t>
              </a:r>
              <a:r>
                <a:rPr lang="en-US" sz="1200" dirty="0">
                  <a:solidFill>
                    <a:srgbClr val="7030A0"/>
                  </a:solidFill>
                </a:rPr>
                <a:t>-dee”</a:t>
              </a:r>
            </a:p>
            <a:p>
              <a:pPr algn="ctr"/>
              <a:r>
                <a:rPr lang="en-US" sz="1200" dirty="0"/>
                <a:t>(Thai)</a:t>
              </a:r>
            </a:p>
          </p:txBody>
        </p:sp>
        <p:sp>
          <p:nvSpPr>
            <p:cNvPr id="21" name="TextBox 20"/>
            <p:cNvSpPr txBox="1"/>
            <p:nvPr/>
          </p:nvSpPr>
          <p:spPr>
            <a:xfrm>
              <a:off x="29645" y="4823"/>
              <a:ext cx="2195141" cy="923330"/>
            </a:xfrm>
            <a:prstGeom prst="rect">
              <a:avLst/>
            </a:prstGeom>
            <a:noFill/>
          </p:spPr>
          <p:txBody>
            <a:bodyPr wrap="square" rtlCol="0">
              <a:spAutoFit/>
            </a:bodyPr>
            <a:lstStyle/>
            <a:p>
              <a:r>
                <a:rPr lang="en-US" b="1" dirty="0">
                  <a:solidFill>
                    <a:srgbClr val="C00000"/>
                  </a:solidFill>
                </a:rPr>
                <a:t>There are about</a:t>
              </a:r>
            </a:p>
            <a:p>
              <a:r>
                <a:rPr lang="en-US" b="1" dirty="0">
                  <a:solidFill>
                    <a:srgbClr val="C00000"/>
                  </a:solidFill>
                </a:rPr>
                <a:t> 6,909 languages in the world!</a:t>
              </a:r>
            </a:p>
          </p:txBody>
        </p:sp>
        <p:sp>
          <p:nvSpPr>
            <p:cNvPr id="22" name="Rectangle 21"/>
            <p:cNvSpPr/>
            <p:nvPr/>
          </p:nvSpPr>
          <p:spPr>
            <a:xfrm>
              <a:off x="3876379" y="3013870"/>
              <a:ext cx="970708" cy="646331"/>
            </a:xfrm>
            <a:prstGeom prst="rect">
              <a:avLst/>
            </a:prstGeom>
          </p:spPr>
          <p:txBody>
            <a:bodyPr wrap="square">
              <a:spAutoFit/>
            </a:bodyPr>
            <a:lstStyle/>
            <a:p>
              <a:r>
                <a:rPr lang="en-US" b="1" dirty="0" err="1">
                  <a:solidFill>
                    <a:srgbClr val="0000C4"/>
                  </a:solidFill>
                </a:rPr>
                <a:t>Kedụ</a:t>
              </a:r>
              <a:endParaRPr lang="en-US" b="1" dirty="0">
                <a:solidFill>
                  <a:srgbClr val="0000C4"/>
                </a:solidFill>
              </a:endParaRPr>
            </a:p>
            <a:p>
              <a:r>
                <a:rPr lang="en-US" dirty="0"/>
                <a:t>(Igbo)</a:t>
              </a:r>
            </a:p>
          </p:txBody>
        </p:sp>
        <p:sp>
          <p:nvSpPr>
            <p:cNvPr id="24" name="TextBox 23"/>
            <p:cNvSpPr txBox="1"/>
            <p:nvPr/>
          </p:nvSpPr>
          <p:spPr>
            <a:xfrm>
              <a:off x="4844508" y="3232826"/>
              <a:ext cx="845937" cy="830997"/>
            </a:xfrm>
            <a:prstGeom prst="rect">
              <a:avLst/>
            </a:prstGeom>
            <a:noFill/>
          </p:spPr>
          <p:txBody>
            <a:bodyPr wrap="none" rtlCol="0">
              <a:spAutoFit/>
            </a:bodyPr>
            <a:lstStyle/>
            <a:p>
              <a:pPr algn="ctr"/>
              <a:r>
                <a:rPr lang="en-US" b="1" dirty="0" err="1">
                  <a:solidFill>
                    <a:srgbClr val="0000C4"/>
                  </a:solidFill>
                </a:rPr>
                <a:t>Agandi</a:t>
              </a:r>
              <a:endParaRPr lang="en-US" b="1" dirty="0">
                <a:solidFill>
                  <a:srgbClr val="0000C4"/>
                </a:solidFill>
              </a:endParaRPr>
            </a:p>
            <a:p>
              <a:pPr algn="ctr"/>
              <a:r>
                <a:rPr lang="en-US" sz="1200" dirty="0"/>
                <a:t>(</a:t>
              </a:r>
              <a:r>
                <a:rPr lang="en-US" sz="1200" dirty="0" err="1"/>
                <a:t>Nkore</a:t>
              </a:r>
              <a:r>
                <a:rPr lang="en-US" sz="1200" dirty="0"/>
                <a:t>)</a:t>
              </a:r>
            </a:p>
            <a:p>
              <a:pPr algn="ctr"/>
              <a:endParaRPr lang="en-US" b="1" dirty="0">
                <a:solidFill>
                  <a:srgbClr val="0000C4"/>
                </a:solidFill>
              </a:endParaRPr>
            </a:p>
          </p:txBody>
        </p:sp>
        <p:sp>
          <p:nvSpPr>
            <p:cNvPr id="26" name="TextBox 25"/>
            <p:cNvSpPr txBox="1"/>
            <p:nvPr/>
          </p:nvSpPr>
          <p:spPr>
            <a:xfrm>
              <a:off x="1746300" y="1414221"/>
              <a:ext cx="907719" cy="553998"/>
            </a:xfrm>
            <a:prstGeom prst="rect">
              <a:avLst/>
            </a:prstGeom>
            <a:noFill/>
          </p:spPr>
          <p:txBody>
            <a:bodyPr wrap="square" rtlCol="0">
              <a:spAutoFit/>
            </a:bodyPr>
            <a:lstStyle/>
            <a:p>
              <a:pPr algn="ctr"/>
              <a:r>
                <a:rPr lang="en-US" b="1" dirty="0" err="1">
                  <a:solidFill>
                    <a:srgbClr val="0000C4"/>
                  </a:solidFill>
                </a:rPr>
                <a:t>Aang</a:t>
              </a:r>
              <a:r>
                <a:rPr lang="en-US" dirty="0">
                  <a:solidFill>
                    <a:srgbClr val="0000C4"/>
                  </a:solidFill>
                </a:rPr>
                <a:t> </a:t>
              </a:r>
              <a:r>
                <a:rPr lang="en-US" sz="1200" dirty="0"/>
                <a:t>(Aleut)</a:t>
              </a:r>
              <a:endParaRPr lang="en-US" dirty="0"/>
            </a:p>
          </p:txBody>
        </p:sp>
        <p:sp>
          <p:nvSpPr>
            <p:cNvPr id="27" name="Rectangle 26"/>
            <p:cNvSpPr/>
            <p:nvPr/>
          </p:nvSpPr>
          <p:spPr>
            <a:xfrm>
              <a:off x="4685449" y="3824326"/>
              <a:ext cx="689612" cy="553998"/>
            </a:xfrm>
            <a:prstGeom prst="rect">
              <a:avLst/>
            </a:prstGeom>
          </p:spPr>
          <p:txBody>
            <a:bodyPr wrap="none">
              <a:spAutoFit/>
            </a:bodyPr>
            <a:lstStyle/>
            <a:p>
              <a:pPr algn="ctr"/>
              <a:r>
                <a:rPr lang="en-US" b="1" dirty="0" err="1">
                  <a:solidFill>
                    <a:srgbClr val="0000C4"/>
                  </a:solidFill>
                </a:rPr>
                <a:t>Molo</a:t>
              </a:r>
              <a:endParaRPr lang="en-US" b="1" dirty="0">
                <a:solidFill>
                  <a:srgbClr val="0000C4"/>
                </a:solidFill>
              </a:endParaRPr>
            </a:p>
            <a:p>
              <a:pPr algn="ctr"/>
              <a:r>
                <a:rPr lang="en-US" sz="1200" dirty="0"/>
                <a:t>(Xhosa)</a:t>
              </a:r>
            </a:p>
          </p:txBody>
        </p:sp>
        <p:pic>
          <p:nvPicPr>
            <p:cNvPr id="29" name="Picture 28"/>
            <p:cNvPicPr>
              <a:picLocks noChangeAspect="1"/>
            </p:cNvPicPr>
            <p:nvPr/>
          </p:nvPicPr>
          <p:blipFill>
            <a:blip r:embed="rId5"/>
            <a:stretch>
              <a:fillRect/>
            </a:stretch>
          </p:blipFill>
          <p:spPr>
            <a:xfrm>
              <a:off x="4519623" y="5334214"/>
              <a:ext cx="581015" cy="535445"/>
            </a:xfrm>
            <a:prstGeom prst="rect">
              <a:avLst/>
            </a:prstGeom>
          </p:spPr>
        </p:pic>
        <p:sp>
          <p:nvSpPr>
            <p:cNvPr id="30" name="Rectangle 29"/>
            <p:cNvSpPr/>
            <p:nvPr/>
          </p:nvSpPr>
          <p:spPr>
            <a:xfrm>
              <a:off x="4914915" y="5193260"/>
              <a:ext cx="1090170" cy="553998"/>
            </a:xfrm>
            <a:prstGeom prst="rect">
              <a:avLst/>
            </a:prstGeom>
          </p:spPr>
          <p:txBody>
            <a:bodyPr wrap="none">
              <a:spAutoFit/>
            </a:bodyPr>
            <a:lstStyle/>
            <a:p>
              <a:pPr algn="ctr"/>
              <a:r>
                <a:rPr lang="en-US" b="1" dirty="0" err="1">
                  <a:solidFill>
                    <a:srgbClr val="0000C4"/>
                  </a:solidFill>
                </a:rPr>
                <a:t>tweeeeet</a:t>
              </a:r>
              <a:endParaRPr lang="en-US" b="1" dirty="0">
                <a:solidFill>
                  <a:srgbClr val="0000C4"/>
                </a:solidFill>
              </a:endParaRPr>
            </a:p>
            <a:p>
              <a:pPr algn="ctr"/>
              <a:r>
                <a:rPr lang="en-US" sz="1200" dirty="0"/>
                <a:t>(Penguin)</a:t>
              </a:r>
            </a:p>
          </p:txBody>
        </p:sp>
        <p:sp>
          <p:nvSpPr>
            <p:cNvPr id="31" name="Rectangle 30"/>
            <p:cNvSpPr/>
            <p:nvPr/>
          </p:nvSpPr>
          <p:spPr>
            <a:xfrm>
              <a:off x="4485957" y="1327177"/>
              <a:ext cx="1453923" cy="553998"/>
            </a:xfrm>
            <a:prstGeom prst="rect">
              <a:avLst/>
            </a:prstGeom>
          </p:spPr>
          <p:txBody>
            <a:bodyPr wrap="none">
              <a:spAutoFit/>
            </a:bodyPr>
            <a:lstStyle/>
            <a:p>
              <a:pPr algn="ctr"/>
              <a:r>
                <a:rPr lang="en-US" b="1" dirty="0" err="1">
                  <a:solidFill>
                    <a:srgbClr val="0000C4"/>
                  </a:solidFill>
                </a:rPr>
                <a:t>Hyvää</a:t>
              </a:r>
              <a:r>
                <a:rPr lang="en-US" b="1" dirty="0">
                  <a:solidFill>
                    <a:srgbClr val="0000C4"/>
                  </a:solidFill>
                </a:rPr>
                <a:t> </a:t>
              </a:r>
              <a:r>
                <a:rPr lang="en-US" b="1" dirty="0" err="1">
                  <a:solidFill>
                    <a:srgbClr val="0000C4"/>
                  </a:solidFill>
                </a:rPr>
                <a:t>päivää</a:t>
              </a:r>
              <a:endParaRPr lang="en-US" b="1" dirty="0">
                <a:solidFill>
                  <a:srgbClr val="0000C4"/>
                </a:solidFill>
              </a:endParaRPr>
            </a:p>
            <a:p>
              <a:pPr algn="ctr"/>
              <a:r>
                <a:rPr lang="en-US" sz="1200" dirty="0"/>
                <a:t>(</a:t>
              </a:r>
              <a:r>
                <a:rPr lang="en-US" sz="1200" dirty="0" err="1"/>
                <a:t>Finnsih</a:t>
              </a:r>
              <a:r>
                <a:rPr lang="en-US" sz="1200" dirty="0"/>
                <a:t>)</a:t>
              </a:r>
            </a:p>
          </p:txBody>
        </p:sp>
        <p:sp>
          <p:nvSpPr>
            <p:cNvPr id="33" name="Rectangle 32"/>
            <p:cNvSpPr/>
            <p:nvPr/>
          </p:nvSpPr>
          <p:spPr>
            <a:xfrm>
              <a:off x="8128359" y="2971694"/>
              <a:ext cx="1053878" cy="784830"/>
            </a:xfrm>
            <a:prstGeom prst="rect">
              <a:avLst/>
            </a:prstGeom>
          </p:spPr>
          <p:txBody>
            <a:bodyPr wrap="none">
              <a:spAutoFit/>
            </a:bodyPr>
            <a:lstStyle/>
            <a:p>
              <a:pPr algn="ctr"/>
              <a:r>
                <a:rPr lang="ar-EG" sz="2100" b="1" dirty="0">
                  <a:solidFill>
                    <a:srgbClr val="0000C4"/>
                  </a:solidFill>
                </a:rPr>
                <a:t>سلام</a:t>
              </a:r>
              <a:endParaRPr lang="en-US" sz="2100" b="1" dirty="0">
                <a:solidFill>
                  <a:srgbClr val="0000C4"/>
                </a:solidFill>
              </a:endParaRPr>
            </a:p>
            <a:p>
              <a:pPr algn="ctr"/>
              <a:r>
                <a:rPr lang="en-US" sz="1200" dirty="0">
                  <a:solidFill>
                    <a:schemeClr val="accent1">
                      <a:lumMod val="50000"/>
                    </a:schemeClr>
                  </a:solidFill>
                </a:rPr>
                <a:t>“Salam”</a:t>
              </a:r>
            </a:p>
            <a:p>
              <a:pPr algn="ctr"/>
              <a:r>
                <a:rPr lang="en-US" sz="1200" dirty="0"/>
                <a:t>(Persian Farsi)</a:t>
              </a:r>
            </a:p>
          </p:txBody>
        </p:sp>
      </p:grpSp>
    </p:spTree>
    <p:extLst>
      <p:ext uri="{BB962C8B-B14F-4D97-AF65-F5344CB8AC3E}">
        <p14:creationId xmlns:p14="http://schemas.microsoft.com/office/powerpoint/2010/main" val="3166291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2672"/>
            <a:ext cx="8991600" cy="1252728"/>
          </a:xfrm>
        </p:spPr>
        <p:txBody>
          <a:bodyPr/>
          <a:lstStyle/>
          <a:p>
            <a:pPr>
              <a:defRPr/>
            </a:pPr>
            <a:r>
              <a:rPr lang="en-US" dirty="0"/>
              <a:t>Issues: Arabic proximity search</a:t>
            </a:r>
          </a:p>
        </p:txBody>
      </p:sp>
      <p:sp>
        <p:nvSpPr>
          <p:cNvPr id="20483" name="Content Placeholder 2"/>
          <p:cNvSpPr>
            <a:spLocks noGrp="1"/>
          </p:cNvSpPr>
          <p:nvPr>
            <p:ph idx="1"/>
          </p:nvPr>
        </p:nvSpPr>
        <p:spPr>
          <a:xfrm>
            <a:off x="1524000" y="1328260"/>
            <a:ext cx="9144000" cy="5486400"/>
          </a:xfrm>
        </p:spPr>
        <p:txBody>
          <a:bodyPr/>
          <a:lstStyle/>
          <a:p>
            <a:pPr lvl="1" eaLnBrk="1" hangingPunct="1"/>
            <a:r>
              <a:rPr lang="en-US" altLang="en-US" dirty="0">
                <a:solidFill>
                  <a:srgbClr val="FFC000"/>
                </a:solidFill>
              </a:rPr>
              <a:t>White space tokenization using ASCII regexes</a:t>
            </a:r>
          </a:p>
          <a:p>
            <a:pPr lvl="2" eaLnBrk="1" hangingPunct="1"/>
            <a:r>
              <a:rPr lang="en-US" altLang="en-US" dirty="0"/>
              <a:t>\s    versus   \p{</a:t>
            </a:r>
            <a:r>
              <a:rPr lang="en-US" altLang="en-US" dirty="0" err="1"/>
              <a:t>Zs</a:t>
            </a:r>
            <a:r>
              <a:rPr lang="en-US" altLang="en-US" dirty="0"/>
              <a:t>}        </a:t>
            </a:r>
            <a:r>
              <a:rPr lang="en-US" altLang="en-US" sz="1200" dirty="0">
                <a:solidFill>
                  <a:schemeClr val="accent2">
                    <a:lumMod val="75000"/>
                  </a:schemeClr>
                </a:solidFill>
              </a:rPr>
              <a:t>(see:   https://www.regular-expressions.info/unicode.html)</a:t>
            </a:r>
            <a:endParaRPr lang="en-US" altLang="en-US" sz="1050" dirty="0">
              <a:solidFill>
                <a:schemeClr val="accent2">
                  <a:lumMod val="75000"/>
                </a:schemeClr>
              </a:solidFill>
            </a:endParaRPr>
          </a:p>
          <a:p>
            <a:pPr lvl="1" eaLnBrk="1" hangingPunct="1"/>
            <a:r>
              <a:rPr lang="en-US" altLang="en-US" dirty="0">
                <a:solidFill>
                  <a:srgbClr val="FFC000"/>
                </a:solidFill>
              </a:rPr>
              <a:t>Normalization    </a:t>
            </a:r>
            <a:r>
              <a:rPr lang="en-US" altLang="en-US" sz="1200" dirty="0">
                <a:solidFill>
                  <a:schemeClr val="accent2">
                    <a:lumMod val="75000"/>
                  </a:schemeClr>
                </a:solidFill>
              </a:rPr>
              <a:t>(see:  http://unicode.org/reports/tr15/)</a:t>
            </a:r>
          </a:p>
          <a:p>
            <a:pPr lvl="2" eaLnBrk="1" hangingPunct="1"/>
            <a:r>
              <a:rPr lang="en-US" altLang="en-US" dirty="0"/>
              <a:t>convert query and text to same Unicode normalization form</a:t>
            </a:r>
          </a:p>
          <a:p>
            <a:pPr lvl="1" eaLnBrk="1" hangingPunct="1"/>
            <a:r>
              <a:rPr lang="en-US" altLang="en-US" dirty="0">
                <a:solidFill>
                  <a:srgbClr val="FFC000"/>
                </a:solidFill>
              </a:rPr>
              <a:t>White space tokenization insufficient</a:t>
            </a:r>
          </a:p>
          <a:p>
            <a:pPr lvl="2" eaLnBrk="1" hangingPunct="1"/>
            <a:r>
              <a:rPr lang="en-US" altLang="en-US" dirty="0"/>
              <a:t>attached clitics</a:t>
            </a:r>
            <a:endParaRPr lang="en-US" altLang="en-US" dirty="0">
              <a:solidFill>
                <a:srgbClr val="FFC000"/>
              </a:solidFill>
            </a:endParaRPr>
          </a:p>
          <a:p>
            <a:pPr lvl="1" eaLnBrk="1" hangingPunct="1"/>
            <a:r>
              <a:rPr lang="en-US" altLang="en-US" dirty="0">
                <a:solidFill>
                  <a:srgbClr val="FFC000"/>
                </a:solidFill>
              </a:rPr>
              <a:t>Word forms</a:t>
            </a:r>
          </a:p>
          <a:p>
            <a:pPr lvl="2" eaLnBrk="1" hangingPunct="1"/>
            <a:r>
              <a:rPr lang="en-US" altLang="en-US" dirty="0"/>
              <a:t>Productive morphology, low recall on exact match </a:t>
            </a:r>
          </a:p>
          <a:p>
            <a:pPr lvl="1" eaLnBrk="1" hangingPunct="1"/>
            <a:r>
              <a:rPr lang="en-US" altLang="en-US" dirty="0">
                <a:solidFill>
                  <a:srgbClr val="FFC000"/>
                </a:solidFill>
              </a:rPr>
              <a:t>Word order  </a:t>
            </a:r>
          </a:p>
          <a:p>
            <a:pPr lvl="2" eaLnBrk="1" hangingPunct="1"/>
            <a:r>
              <a:rPr lang="en-US" altLang="en-US" dirty="0"/>
              <a:t>MSA is VSO (for verbal sentences) and head initial for NPs, while English is SVO and head final for NPs</a:t>
            </a:r>
          </a:p>
          <a:p>
            <a:pPr lvl="2" eaLnBrk="1" hangingPunct="1"/>
            <a:r>
              <a:rPr lang="en-US" altLang="en-US" dirty="0"/>
              <a:t>Proximity operator was directional</a:t>
            </a:r>
          </a:p>
          <a:p>
            <a:pPr lvl="1" eaLnBrk="1" hangingPunct="1"/>
            <a:r>
              <a:rPr lang="en-US" altLang="en-US" dirty="0">
                <a:solidFill>
                  <a:srgbClr val="FFC000"/>
                </a:solidFill>
              </a:rPr>
              <a:t>Implementation</a:t>
            </a:r>
          </a:p>
        </p:txBody>
      </p:sp>
    </p:spTree>
    <p:extLst>
      <p:ext uri="{BB962C8B-B14F-4D97-AF65-F5344CB8AC3E}">
        <p14:creationId xmlns:p14="http://schemas.microsoft.com/office/powerpoint/2010/main" val="2026026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2672"/>
            <a:ext cx="9144000" cy="1252728"/>
          </a:xfrm>
        </p:spPr>
        <p:txBody>
          <a:bodyPr>
            <a:noAutofit/>
          </a:bodyPr>
          <a:lstStyle/>
          <a:p>
            <a:pPr>
              <a:defRPr/>
            </a:pPr>
            <a:r>
              <a:rPr lang="en-US" sz="4000" dirty="0"/>
              <a:t>Case study: Chinese fuzzy term search</a:t>
            </a:r>
          </a:p>
        </p:txBody>
      </p:sp>
      <p:sp>
        <p:nvSpPr>
          <p:cNvPr id="20483" name="Content Placeholder 2"/>
          <p:cNvSpPr>
            <a:spLocks noGrp="1"/>
          </p:cNvSpPr>
          <p:nvPr>
            <p:ph idx="1"/>
          </p:nvPr>
        </p:nvSpPr>
        <p:spPr>
          <a:xfrm>
            <a:off x="1524000" y="1295400"/>
            <a:ext cx="9144000" cy="5083175"/>
          </a:xfrm>
        </p:spPr>
        <p:txBody>
          <a:bodyPr/>
          <a:lstStyle/>
          <a:p>
            <a:pPr eaLnBrk="1" hangingPunct="1"/>
            <a:r>
              <a:rPr lang="en-US" altLang="en-US" u="sng" dirty="0">
                <a:solidFill>
                  <a:srgbClr val="FFC000"/>
                </a:solidFill>
              </a:rPr>
              <a:t>Fuzzy term search</a:t>
            </a:r>
            <a:r>
              <a:rPr lang="en-US" altLang="en-US" dirty="0">
                <a:solidFill>
                  <a:schemeClr val="bg1">
                    <a:lumMod val="95000"/>
                  </a:schemeClr>
                </a:solidFill>
              </a:rPr>
              <a:t>:  Given a list of user terms, find and </a:t>
            </a:r>
            <a:r>
              <a:rPr lang="en-US" altLang="en-US" dirty="0">
                <a:solidFill>
                  <a:schemeClr val="tx1">
                    <a:lumMod val="95000"/>
                  </a:schemeClr>
                </a:solidFill>
              </a:rPr>
              <a:t>highlight them in unstructured text, with optional fuzzy matching</a:t>
            </a:r>
          </a:p>
          <a:p>
            <a:pPr eaLnBrk="1" hangingPunct="1"/>
            <a:endParaRPr lang="en-US" altLang="en-US" dirty="0">
              <a:solidFill>
                <a:schemeClr val="tx1">
                  <a:lumMod val="95000"/>
                </a:schemeClr>
              </a:solidFill>
            </a:endParaRPr>
          </a:p>
          <a:p>
            <a:pPr eaLnBrk="1" hangingPunct="1"/>
            <a:r>
              <a:rPr lang="en-US" altLang="en-US" dirty="0"/>
              <a:t>Data scientist “Why are recall and precision so low?  Users are complaining about the Chinese search, but other languages are working just fine.”</a:t>
            </a:r>
          </a:p>
        </p:txBody>
      </p:sp>
      <p:sp>
        <p:nvSpPr>
          <p:cNvPr id="4" name="Rectangle 3">
            <a:extLst>
              <a:ext uri="{FF2B5EF4-FFF2-40B4-BE49-F238E27FC236}">
                <a16:creationId xmlns:a16="http://schemas.microsoft.com/office/drawing/2014/main" id="{93E29931-D286-448A-B34F-4AB70C67D4BA}"/>
              </a:ext>
            </a:extLst>
          </p:cNvPr>
          <p:cNvSpPr/>
          <p:nvPr/>
        </p:nvSpPr>
        <p:spPr>
          <a:xfrm>
            <a:off x="1682046" y="5562600"/>
            <a:ext cx="9245600" cy="646331"/>
          </a:xfrm>
          <a:prstGeom prst="rect">
            <a:avLst/>
          </a:prstGeom>
        </p:spPr>
        <p:txBody>
          <a:bodyPr wrap="square">
            <a:spAutoFit/>
          </a:bodyPr>
          <a:lstStyle/>
          <a:p>
            <a:r>
              <a:rPr lang="en-US" i="1" dirty="0">
                <a:solidFill>
                  <a:schemeClr val="accent2">
                    <a:lumMod val="50000"/>
                  </a:schemeClr>
                </a:solidFill>
              </a:rPr>
              <a:t>@</a:t>
            </a:r>
            <a:r>
              <a:rPr lang="en-US" i="1" dirty="0" err="1">
                <a:solidFill>
                  <a:schemeClr val="accent2">
                    <a:lumMod val="50000"/>
                  </a:schemeClr>
                </a:solidFill>
              </a:rPr>
              <a:t>inproceedings</a:t>
            </a:r>
            <a:r>
              <a:rPr lang="en-US" i="1" dirty="0">
                <a:solidFill>
                  <a:schemeClr val="accent2">
                    <a:lumMod val="50000"/>
                  </a:schemeClr>
                </a:solidFill>
              </a:rPr>
              <a:t>{Qiu2008AMF, title={A Method for Automatic POS Guessing of Chinese Unknown Words}, author={</a:t>
            </a:r>
            <a:r>
              <a:rPr lang="en-US" i="1" dirty="0" err="1">
                <a:solidFill>
                  <a:schemeClr val="accent2">
                    <a:lumMod val="50000"/>
                  </a:schemeClr>
                </a:solidFill>
              </a:rPr>
              <a:t>Likun</a:t>
            </a:r>
            <a:r>
              <a:rPr lang="en-US" i="1" dirty="0">
                <a:solidFill>
                  <a:schemeClr val="accent2">
                    <a:lumMod val="50000"/>
                  </a:schemeClr>
                </a:solidFill>
              </a:rPr>
              <a:t> </a:t>
            </a:r>
            <a:r>
              <a:rPr lang="en-US" i="1" dirty="0" err="1">
                <a:solidFill>
                  <a:schemeClr val="accent2">
                    <a:lumMod val="50000"/>
                  </a:schemeClr>
                </a:solidFill>
              </a:rPr>
              <a:t>Qiu</a:t>
            </a:r>
            <a:r>
              <a:rPr lang="en-US" i="1" dirty="0">
                <a:solidFill>
                  <a:schemeClr val="accent2">
                    <a:lumMod val="50000"/>
                  </a:schemeClr>
                </a:solidFill>
              </a:rPr>
              <a:t> and </a:t>
            </a:r>
            <a:r>
              <a:rPr lang="en-US" i="1" dirty="0" err="1">
                <a:solidFill>
                  <a:schemeClr val="accent2">
                    <a:lumMod val="50000"/>
                  </a:schemeClr>
                </a:solidFill>
              </a:rPr>
              <a:t>Changjian</a:t>
            </a:r>
            <a:r>
              <a:rPr lang="en-US" i="1" dirty="0">
                <a:solidFill>
                  <a:schemeClr val="accent2">
                    <a:lumMod val="50000"/>
                  </a:schemeClr>
                </a:solidFill>
              </a:rPr>
              <a:t> Hu and Kai Zhao}, </a:t>
            </a:r>
            <a:r>
              <a:rPr lang="en-US" i="1" dirty="0" err="1">
                <a:solidFill>
                  <a:schemeClr val="accent2">
                    <a:lumMod val="50000"/>
                  </a:schemeClr>
                </a:solidFill>
              </a:rPr>
              <a:t>booktitle</a:t>
            </a:r>
            <a:r>
              <a:rPr lang="en-US" i="1" dirty="0">
                <a:solidFill>
                  <a:schemeClr val="accent2">
                    <a:lumMod val="50000"/>
                  </a:schemeClr>
                </a:solidFill>
              </a:rPr>
              <a:t>={COLING}, year={2008} }</a:t>
            </a:r>
            <a:endParaRPr lang="en-US" dirty="0">
              <a:solidFill>
                <a:schemeClr val="accent2">
                  <a:lumMod val="50000"/>
                </a:schemeClr>
              </a:solidFill>
            </a:endParaRPr>
          </a:p>
        </p:txBody>
      </p:sp>
    </p:spTree>
    <p:extLst>
      <p:ext uri="{BB962C8B-B14F-4D97-AF65-F5344CB8AC3E}">
        <p14:creationId xmlns:p14="http://schemas.microsoft.com/office/powerpoint/2010/main" val="116288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1D1B-64EF-46F9-90DD-0C5BEF0AEE56}"/>
              </a:ext>
            </a:extLst>
          </p:cNvPr>
          <p:cNvSpPr>
            <a:spLocks noGrp="1"/>
          </p:cNvSpPr>
          <p:nvPr>
            <p:ph type="title"/>
          </p:nvPr>
        </p:nvSpPr>
        <p:spPr/>
        <p:txBody>
          <a:bodyPr/>
          <a:lstStyle/>
          <a:p>
            <a:r>
              <a:rPr lang="en-US" dirty="0"/>
              <a:t>Fuzzy Matching</a:t>
            </a:r>
          </a:p>
        </p:txBody>
      </p:sp>
      <p:sp>
        <p:nvSpPr>
          <p:cNvPr id="4" name="Content Placeholder 2">
            <a:extLst>
              <a:ext uri="{FF2B5EF4-FFF2-40B4-BE49-F238E27FC236}">
                <a16:creationId xmlns:a16="http://schemas.microsoft.com/office/drawing/2014/main" id="{FF42960C-87F9-46DD-A469-D7F978B21C17}"/>
              </a:ext>
            </a:extLst>
          </p:cNvPr>
          <p:cNvSpPr txBox="1">
            <a:spLocks/>
          </p:cNvSpPr>
          <p:nvPr/>
        </p:nvSpPr>
        <p:spPr>
          <a:xfrm>
            <a:off x="1524000" y="1774826"/>
            <a:ext cx="9525000" cy="5083175"/>
          </a:xfrm>
          <a:prstGeom prst="rect">
            <a:avLst/>
          </a:prstGeom>
        </p:spPr>
        <p:txBody>
          <a:bodyPr/>
          <a:lstStyle>
            <a:lvl1pPr marL="438150" indent="-319088" algn="l" rtl="0" eaLnBrk="0" fontAlgn="base" hangingPunct="0">
              <a:spcBef>
                <a:spcPct val="0"/>
              </a:spcBef>
              <a:spcAft>
                <a:spcPct val="0"/>
              </a:spcAft>
              <a:buClr>
                <a:schemeClr val="accent1"/>
              </a:buClr>
              <a:buSzPct val="80000"/>
              <a:buFont typeface="Wingdings 2" panose="05020102010507070707" pitchFamily="18" charset="2"/>
              <a:buChar char=""/>
              <a:defRPr sz="3200" kern="1200">
                <a:solidFill>
                  <a:schemeClr val="bg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anose="05000000000000000000" pitchFamily="2" charset="2"/>
              <a:buChar char=""/>
              <a:defRPr sz="2800" kern="1200">
                <a:solidFill>
                  <a:schemeClr val="bg1"/>
                </a:solidFill>
                <a:latin typeface="+mn-lt"/>
                <a:ea typeface="+mn-ea"/>
                <a:cs typeface="+mn-cs"/>
              </a:defRPr>
            </a:lvl2pPr>
            <a:lvl3pPr marL="995363" indent="-228600" algn="l" rtl="0" eaLnBrk="0" fontAlgn="base" hangingPunct="0">
              <a:spcBef>
                <a:spcPct val="20000"/>
              </a:spcBef>
              <a:spcAft>
                <a:spcPct val="0"/>
              </a:spcAft>
              <a:buClr>
                <a:srgbClr val="E66C7D"/>
              </a:buClr>
              <a:buFont typeface="Arial" panose="020B0604020202020204" pitchFamily="34" charset="0"/>
              <a:buChar char="▪"/>
              <a:defRPr sz="2400" kern="1200">
                <a:solidFill>
                  <a:schemeClr val="bg1"/>
                </a:solidFill>
                <a:latin typeface="+mn-lt"/>
                <a:ea typeface="+mn-ea"/>
                <a:cs typeface="+mn-cs"/>
              </a:defRPr>
            </a:lvl3pPr>
            <a:lvl4pPr marL="1216025" indent="-182563" algn="l" rtl="0" eaLnBrk="0" fontAlgn="base" hangingPunct="0">
              <a:spcBef>
                <a:spcPct val="20000"/>
              </a:spcBef>
              <a:spcAft>
                <a:spcPct val="0"/>
              </a:spcAft>
              <a:buClr>
                <a:srgbClr val="6BB76D"/>
              </a:buClr>
              <a:buFont typeface="Arial" panose="020B0604020202020204" pitchFamily="34" charset="0"/>
              <a:buChar char="▪"/>
              <a:defRPr sz="2000" kern="1200">
                <a:solidFill>
                  <a:schemeClr val="bg1"/>
                </a:solidFill>
                <a:latin typeface="+mn-lt"/>
                <a:ea typeface="+mn-ea"/>
                <a:cs typeface="+mn-cs"/>
              </a:defRPr>
            </a:lvl4pPr>
            <a:lvl5pPr marL="1425575" indent="-182563" algn="l" rtl="0" eaLnBrk="0" fontAlgn="base" hangingPunct="0">
              <a:spcBef>
                <a:spcPct val="20000"/>
              </a:spcBef>
              <a:spcAft>
                <a:spcPct val="0"/>
              </a:spcAft>
              <a:buClr>
                <a:srgbClr val="E88651"/>
              </a:buClr>
              <a:buFont typeface="Wingdings 3" panose="05040102010807070707" pitchFamily="18" charset="2"/>
              <a:buChar char=""/>
              <a:defRPr lang="en-US" sz="2000" kern="1200">
                <a:solidFill>
                  <a:schemeClr val="bg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eaLnBrk="1" hangingPunct="1"/>
            <a:r>
              <a:rPr lang="en-US" altLang="en-US" u="sng" dirty="0">
                <a:solidFill>
                  <a:srgbClr val="FFC000"/>
                </a:solidFill>
              </a:rPr>
              <a:t>Edit Distance</a:t>
            </a:r>
          </a:p>
          <a:p>
            <a:pPr lvl="1" eaLnBrk="1" hangingPunct="1"/>
            <a:r>
              <a:rPr lang="en-US" altLang="en-US" dirty="0">
                <a:solidFill>
                  <a:schemeClr val="tx1"/>
                </a:solidFill>
              </a:rPr>
              <a:t>Number of insertions, deletions, substitutions to get from one string to another</a:t>
            </a:r>
          </a:p>
          <a:p>
            <a:pPr lvl="2" eaLnBrk="1" hangingPunct="1"/>
            <a:r>
              <a:rPr lang="en-US" altLang="en-US" i="1" dirty="0" err="1">
                <a:solidFill>
                  <a:schemeClr val="tx1"/>
                </a:solidFill>
              </a:rPr>
              <a:t>Levenshtein</a:t>
            </a:r>
            <a:r>
              <a:rPr lang="en-US" altLang="en-US" i="1" dirty="0">
                <a:solidFill>
                  <a:schemeClr val="tx1"/>
                </a:solidFill>
              </a:rPr>
              <a:t> distance</a:t>
            </a:r>
          </a:p>
          <a:p>
            <a:pPr lvl="3" eaLnBrk="1" hangingPunct="1"/>
            <a:r>
              <a:rPr lang="en-US" sz="1600" dirty="0">
                <a:solidFill>
                  <a:srgbClr val="00B0F0"/>
                </a:solidFill>
              </a:rPr>
              <a:t>https://www.python-course.eu/levenshtein_distance.php	</a:t>
            </a:r>
            <a:endParaRPr lang="en-US" altLang="en-US" sz="1600" dirty="0">
              <a:solidFill>
                <a:schemeClr val="bg1">
                  <a:lumMod val="95000"/>
                </a:schemeClr>
              </a:solidFill>
            </a:endParaRPr>
          </a:p>
          <a:p>
            <a:pPr eaLnBrk="1" hangingPunct="1"/>
            <a:r>
              <a:rPr lang="en-US" altLang="en-US" u="sng" dirty="0">
                <a:solidFill>
                  <a:srgbClr val="FFC000"/>
                </a:solidFill>
              </a:rPr>
              <a:t>Similarity</a:t>
            </a:r>
          </a:p>
          <a:p>
            <a:pPr lvl="1" eaLnBrk="1" hangingPunct="1"/>
            <a:r>
              <a:rPr lang="en-US" altLang="en-US" dirty="0">
                <a:solidFill>
                  <a:schemeClr val="tx1"/>
                </a:solidFill>
              </a:rPr>
              <a:t>Overlap between two sets</a:t>
            </a:r>
          </a:p>
          <a:p>
            <a:pPr lvl="2" eaLnBrk="1" hangingPunct="1"/>
            <a:r>
              <a:rPr lang="en-US" i="1" dirty="0">
                <a:solidFill>
                  <a:schemeClr val="tx1"/>
                </a:solidFill>
              </a:rPr>
              <a:t>Jaccard Similarity Coefficient</a:t>
            </a:r>
            <a:endParaRPr lang="en-US" dirty="0">
              <a:solidFill>
                <a:schemeClr val="tx1"/>
              </a:solidFill>
            </a:endParaRPr>
          </a:p>
          <a:p>
            <a:pPr marL="1114425" lvl="3" indent="-171450" eaLnBrk="1" hangingPunct="1"/>
            <a:r>
              <a:rPr lang="en-US" altLang="en-US" sz="1600" dirty="0">
                <a:solidFill>
                  <a:srgbClr val="00B0F0"/>
                </a:solidFill>
              </a:rPr>
              <a:t>http://scikitlearn.org/stable/modules/generated/sklearn.metrics.jaccard_similarity_score.html</a:t>
            </a:r>
            <a:endParaRPr lang="en-US" altLang="en-US" sz="1600" dirty="0">
              <a:solidFill>
                <a:schemeClr val="bg1">
                  <a:lumMod val="95000"/>
                </a:schemeClr>
              </a:solidFill>
            </a:endParaRPr>
          </a:p>
          <a:p>
            <a:pPr lvl="2" eaLnBrk="1" hangingPunct="1"/>
            <a:r>
              <a:rPr lang="en-US" i="1" dirty="0"/>
              <a:t>Dice’s Similarity Coefficient</a:t>
            </a:r>
            <a:endParaRPr lang="en-US" dirty="0"/>
          </a:p>
          <a:p>
            <a:pPr marL="1114425" lvl="3" indent="-171450" eaLnBrk="1" hangingPunct="1"/>
            <a:r>
              <a:rPr lang="en-US" altLang="en-US" sz="1600" dirty="0">
                <a:solidFill>
                  <a:srgbClr val="00B0F0"/>
                </a:solidFill>
              </a:rPr>
              <a:t>https://en.wikibooks.org/wiki/Algorithm_Implementation/Strings/Dice's_coefficient</a:t>
            </a:r>
          </a:p>
        </p:txBody>
      </p:sp>
    </p:spTree>
    <p:extLst>
      <p:ext uri="{BB962C8B-B14F-4D97-AF65-F5344CB8AC3E}">
        <p14:creationId xmlns:p14="http://schemas.microsoft.com/office/powerpoint/2010/main" val="3522877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2672"/>
            <a:ext cx="9144000" cy="1252728"/>
          </a:xfrm>
        </p:spPr>
        <p:txBody>
          <a:bodyPr>
            <a:noAutofit/>
          </a:bodyPr>
          <a:lstStyle/>
          <a:p>
            <a:pPr>
              <a:defRPr/>
            </a:pPr>
            <a:r>
              <a:rPr lang="en-US" sz="4000" dirty="0"/>
              <a:t>Issues: Chinese fuzzy term search</a:t>
            </a:r>
          </a:p>
        </p:txBody>
      </p:sp>
      <p:pic>
        <p:nvPicPr>
          <p:cNvPr id="5" name="Picture 4">
            <a:extLst>
              <a:ext uri="{FF2B5EF4-FFF2-40B4-BE49-F238E27FC236}">
                <a16:creationId xmlns:a16="http://schemas.microsoft.com/office/drawing/2014/main" id="{DD25938B-0382-4F3F-A7FF-3D478070F73B}"/>
              </a:ext>
            </a:extLst>
          </p:cNvPr>
          <p:cNvPicPr>
            <a:picLocks noChangeAspect="1"/>
          </p:cNvPicPr>
          <p:nvPr/>
        </p:nvPicPr>
        <p:blipFill>
          <a:blip r:embed="rId2"/>
          <a:stretch>
            <a:fillRect/>
          </a:stretch>
        </p:blipFill>
        <p:spPr>
          <a:xfrm>
            <a:off x="1828800" y="2133601"/>
            <a:ext cx="5105400" cy="4007561"/>
          </a:xfrm>
          <a:prstGeom prst="rect">
            <a:avLst/>
          </a:prstGeom>
        </p:spPr>
      </p:pic>
      <p:sp>
        <p:nvSpPr>
          <p:cNvPr id="9" name="Rectangle 23">
            <a:extLst>
              <a:ext uri="{FF2B5EF4-FFF2-40B4-BE49-F238E27FC236}">
                <a16:creationId xmlns:a16="http://schemas.microsoft.com/office/drawing/2014/main" id="{69554435-59C4-4254-AA92-D4FF3DBA6268}"/>
              </a:ext>
            </a:extLst>
          </p:cNvPr>
          <p:cNvSpPr>
            <a:spLocks noChangeArrowheads="1"/>
          </p:cNvSpPr>
          <p:nvPr/>
        </p:nvSpPr>
        <p:spPr bwMode="auto">
          <a:xfrm>
            <a:off x="1828801" y="1583709"/>
            <a:ext cx="39869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3200" kern="0" dirty="0">
                <a:solidFill>
                  <a:srgbClr val="F5B900"/>
                </a:solidFill>
              </a:rPr>
              <a:t>Short string problem</a:t>
            </a:r>
          </a:p>
        </p:txBody>
      </p:sp>
      <p:sp>
        <p:nvSpPr>
          <p:cNvPr id="8" name="Rectangle 7">
            <a:extLst>
              <a:ext uri="{FF2B5EF4-FFF2-40B4-BE49-F238E27FC236}">
                <a16:creationId xmlns:a16="http://schemas.microsoft.com/office/drawing/2014/main" id="{504F282F-12CF-4023-8B7A-F3587C89B00C}"/>
              </a:ext>
            </a:extLst>
          </p:cNvPr>
          <p:cNvSpPr/>
          <p:nvPr/>
        </p:nvSpPr>
        <p:spPr>
          <a:xfrm>
            <a:off x="1752600" y="6172200"/>
            <a:ext cx="4572000" cy="415498"/>
          </a:xfrm>
          <a:prstGeom prst="rect">
            <a:avLst/>
          </a:prstGeom>
        </p:spPr>
        <p:txBody>
          <a:bodyPr>
            <a:spAutoFit/>
          </a:bodyPr>
          <a:lstStyle/>
          <a:p>
            <a:r>
              <a:rPr lang="en-US" sz="1050" dirty="0">
                <a:solidFill>
                  <a:schemeClr val="accent2">
                    <a:lumMod val="50000"/>
                  </a:schemeClr>
                </a:solidFill>
              </a:rPr>
              <a:t>Chen, </a:t>
            </a:r>
            <a:r>
              <a:rPr lang="en-US" sz="1050" dirty="0" err="1">
                <a:solidFill>
                  <a:schemeClr val="accent2">
                    <a:lumMod val="50000"/>
                  </a:schemeClr>
                </a:solidFill>
              </a:rPr>
              <a:t>Heng</a:t>
            </a:r>
            <a:r>
              <a:rPr lang="en-US" sz="1050" dirty="0">
                <a:solidFill>
                  <a:schemeClr val="accent2">
                    <a:lumMod val="50000"/>
                  </a:schemeClr>
                </a:solidFill>
              </a:rPr>
              <a:t> &amp; Liu, </a:t>
            </a:r>
            <a:r>
              <a:rPr lang="en-US" sz="1050" dirty="0" err="1">
                <a:solidFill>
                  <a:schemeClr val="accent2">
                    <a:lumMod val="50000"/>
                  </a:schemeClr>
                </a:solidFill>
              </a:rPr>
              <a:t>Haitao</a:t>
            </a:r>
            <a:r>
              <a:rPr lang="en-US" sz="1050" dirty="0">
                <a:solidFill>
                  <a:schemeClr val="accent2">
                    <a:lumMod val="50000"/>
                  </a:schemeClr>
                </a:solidFill>
              </a:rPr>
              <a:t>. (2014). A diachronic study of Chinese word length distribution. </a:t>
            </a:r>
            <a:r>
              <a:rPr lang="en-US" sz="1050" dirty="0" err="1">
                <a:solidFill>
                  <a:schemeClr val="accent2">
                    <a:lumMod val="50000"/>
                  </a:schemeClr>
                </a:solidFill>
              </a:rPr>
              <a:t>Glottometrics</a:t>
            </a:r>
            <a:r>
              <a:rPr lang="en-US" sz="1050" dirty="0">
                <a:solidFill>
                  <a:schemeClr val="accent2">
                    <a:lumMod val="50000"/>
                  </a:schemeClr>
                </a:solidFill>
              </a:rPr>
              <a:t>. 29. 81-94. </a:t>
            </a:r>
          </a:p>
        </p:txBody>
      </p:sp>
      <p:sp>
        <p:nvSpPr>
          <p:cNvPr id="11" name="Rectangle 24">
            <a:extLst>
              <a:ext uri="{FF2B5EF4-FFF2-40B4-BE49-F238E27FC236}">
                <a16:creationId xmlns:a16="http://schemas.microsoft.com/office/drawing/2014/main" id="{2D857C1E-CDD7-482E-8008-E98FB34ED257}"/>
              </a:ext>
            </a:extLst>
          </p:cNvPr>
          <p:cNvSpPr>
            <a:spLocks noChangeArrowheads="1"/>
          </p:cNvSpPr>
          <p:nvPr/>
        </p:nvSpPr>
        <p:spPr bwMode="auto">
          <a:xfrm>
            <a:off x="7239000" y="1676401"/>
            <a:ext cx="2743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en-US" sz="2800" kern="0" dirty="0">
                <a:solidFill>
                  <a:prstClr val="white"/>
                </a:solidFill>
              </a:rPr>
              <a:t>Possible Approaches</a:t>
            </a:r>
          </a:p>
          <a:p>
            <a:pPr algn="ctr" eaLnBrk="1" hangingPunct="1">
              <a:defRPr/>
            </a:pPr>
            <a:endParaRPr lang="en-US" altLang="en-US" sz="2800" i="1" kern="0" dirty="0">
              <a:solidFill>
                <a:prstClr val="white"/>
              </a:solidFill>
            </a:endParaRPr>
          </a:p>
        </p:txBody>
      </p:sp>
      <p:cxnSp>
        <p:nvCxnSpPr>
          <p:cNvPr id="12" name="Straight Arrow Connector 11">
            <a:extLst>
              <a:ext uri="{FF2B5EF4-FFF2-40B4-BE49-F238E27FC236}">
                <a16:creationId xmlns:a16="http://schemas.microsoft.com/office/drawing/2014/main" id="{97F5476F-5033-46A1-A564-489F8B92DC6D}"/>
              </a:ext>
            </a:extLst>
          </p:cNvPr>
          <p:cNvCxnSpPr>
            <a:cxnSpLocks/>
          </p:cNvCxnSpPr>
          <p:nvPr/>
        </p:nvCxnSpPr>
        <p:spPr>
          <a:xfrm>
            <a:off x="7620000" y="2667000"/>
            <a:ext cx="1981200" cy="0"/>
          </a:xfrm>
          <a:prstGeom prst="straightConnector1">
            <a:avLst/>
          </a:prstGeom>
          <a:noFill/>
          <a:ln w="19050" cap="flat" cmpd="sng" algn="ctr">
            <a:solidFill>
              <a:srgbClr val="FF0000"/>
            </a:solidFill>
            <a:prstDash val="solid"/>
            <a:tailEnd type="none"/>
          </a:ln>
          <a:effectLst/>
        </p:spPr>
      </p:cxnSp>
      <p:sp>
        <p:nvSpPr>
          <p:cNvPr id="14" name="Rectangle 13">
            <a:extLst>
              <a:ext uri="{FF2B5EF4-FFF2-40B4-BE49-F238E27FC236}">
                <a16:creationId xmlns:a16="http://schemas.microsoft.com/office/drawing/2014/main" id="{32C39B2E-BAE7-46F8-BAF1-193319F9D652}"/>
              </a:ext>
            </a:extLst>
          </p:cNvPr>
          <p:cNvSpPr/>
          <p:nvPr/>
        </p:nvSpPr>
        <p:spPr>
          <a:xfrm>
            <a:off x="7086600" y="2819401"/>
            <a:ext cx="3505200" cy="2554545"/>
          </a:xfrm>
          <a:prstGeom prst="rect">
            <a:avLst/>
          </a:prstGeom>
        </p:spPr>
        <p:txBody>
          <a:bodyPr wrap="square">
            <a:spAutoFit/>
          </a:bodyPr>
          <a:lstStyle/>
          <a:p>
            <a:pPr marL="438150" indent="-319088">
              <a:buClr>
                <a:srgbClr val="F0AD00"/>
              </a:buClr>
              <a:buSzPct val="80000"/>
              <a:buFont typeface="Wingdings 2" panose="05020102010507070707" pitchFamily="18" charset="2"/>
              <a:buChar char=""/>
            </a:pPr>
            <a:r>
              <a:rPr lang="en-US" altLang="en-US" sz="2000" dirty="0">
                <a:solidFill>
                  <a:prstClr val="white"/>
                </a:solidFill>
                <a:latin typeface="Corbel"/>
              </a:rPr>
              <a:t>Algorithmic cocktails</a:t>
            </a:r>
          </a:p>
          <a:p>
            <a:pPr marL="438150" indent="-319088">
              <a:buClr>
                <a:srgbClr val="F0AD00"/>
              </a:buClr>
              <a:buSzPct val="80000"/>
              <a:buFont typeface="Wingdings 2" panose="05020102010507070707" pitchFamily="18" charset="2"/>
              <a:buChar char=""/>
            </a:pPr>
            <a:r>
              <a:rPr lang="en-US" altLang="en-US" sz="2000" dirty="0">
                <a:solidFill>
                  <a:prstClr val="white"/>
                </a:solidFill>
                <a:latin typeface="Corbel"/>
              </a:rPr>
              <a:t>Radical-based</a:t>
            </a:r>
          </a:p>
          <a:p>
            <a:pPr marL="438150" indent="-319088">
              <a:buClr>
                <a:srgbClr val="F0AD00"/>
              </a:buClr>
              <a:buSzPct val="80000"/>
              <a:buFont typeface="Wingdings 2" panose="05020102010507070707" pitchFamily="18" charset="2"/>
              <a:buChar char=""/>
            </a:pPr>
            <a:r>
              <a:rPr lang="en-US" altLang="en-US" sz="2000" dirty="0">
                <a:solidFill>
                  <a:prstClr val="white"/>
                </a:solidFill>
                <a:latin typeface="Corbel"/>
              </a:rPr>
              <a:t>Stroke-based</a:t>
            </a:r>
          </a:p>
          <a:p>
            <a:pPr marL="438150" indent="-319088">
              <a:buClr>
                <a:srgbClr val="F0AD00"/>
              </a:buClr>
              <a:buSzPct val="80000"/>
              <a:buFont typeface="Wingdings 2" panose="05020102010507070707" pitchFamily="18" charset="2"/>
              <a:buChar char=""/>
            </a:pPr>
            <a:r>
              <a:rPr lang="en-US" altLang="en-US" sz="2000" dirty="0">
                <a:solidFill>
                  <a:prstClr val="white"/>
                </a:solidFill>
                <a:latin typeface="Corbel"/>
              </a:rPr>
              <a:t>Phonetic (transliteration-based)</a:t>
            </a:r>
          </a:p>
          <a:p>
            <a:pPr marL="438150" indent="-319088">
              <a:buClr>
                <a:srgbClr val="F0AD00"/>
              </a:buClr>
              <a:buSzPct val="80000"/>
              <a:buFont typeface="Wingdings 2" panose="05020102010507070707" pitchFamily="18" charset="2"/>
              <a:buChar char=""/>
            </a:pPr>
            <a:r>
              <a:rPr lang="en-US" altLang="en-US" sz="2000" dirty="0">
                <a:solidFill>
                  <a:prstClr val="white"/>
                </a:solidFill>
                <a:latin typeface="Corbel"/>
              </a:rPr>
              <a:t>Incorporate confusion matrices (IME-specific typographic errors)</a:t>
            </a:r>
          </a:p>
        </p:txBody>
      </p:sp>
      <p:sp>
        <p:nvSpPr>
          <p:cNvPr id="15" name="Rectangle 14">
            <a:extLst>
              <a:ext uri="{FF2B5EF4-FFF2-40B4-BE49-F238E27FC236}">
                <a16:creationId xmlns:a16="http://schemas.microsoft.com/office/drawing/2014/main" id="{CFCAD09C-10A4-48D2-ABD2-E1E5619B0C94}"/>
              </a:ext>
            </a:extLst>
          </p:cNvPr>
          <p:cNvSpPr/>
          <p:nvPr/>
        </p:nvSpPr>
        <p:spPr>
          <a:xfrm>
            <a:off x="7772400" y="5638800"/>
            <a:ext cx="3200400" cy="415498"/>
          </a:xfrm>
          <a:prstGeom prst="rect">
            <a:avLst/>
          </a:prstGeom>
        </p:spPr>
        <p:txBody>
          <a:bodyPr wrap="square">
            <a:spAutoFit/>
          </a:bodyPr>
          <a:lstStyle/>
          <a:p>
            <a:r>
              <a:rPr lang="en-US" sz="1050" dirty="0">
                <a:solidFill>
                  <a:schemeClr val="accent2">
                    <a:lumMod val="50000"/>
                  </a:schemeClr>
                </a:solidFill>
              </a:rPr>
              <a:t>http://www.unicode.org/cgi-bin/UnihanRadicalIndex.pl?strokes=1</a:t>
            </a:r>
          </a:p>
        </p:txBody>
      </p:sp>
    </p:spTree>
    <p:extLst>
      <p:ext uri="{BB962C8B-B14F-4D97-AF65-F5344CB8AC3E}">
        <p14:creationId xmlns:p14="http://schemas.microsoft.com/office/powerpoint/2010/main" val="138916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7092-871A-4953-A611-729F2AFA8230}"/>
              </a:ext>
            </a:extLst>
          </p:cNvPr>
          <p:cNvSpPr>
            <a:spLocks noGrp="1"/>
          </p:cNvSpPr>
          <p:nvPr>
            <p:ph type="title"/>
          </p:nvPr>
        </p:nvSpPr>
        <p:spPr/>
        <p:txBody>
          <a:bodyPr/>
          <a:lstStyle/>
          <a:p>
            <a:r>
              <a:rPr lang="en-US" dirty="0"/>
              <a:t>Some terminology</a:t>
            </a:r>
          </a:p>
        </p:txBody>
      </p:sp>
      <p:sp>
        <p:nvSpPr>
          <p:cNvPr id="3" name="Rectangle 2">
            <a:extLst>
              <a:ext uri="{FF2B5EF4-FFF2-40B4-BE49-F238E27FC236}">
                <a16:creationId xmlns:a16="http://schemas.microsoft.com/office/drawing/2014/main" id="{1D92114B-F545-4D70-A4CD-0C7C7E40858A}"/>
              </a:ext>
            </a:extLst>
          </p:cNvPr>
          <p:cNvSpPr/>
          <p:nvPr/>
        </p:nvSpPr>
        <p:spPr>
          <a:xfrm>
            <a:off x="3810000" y="3105835"/>
            <a:ext cx="4572000" cy="369332"/>
          </a:xfrm>
          <a:prstGeom prst="rect">
            <a:avLst/>
          </a:prstGeom>
        </p:spPr>
        <p:txBody>
          <a:bodyPr>
            <a:spAutoFit/>
          </a:bodyPr>
          <a:lstStyle/>
          <a:p>
            <a:r>
              <a:rPr lang="en-US" dirty="0"/>
              <a:t>\anaconda3\Scripts</a:t>
            </a:r>
          </a:p>
        </p:txBody>
      </p:sp>
      <p:sp>
        <p:nvSpPr>
          <p:cNvPr id="4" name="Content Placeholder 2">
            <a:extLst>
              <a:ext uri="{FF2B5EF4-FFF2-40B4-BE49-F238E27FC236}">
                <a16:creationId xmlns:a16="http://schemas.microsoft.com/office/drawing/2014/main" id="{99AFB588-3313-4BF3-879D-AAF844E05624}"/>
              </a:ext>
            </a:extLst>
          </p:cNvPr>
          <p:cNvSpPr txBox="1">
            <a:spLocks/>
          </p:cNvSpPr>
          <p:nvPr/>
        </p:nvSpPr>
        <p:spPr>
          <a:xfrm>
            <a:off x="1524000" y="1774826"/>
            <a:ext cx="9144000" cy="3863975"/>
          </a:xfrm>
          <a:prstGeom prst="rect">
            <a:avLst/>
          </a:prstGeom>
        </p:spPr>
        <p:txBody>
          <a:bodyPr/>
          <a:lstStyle>
            <a:lvl1pPr marL="438150" indent="-319088" algn="l" rtl="0" eaLnBrk="0" fontAlgn="base" hangingPunct="0">
              <a:spcBef>
                <a:spcPct val="0"/>
              </a:spcBef>
              <a:spcAft>
                <a:spcPct val="0"/>
              </a:spcAft>
              <a:buClr>
                <a:schemeClr val="accent1"/>
              </a:buClr>
              <a:buSzPct val="80000"/>
              <a:buFont typeface="Wingdings 2" panose="05020102010507070707" pitchFamily="18" charset="2"/>
              <a:buChar char=""/>
              <a:defRPr sz="3200" kern="1200">
                <a:solidFill>
                  <a:schemeClr val="bg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anose="05000000000000000000" pitchFamily="2" charset="2"/>
              <a:buChar char=""/>
              <a:defRPr sz="2800" kern="1200">
                <a:solidFill>
                  <a:schemeClr val="bg1"/>
                </a:solidFill>
                <a:latin typeface="+mn-lt"/>
                <a:ea typeface="+mn-ea"/>
                <a:cs typeface="+mn-cs"/>
              </a:defRPr>
            </a:lvl2pPr>
            <a:lvl3pPr marL="995363" indent="-228600" algn="l" rtl="0" eaLnBrk="0" fontAlgn="base" hangingPunct="0">
              <a:spcBef>
                <a:spcPct val="20000"/>
              </a:spcBef>
              <a:spcAft>
                <a:spcPct val="0"/>
              </a:spcAft>
              <a:buClr>
                <a:srgbClr val="E66C7D"/>
              </a:buClr>
              <a:buFont typeface="Arial" panose="020B0604020202020204" pitchFamily="34" charset="0"/>
              <a:buChar char="▪"/>
              <a:defRPr sz="2400" kern="1200">
                <a:solidFill>
                  <a:schemeClr val="bg1"/>
                </a:solidFill>
                <a:latin typeface="+mn-lt"/>
                <a:ea typeface="+mn-ea"/>
                <a:cs typeface="+mn-cs"/>
              </a:defRPr>
            </a:lvl3pPr>
            <a:lvl4pPr marL="1216025" indent="-182563" algn="l" rtl="0" eaLnBrk="0" fontAlgn="base" hangingPunct="0">
              <a:spcBef>
                <a:spcPct val="20000"/>
              </a:spcBef>
              <a:spcAft>
                <a:spcPct val="0"/>
              </a:spcAft>
              <a:buClr>
                <a:srgbClr val="6BB76D"/>
              </a:buClr>
              <a:buFont typeface="Arial" panose="020B0604020202020204" pitchFamily="34" charset="0"/>
              <a:buChar char="▪"/>
              <a:defRPr sz="2000" kern="1200">
                <a:solidFill>
                  <a:schemeClr val="bg1"/>
                </a:solidFill>
                <a:latin typeface="+mn-lt"/>
                <a:ea typeface="+mn-ea"/>
                <a:cs typeface="+mn-cs"/>
              </a:defRPr>
            </a:lvl4pPr>
            <a:lvl5pPr marL="1425575" indent="-182563" algn="l" rtl="0" eaLnBrk="0" fontAlgn="base" hangingPunct="0">
              <a:spcBef>
                <a:spcPct val="20000"/>
              </a:spcBef>
              <a:spcAft>
                <a:spcPct val="0"/>
              </a:spcAft>
              <a:buClr>
                <a:srgbClr val="E88651"/>
              </a:buClr>
              <a:buFont typeface="Wingdings 3" panose="05040102010807070707" pitchFamily="18" charset="2"/>
              <a:buChar char=""/>
              <a:defRPr lang="en-US" sz="2000" kern="1200">
                <a:solidFill>
                  <a:schemeClr val="bg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eaLnBrk="1" hangingPunct="1"/>
            <a:r>
              <a:rPr lang="en-US" altLang="en-US" u="sng" dirty="0">
                <a:solidFill>
                  <a:srgbClr val="FFC000"/>
                </a:solidFill>
              </a:rPr>
              <a:t>Collation:</a:t>
            </a:r>
            <a:r>
              <a:rPr lang="en-US" altLang="en-US" dirty="0">
                <a:solidFill>
                  <a:srgbClr val="FFC000"/>
                </a:solidFill>
              </a:rPr>
              <a:t>  </a:t>
            </a:r>
            <a:r>
              <a:rPr lang="en-US" dirty="0">
                <a:solidFill>
                  <a:schemeClr val="tx1">
                    <a:lumMod val="95000"/>
                  </a:schemeClr>
                </a:solidFill>
              </a:rPr>
              <a:t>rules to determine how data is compared and sorted, usually specific to a combination of language and script</a:t>
            </a:r>
            <a:endParaRPr lang="en-US" dirty="0">
              <a:solidFill>
                <a:schemeClr val="tx1">
                  <a:lumMod val="95000"/>
                </a:schemeClr>
              </a:solidFill>
              <a:highlight>
                <a:srgbClr val="FECE00"/>
              </a:highlight>
            </a:endParaRPr>
          </a:p>
          <a:p>
            <a:pPr marL="119062" indent="0" eaLnBrk="1" hangingPunct="1">
              <a:buNone/>
            </a:pPr>
            <a:endParaRPr lang="en-US" dirty="0">
              <a:solidFill>
                <a:schemeClr val="tx1">
                  <a:lumMod val="95000"/>
                </a:schemeClr>
              </a:solidFill>
              <a:highlight>
                <a:srgbClr val="FECE00"/>
              </a:highlight>
            </a:endParaRPr>
          </a:p>
          <a:p>
            <a:pPr eaLnBrk="1" hangingPunct="1"/>
            <a:r>
              <a:rPr lang="en-US" u="sng" dirty="0">
                <a:solidFill>
                  <a:srgbClr val="FFC000"/>
                </a:solidFill>
              </a:rPr>
              <a:t>Locale</a:t>
            </a:r>
            <a:r>
              <a:rPr lang="en-US" u="sng" dirty="0">
                <a:solidFill>
                  <a:srgbClr val="FECE00"/>
                </a:solidFill>
              </a:rPr>
              <a:t>: </a:t>
            </a:r>
            <a:r>
              <a:rPr lang="en-US" dirty="0">
                <a:solidFill>
                  <a:schemeClr val="tx1">
                    <a:lumMod val="95000"/>
                  </a:schemeClr>
                </a:solidFill>
              </a:rPr>
              <a:t> a group of operating system settings for controlling regional and language </a:t>
            </a:r>
            <a:r>
              <a:rPr lang="en-US" dirty="0"/>
              <a:t>based behaviors</a:t>
            </a:r>
          </a:p>
          <a:p>
            <a:pPr lvl="1" eaLnBrk="1" hangingPunct="1"/>
            <a:r>
              <a:rPr lang="en-US" sz="2000" dirty="0">
                <a:solidFill>
                  <a:srgbClr val="00B0F0"/>
                </a:solidFill>
              </a:rPr>
              <a:t>https://en.wikipedia.org/wiki/Locale_(computer_software)</a:t>
            </a:r>
            <a:endParaRPr lang="en-US" dirty="0"/>
          </a:p>
        </p:txBody>
      </p:sp>
      <p:sp>
        <p:nvSpPr>
          <p:cNvPr id="5" name="TextBox 4">
            <a:extLst>
              <a:ext uri="{FF2B5EF4-FFF2-40B4-BE49-F238E27FC236}">
                <a16:creationId xmlns:a16="http://schemas.microsoft.com/office/drawing/2014/main" id="{A6A7521C-C275-47BC-ADD7-DCB21520BEC7}"/>
              </a:ext>
            </a:extLst>
          </p:cNvPr>
          <p:cNvSpPr txBox="1"/>
          <p:nvPr/>
        </p:nvSpPr>
        <p:spPr>
          <a:xfrm>
            <a:off x="4419601" y="5867400"/>
            <a:ext cx="825867" cy="646331"/>
          </a:xfrm>
          <a:prstGeom prst="rect">
            <a:avLst/>
          </a:prstGeom>
          <a:noFill/>
        </p:spPr>
        <p:txBody>
          <a:bodyPr wrap="none" rtlCol="0">
            <a:spAutoFit/>
          </a:bodyPr>
          <a:lstStyle/>
          <a:p>
            <a:r>
              <a:rPr lang="en-US" sz="3600" dirty="0">
                <a:solidFill>
                  <a:srgbClr val="FF0000"/>
                </a:solidFill>
              </a:rPr>
              <a:t>the</a:t>
            </a:r>
          </a:p>
        </p:txBody>
      </p:sp>
      <p:sp>
        <p:nvSpPr>
          <p:cNvPr id="6" name="TextBox 5">
            <a:extLst>
              <a:ext uri="{FF2B5EF4-FFF2-40B4-BE49-F238E27FC236}">
                <a16:creationId xmlns:a16="http://schemas.microsoft.com/office/drawing/2014/main" id="{AC9DA715-AABC-4059-B1C8-45AC104B7F57}"/>
              </a:ext>
            </a:extLst>
          </p:cNvPr>
          <p:cNvSpPr txBox="1"/>
          <p:nvPr/>
        </p:nvSpPr>
        <p:spPr>
          <a:xfrm>
            <a:off x="6248401" y="5867399"/>
            <a:ext cx="825867" cy="646331"/>
          </a:xfrm>
          <a:prstGeom prst="rect">
            <a:avLst/>
          </a:prstGeom>
          <a:noFill/>
        </p:spPr>
        <p:txBody>
          <a:bodyPr wrap="none" rtlCol="0">
            <a:spAutoFit/>
          </a:bodyPr>
          <a:lstStyle/>
          <a:p>
            <a:r>
              <a:rPr lang="en-US" sz="3600" dirty="0" err="1">
                <a:solidFill>
                  <a:srgbClr val="FF0000"/>
                </a:solidFill>
              </a:rPr>
              <a:t>thé</a:t>
            </a:r>
            <a:endParaRPr lang="en-US" sz="3600" dirty="0">
              <a:solidFill>
                <a:srgbClr val="FF0000"/>
              </a:solidFill>
            </a:endParaRPr>
          </a:p>
        </p:txBody>
      </p:sp>
    </p:spTree>
    <p:extLst>
      <p:ext uri="{BB962C8B-B14F-4D97-AF65-F5344CB8AC3E}">
        <p14:creationId xmlns:p14="http://schemas.microsoft.com/office/powerpoint/2010/main" val="14236383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Case study: Arabic logistic regression classifier</a:t>
            </a:r>
          </a:p>
        </p:txBody>
      </p:sp>
      <p:sp>
        <p:nvSpPr>
          <p:cNvPr id="8" name="Content Placeholder 2">
            <a:extLst>
              <a:ext uri="{FF2B5EF4-FFF2-40B4-BE49-F238E27FC236}">
                <a16:creationId xmlns:a16="http://schemas.microsoft.com/office/drawing/2014/main" id="{187CC08E-232C-410A-80FE-DE5EA36B2029}"/>
              </a:ext>
            </a:extLst>
          </p:cNvPr>
          <p:cNvSpPr>
            <a:spLocks noGrp="1"/>
          </p:cNvSpPr>
          <p:nvPr>
            <p:ph idx="1"/>
          </p:nvPr>
        </p:nvSpPr>
        <p:spPr>
          <a:xfrm>
            <a:off x="1524000" y="1774826"/>
            <a:ext cx="9144000" cy="5083175"/>
          </a:xfrm>
        </p:spPr>
        <p:txBody>
          <a:bodyPr/>
          <a:lstStyle/>
          <a:p>
            <a:pPr eaLnBrk="1" hangingPunct="1"/>
            <a:r>
              <a:rPr lang="en-US" altLang="en-US" u="sng" dirty="0">
                <a:solidFill>
                  <a:srgbClr val="FFC000"/>
                </a:solidFill>
              </a:rPr>
              <a:t>Logistic regression classifier</a:t>
            </a:r>
            <a:r>
              <a:rPr lang="en-US" altLang="en-US" dirty="0">
                <a:solidFill>
                  <a:srgbClr val="FFC000"/>
                </a:solidFill>
              </a:rPr>
              <a:t>:  perform a binary classification of documents to determine in-group / out-group membership.</a:t>
            </a:r>
          </a:p>
          <a:p>
            <a:pPr eaLnBrk="1" hangingPunct="1"/>
            <a:endParaRPr lang="en-US" altLang="en-US" dirty="0"/>
          </a:p>
          <a:p>
            <a:pPr eaLnBrk="1" hangingPunct="1"/>
            <a:r>
              <a:rPr lang="en-US" altLang="en-US" dirty="0"/>
              <a:t>Data scientist:  “I don’t understand why the output isn’t more accurate and useful to the linguists.  I build my document-term matrix by splitting on whitespace with a regex (\s+), </a:t>
            </a:r>
            <a:r>
              <a:rPr lang="en-US" altLang="en-US" dirty="0">
                <a:solidFill>
                  <a:srgbClr val="FF0000"/>
                </a:solidFill>
              </a:rPr>
              <a:t>eliminating words where </a:t>
            </a:r>
            <a:r>
              <a:rPr lang="en-US" altLang="en-US" dirty="0" err="1">
                <a:solidFill>
                  <a:srgbClr val="FF0000"/>
                </a:solidFill>
              </a:rPr>
              <a:t>len</a:t>
            </a:r>
            <a:r>
              <a:rPr lang="en-US" altLang="en-US" dirty="0">
                <a:solidFill>
                  <a:srgbClr val="FF0000"/>
                </a:solidFill>
              </a:rPr>
              <a:t>&lt;=3</a:t>
            </a:r>
            <a:r>
              <a:rPr lang="en-US" altLang="en-US" dirty="0"/>
              <a:t>, filtering a small list of longer stop-words, and using a list of known in-group terms as features”</a:t>
            </a:r>
          </a:p>
          <a:p>
            <a:pPr lvl="1" eaLnBrk="1" hangingPunct="1"/>
            <a:endParaRPr lang="en-US" altLang="en-US" dirty="0">
              <a:sym typeface="Wingdings" panose="05000000000000000000" pitchFamily="2" charset="2"/>
            </a:endParaRPr>
          </a:p>
        </p:txBody>
      </p:sp>
    </p:spTree>
    <p:extLst>
      <p:ext uri="{BB962C8B-B14F-4D97-AF65-F5344CB8AC3E}">
        <p14:creationId xmlns:p14="http://schemas.microsoft.com/office/powerpoint/2010/main" val="4206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Case study: Arabic logistic regression classifier</a:t>
            </a:r>
          </a:p>
        </p:txBody>
      </p:sp>
      <p:grpSp>
        <p:nvGrpSpPr>
          <p:cNvPr id="5" name="Group 4">
            <a:extLst>
              <a:ext uri="{FF2B5EF4-FFF2-40B4-BE49-F238E27FC236}">
                <a16:creationId xmlns:a16="http://schemas.microsoft.com/office/drawing/2014/main" id="{D5FDFD84-5F5B-4C19-BD75-67A8D7AF323F}"/>
              </a:ext>
            </a:extLst>
          </p:cNvPr>
          <p:cNvGrpSpPr/>
          <p:nvPr/>
        </p:nvGrpSpPr>
        <p:grpSpPr>
          <a:xfrm>
            <a:off x="6705600" y="1295400"/>
            <a:ext cx="2743200" cy="523220"/>
            <a:chOff x="5715000" y="1676400"/>
            <a:chExt cx="2743200" cy="523220"/>
          </a:xfrm>
        </p:grpSpPr>
        <p:sp>
          <p:nvSpPr>
            <p:cNvPr id="6" name="Rectangle 24">
              <a:extLst>
                <a:ext uri="{FF2B5EF4-FFF2-40B4-BE49-F238E27FC236}">
                  <a16:creationId xmlns:a16="http://schemas.microsoft.com/office/drawing/2014/main" id="{75B612C4-A18D-4B07-AD10-FE618F94773B}"/>
                </a:ext>
              </a:extLst>
            </p:cNvPr>
            <p:cNvSpPr>
              <a:spLocks noChangeArrowheads="1"/>
            </p:cNvSpPr>
            <p:nvPr/>
          </p:nvSpPr>
          <p:spPr bwMode="auto">
            <a:xfrm>
              <a:off x="5715000" y="1676400"/>
              <a:ext cx="2743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en-US" sz="2800" kern="0" dirty="0">
                  <a:solidFill>
                    <a:prstClr val="white"/>
                  </a:solidFill>
                </a:rPr>
                <a:t>Issues</a:t>
              </a:r>
            </a:p>
          </p:txBody>
        </p:sp>
        <p:cxnSp>
          <p:nvCxnSpPr>
            <p:cNvPr id="7" name="Straight Arrow Connector 6">
              <a:extLst>
                <a:ext uri="{FF2B5EF4-FFF2-40B4-BE49-F238E27FC236}">
                  <a16:creationId xmlns:a16="http://schemas.microsoft.com/office/drawing/2014/main" id="{518F0D3B-431C-42F6-9FC8-FC2F6446BB5F}"/>
                </a:ext>
              </a:extLst>
            </p:cNvPr>
            <p:cNvCxnSpPr>
              <a:cxnSpLocks/>
            </p:cNvCxnSpPr>
            <p:nvPr/>
          </p:nvCxnSpPr>
          <p:spPr>
            <a:xfrm>
              <a:off x="6172200" y="2199620"/>
              <a:ext cx="1981200" cy="0"/>
            </a:xfrm>
            <a:prstGeom prst="straightConnector1">
              <a:avLst/>
            </a:prstGeom>
            <a:noFill/>
            <a:ln w="19050" cap="flat" cmpd="sng" algn="ctr">
              <a:solidFill>
                <a:srgbClr val="FF0000"/>
              </a:solidFill>
              <a:prstDash val="solid"/>
              <a:tailEnd type="none"/>
            </a:ln>
            <a:effectLst/>
          </p:spPr>
        </p:cxnSp>
      </p:grpSp>
      <p:sp>
        <p:nvSpPr>
          <p:cNvPr id="9" name="Rectangle 8">
            <a:extLst>
              <a:ext uri="{FF2B5EF4-FFF2-40B4-BE49-F238E27FC236}">
                <a16:creationId xmlns:a16="http://schemas.microsoft.com/office/drawing/2014/main" id="{54326227-E785-4636-84B9-E07EB1A8866D}"/>
              </a:ext>
            </a:extLst>
          </p:cNvPr>
          <p:cNvSpPr/>
          <p:nvPr/>
        </p:nvSpPr>
        <p:spPr>
          <a:xfrm>
            <a:off x="6057899" y="1841242"/>
            <a:ext cx="5903441" cy="4401205"/>
          </a:xfrm>
          <a:prstGeom prst="rect">
            <a:avLst/>
          </a:prstGeom>
        </p:spPr>
        <p:txBody>
          <a:bodyPr wrap="square">
            <a:spAutoFit/>
          </a:bodyPr>
          <a:lstStyle/>
          <a:p>
            <a:pPr marL="438150" indent="-319088">
              <a:buClr>
                <a:srgbClr val="F0AD00"/>
              </a:buClr>
              <a:buSzPct val="80000"/>
              <a:buFont typeface="Wingdings 2" panose="05020102010507070707" pitchFamily="18" charset="2"/>
              <a:buChar char=""/>
            </a:pPr>
            <a:r>
              <a:rPr lang="en-US" altLang="en-US" sz="2000" dirty="0">
                <a:solidFill>
                  <a:prstClr val="white"/>
                </a:solidFill>
                <a:latin typeface="Corbel"/>
              </a:rPr>
              <a:t>Model / matrix size</a:t>
            </a:r>
          </a:p>
          <a:p>
            <a:pPr marL="895350" lvl="1" indent="-319088">
              <a:buClr>
                <a:srgbClr val="F0AD00"/>
              </a:buClr>
              <a:buSzPct val="80000"/>
              <a:buFont typeface="Wingdings 2" panose="05020102010507070707" pitchFamily="18" charset="2"/>
              <a:buChar char=""/>
            </a:pPr>
            <a:r>
              <a:rPr lang="en-US" altLang="en-US" sz="2000" dirty="0">
                <a:solidFill>
                  <a:prstClr val="white"/>
                </a:solidFill>
                <a:latin typeface="Corbel"/>
              </a:rPr>
              <a:t>Logistic regression does not function well as a classifier when the matrix contains too many rows or columns.  One solution, perform document clustering and create a topic-term matrix</a:t>
            </a:r>
          </a:p>
          <a:p>
            <a:pPr marL="438150" indent="-319088">
              <a:buClr>
                <a:srgbClr val="F0AD00"/>
              </a:buClr>
              <a:buSzPct val="80000"/>
              <a:buFont typeface="Wingdings 2" panose="05020102010507070707" pitchFamily="18" charset="2"/>
              <a:buChar char=""/>
            </a:pPr>
            <a:r>
              <a:rPr lang="en-US" altLang="en-US" sz="2000" dirty="0">
                <a:solidFill>
                  <a:prstClr val="white"/>
                </a:solidFill>
                <a:latin typeface="Corbel"/>
              </a:rPr>
              <a:t>White-space tokenization/stemming</a:t>
            </a:r>
          </a:p>
          <a:p>
            <a:pPr marL="895350" lvl="1" indent="-319088">
              <a:buClr>
                <a:srgbClr val="F0AD00"/>
              </a:buClr>
              <a:buSzPct val="80000"/>
              <a:buFont typeface="Wingdings 2" panose="05020102010507070707" pitchFamily="18" charset="2"/>
              <a:buChar char=""/>
            </a:pPr>
            <a:r>
              <a:rPr lang="en-US" altLang="en-US" sz="2000" dirty="0">
                <a:solidFill>
                  <a:prstClr val="white"/>
                </a:solidFill>
                <a:latin typeface="Corbel"/>
              </a:rPr>
              <a:t>ASCII whitespace regex \s+ should be replaced with \p{</a:t>
            </a:r>
            <a:r>
              <a:rPr lang="en-US" altLang="en-US" sz="2000" dirty="0" err="1">
                <a:solidFill>
                  <a:prstClr val="white"/>
                </a:solidFill>
                <a:latin typeface="Corbel"/>
              </a:rPr>
              <a:t>Zs</a:t>
            </a:r>
            <a:r>
              <a:rPr lang="en-US" altLang="en-US" sz="2000" dirty="0">
                <a:solidFill>
                  <a:prstClr val="white"/>
                </a:solidFill>
                <a:latin typeface="Corbel"/>
              </a:rPr>
              <a:t>}</a:t>
            </a:r>
          </a:p>
          <a:p>
            <a:pPr marL="895350" lvl="1" indent="-319088">
              <a:buClr>
                <a:srgbClr val="F0AD00"/>
              </a:buClr>
              <a:buSzPct val="80000"/>
              <a:buFont typeface="Wingdings 2" panose="05020102010507070707" pitchFamily="18" charset="2"/>
              <a:buChar char=""/>
            </a:pPr>
            <a:r>
              <a:rPr lang="en-US" altLang="en-US" sz="2000" dirty="0">
                <a:solidFill>
                  <a:prstClr val="white"/>
                </a:solidFill>
                <a:latin typeface="Corbel"/>
              </a:rPr>
              <a:t>More sophisticated tokenization required and/or light stemming to separate attached clitics</a:t>
            </a:r>
          </a:p>
          <a:p>
            <a:pPr marL="438150" indent="-319088">
              <a:buClr>
                <a:srgbClr val="F0AD00"/>
              </a:buClr>
              <a:buSzPct val="80000"/>
              <a:buFont typeface="Wingdings 2" panose="05020102010507070707" pitchFamily="18" charset="2"/>
              <a:buChar char=""/>
            </a:pPr>
            <a:r>
              <a:rPr lang="en-US" altLang="en-US" sz="2000" dirty="0">
                <a:solidFill>
                  <a:prstClr val="white"/>
                </a:solidFill>
                <a:latin typeface="Corbel"/>
              </a:rPr>
              <a:t>Text normalization required</a:t>
            </a:r>
          </a:p>
          <a:p>
            <a:pPr marL="438150" indent="-319088">
              <a:buClr>
                <a:srgbClr val="F0AD00"/>
              </a:buClr>
              <a:buSzPct val="80000"/>
              <a:buFont typeface="Wingdings 2" panose="05020102010507070707" pitchFamily="18" charset="2"/>
              <a:buChar char=""/>
            </a:pPr>
            <a:r>
              <a:rPr lang="en-US" altLang="en-US" sz="2000" dirty="0" err="1">
                <a:solidFill>
                  <a:prstClr val="white"/>
                </a:solidFill>
                <a:latin typeface="Corbel"/>
              </a:rPr>
              <a:t>Stopword</a:t>
            </a:r>
            <a:r>
              <a:rPr lang="en-US" altLang="en-US" sz="2000" dirty="0">
                <a:solidFill>
                  <a:prstClr val="white"/>
                </a:solidFill>
                <a:latin typeface="Corbel"/>
              </a:rPr>
              <a:t> filter </a:t>
            </a:r>
            <a:r>
              <a:rPr lang="en-US" altLang="en-US" sz="2000" dirty="0" err="1">
                <a:solidFill>
                  <a:prstClr val="white"/>
                </a:solidFill>
                <a:latin typeface="Corbel"/>
              </a:rPr>
              <a:t>len</a:t>
            </a:r>
            <a:r>
              <a:rPr lang="en-US" altLang="en-US" sz="2000" dirty="0">
                <a:solidFill>
                  <a:prstClr val="white"/>
                </a:solidFill>
                <a:latin typeface="Corbel"/>
              </a:rPr>
              <a:t>(&lt;=3) not appropriate for Arabic</a:t>
            </a:r>
          </a:p>
        </p:txBody>
      </p:sp>
      <p:pic>
        <p:nvPicPr>
          <p:cNvPr id="10" name="Picture 9">
            <a:extLst>
              <a:ext uri="{FF2B5EF4-FFF2-40B4-BE49-F238E27FC236}">
                <a16:creationId xmlns:a16="http://schemas.microsoft.com/office/drawing/2014/main" id="{0476687B-366A-4034-BB84-9153C6CB8BC8}"/>
              </a:ext>
            </a:extLst>
          </p:cNvPr>
          <p:cNvPicPr>
            <a:picLocks noChangeAspect="1"/>
          </p:cNvPicPr>
          <p:nvPr/>
        </p:nvPicPr>
        <p:blipFill>
          <a:blip r:embed="rId2"/>
          <a:stretch>
            <a:fillRect/>
          </a:stretch>
        </p:blipFill>
        <p:spPr>
          <a:xfrm>
            <a:off x="406463" y="1531191"/>
            <a:ext cx="5672342" cy="4313556"/>
          </a:xfrm>
          <a:prstGeom prst="rect">
            <a:avLst/>
          </a:prstGeom>
        </p:spPr>
      </p:pic>
    </p:spTree>
    <p:extLst>
      <p:ext uri="{BB962C8B-B14F-4D97-AF65-F5344CB8AC3E}">
        <p14:creationId xmlns:p14="http://schemas.microsoft.com/office/powerpoint/2010/main" val="1127947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9132" y="76200"/>
            <a:ext cx="9008868" cy="1252728"/>
          </a:xfrm>
        </p:spPr>
        <p:txBody>
          <a:bodyPr>
            <a:noAutofit/>
          </a:bodyPr>
          <a:lstStyle/>
          <a:p>
            <a:pPr>
              <a:defRPr/>
            </a:pPr>
            <a:r>
              <a:rPr lang="en-US" sz="4000" dirty="0"/>
              <a:t>Case study: English sentiment analysis</a:t>
            </a:r>
          </a:p>
        </p:txBody>
      </p:sp>
      <p:sp>
        <p:nvSpPr>
          <p:cNvPr id="20483" name="Content Placeholder 2"/>
          <p:cNvSpPr>
            <a:spLocks noGrp="1"/>
          </p:cNvSpPr>
          <p:nvPr>
            <p:ph idx="1"/>
          </p:nvPr>
        </p:nvSpPr>
        <p:spPr>
          <a:xfrm>
            <a:off x="1524000" y="1774826"/>
            <a:ext cx="9144000" cy="5083175"/>
          </a:xfrm>
        </p:spPr>
        <p:txBody>
          <a:bodyPr/>
          <a:lstStyle/>
          <a:p>
            <a:pPr eaLnBrk="1" hangingPunct="1"/>
            <a:r>
              <a:rPr lang="en-US" altLang="en-US" dirty="0">
                <a:solidFill>
                  <a:srgbClr val="FFC000"/>
                </a:solidFill>
              </a:rPr>
              <a:t>Sentiment Analysis:  classify content according to the author’s opinions or emotions toward some object, event </a:t>
            </a:r>
          </a:p>
          <a:p>
            <a:pPr eaLnBrk="1" hangingPunct="1"/>
            <a:endParaRPr lang="en-US" altLang="en-US" dirty="0"/>
          </a:p>
          <a:p>
            <a:pPr eaLnBrk="1" hangingPunct="1"/>
            <a:r>
              <a:rPr lang="en-US" altLang="en-US" dirty="0"/>
              <a:t>Data Scientist:  “I’m getting strange symbols and bad handling of emoticons from the tokenizer.  I need some normalized representation of the emoticons and emoji.  Emojis play an important role in determining sentiment”.</a:t>
            </a:r>
          </a:p>
          <a:p>
            <a:pPr marL="457200" lvl="1" indent="0">
              <a:buNone/>
            </a:pPr>
            <a:endParaRPr lang="en-US" altLang="en-US" dirty="0">
              <a:sym typeface="Wingdings" panose="05000000000000000000" pitchFamily="2" charset="2"/>
            </a:endParaRPr>
          </a:p>
        </p:txBody>
      </p:sp>
    </p:spTree>
    <p:extLst>
      <p:ext uri="{BB962C8B-B14F-4D97-AF65-F5344CB8AC3E}">
        <p14:creationId xmlns:p14="http://schemas.microsoft.com/office/powerpoint/2010/main" val="4302666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Issues: English sentiment analysis</a:t>
            </a:r>
          </a:p>
        </p:txBody>
      </p:sp>
      <p:grpSp>
        <p:nvGrpSpPr>
          <p:cNvPr id="8" name="Group 7">
            <a:extLst>
              <a:ext uri="{FF2B5EF4-FFF2-40B4-BE49-F238E27FC236}">
                <a16:creationId xmlns:a16="http://schemas.microsoft.com/office/drawing/2014/main" id="{02A8C714-C542-436B-AD24-5AF4E9403AF2}"/>
              </a:ext>
            </a:extLst>
          </p:cNvPr>
          <p:cNvGrpSpPr/>
          <p:nvPr/>
        </p:nvGrpSpPr>
        <p:grpSpPr>
          <a:xfrm>
            <a:off x="1676400" y="1676400"/>
            <a:ext cx="3733800" cy="3007992"/>
            <a:chOff x="152400" y="1676400"/>
            <a:chExt cx="3733800" cy="3615331"/>
          </a:xfrm>
        </p:grpSpPr>
        <p:pic>
          <p:nvPicPr>
            <p:cNvPr id="6" name="Picture 5">
              <a:extLst>
                <a:ext uri="{FF2B5EF4-FFF2-40B4-BE49-F238E27FC236}">
                  <a16:creationId xmlns:a16="http://schemas.microsoft.com/office/drawing/2014/main" id="{B0346CD2-C603-444B-9E2F-EE746A36E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76400"/>
              <a:ext cx="3342857" cy="3342857"/>
            </a:xfrm>
            <a:prstGeom prst="rect">
              <a:avLst/>
            </a:prstGeom>
          </p:spPr>
        </p:pic>
        <p:sp>
          <p:nvSpPr>
            <p:cNvPr id="7" name="Rectangle 6">
              <a:extLst>
                <a:ext uri="{FF2B5EF4-FFF2-40B4-BE49-F238E27FC236}">
                  <a16:creationId xmlns:a16="http://schemas.microsoft.com/office/drawing/2014/main" id="{82250B6C-87BE-4143-92CE-48437FD18FC8}"/>
                </a:ext>
              </a:extLst>
            </p:cNvPr>
            <p:cNvSpPr/>
            <p:nvPr/>
          </p:nvSpPr>
          <p:spPr>
            <a:xfrm>
              <a:off x="152400" y="5032787"/>
              <a:ext cx="3733800" cy="258944"/>
            </a:xfrm>
            <a:prstGeom prst="rect">
              <a:avLst/>
            </a:prstGeom>
          </p:spPr>
          <p:txBody>
            <a:bodyPr wrap="square">
              <a:spAutoFit/>
            </a:bodyPr>
            <a:lstStyle/>
            <a:p>
              <a:r>
                <a:rPr lang="en-US" sz="800" dirty="0">
                  <a:solidFill>
                    <a:srgbClr val="0070C0"/>
                  </a:solidFill>
                </a:rPr>
                <a:t>https://qph.fs.quoracdn.net/main-qimg-8c1c4d5447ad8429e847b2c7aa9f7246</a:t>
              </a:r>
            </a:p>
          </p:txBody>
        </p:sp>
      </p:grpSp>
      <p:sp>
        <p:nvSpPr>
          <p:cNvPr id="11" name="Rectangle 24">
            <a:extLst>
              <a:ext uri="{FF2B5EF4-FFF2-40B4-BE49-F238E27FC236}">
                <a16:creationId xmlns:a16="http://schemas.microsoft.com/office/drawing/2014/main" id="{0EFCFA13-296D-49ED-82A9-EC0B6B2B8CD3}"/>
              </a:ext>
            </a:extLst>
          </p:cNvPr>
          <p:cNvSpPr>
            <a:spLocks noChangeArrowheads="1"/>
          </p:cNvSpPr>
          <p:nvPr/>
        </p:nvSpPr>
        <p:spPr bwMode="auto">
          <a:xfrm>
            <a:off x="6477000" y="1315441"/>
            <a:ext cx="2743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en-US" sz="2800" kern="0" dirty="0">
                <a:solidFill>
                  <a:prstClr val="white"/>
                </a:solidFill>
              </a:rPr>
              <a:t>Challenges</a:t>
            </a:r>
          </a:p>
          <a:p>
            <a:pPr algn="ctr" eaLnBrk="1" hangingPunct="1">
              <a:defRPr/>
            </a:pPr>
            <a:endParaRPr lang="en-US" altLang="en-US" sz="2800" i="1" kern="0" dirty="0">
              <a:solidFill>
                <a:prstClr val="white"/>
              </a:solidFill>
            </a:endParaRPr>
          </a:p>
        </p:txBody>
      </p:sp>
      <p:cxnSp>
        <p:nvCxnSpPr>
          <p:cNvPr id="12" name="Straight Arrow Connector 11">
            <a:extLst>
              <a:ext uri="{FF2B5EF4-FFF2-40B4-BE49-F238E27FC236}">
                <a16:creationId xmlns:a16="http://schemas.microsoft.com/office/drawing/2014/main" id="{806FD989-A4C4-42F1-8F02-A437F9AEA334}"/>
              </a:ext>
            </a:extLst>
          </p:cNvPr>
          <p:cNvCxnSpPr>
            <a:cxnSpLocks/>
          </p:cNvCxnSpPr>
          <p:nvPr/>
        </p:nvCxnSpPr>
        <p:spPr>
          <a:xfrm>
            <a:off x="6934200" y="1925040"/>
            <a:ext cx="1981200" cy="0"/>
          </a:xfrm>
          <a:prstGeom prst="straightConnector1">
            <a:avLst/>
          </a:prstGeom>
          <a:noFill/>
          <a:ln w="19050" cap="flat" cmpd="sng" algn="ctr">
            <a:solidFill>
              <a:srgbClr val="FF0000"/>
            </a:solidFill>
            <a:prstDash val="solid"/>
            <a:tailEnd type="none"/>
          </a:ln>
          <a:effectLst/>
        </p:spPr>
      </p:cxnSp>
      <p:sp>
        <p:nvSpPr>
          <p:cNvPr id="13" name="Rectangle 12">
            <a:extLst>
              <a:ext uri="{FF2B5EF4-FFF2-40B4-BE49-F238E27FC236}">
                <a16:creationId xmlns:a16="http://schemas.microsoft.com/office/drawing/2014/main" id="{426B9DD5-E12C-4A29-9490-0F353A8D1591}"/>
              </a:ext>
            </a:extLst>
          </p:cNvPr>
          <p:cNvSpPr/>
          <p:nvPr/>
        </p:nvSpPr>
        <p:spPr>
          <a:xfrm>
            <a:off x="5410200" y="1962546"/>
            <a:ext cx="5257800" cy="1323439"/>
          </a:xfrm>
          <a:prstGeom prst="rect">
            <a:avLst/>
          </a:prstGeom>
        </p:spPr>
        <p:txBody>
          <a:bodyPr wrap="square">
            <a:spAutoFit/>
          </a:bodyPr>
          <a:lstStyle/>
          <a:p>
            <a:pPr marL="438150" indent="-319088">
              <a:buClr>
                <a:srgbClr val="F0AD00"/>
              </a:buClr>
              <a:buSzPct val="80000"/>
              <a:buFont typeface="Wingdings 2" panose="05020102010507070707" pitchFamily="18" charset="2"/>
              <a:buChar char=""/>
            </a:pPr>
            <a:r>
              <a:rPr lang="en-US" altLang="en-US" sz="2000" dirty="0">
                <a:solidFill>
                  <a:prstClr val="white"/>
                </a:solidFill>
                <a:latin typeface="Corbel"/>
              </a:rPr>
              <a:t>Old tokenizer</a:t>
            </a:r>
          </a:p>
          <a:p>
            <a:pPr marL="438150" indent="-319088">
              <a:buClr>
                <a:srgbClr val="F0AD00"/>
              </a:buClr>
              <a:buSzPct val="80000"/>
              <a:buFont typeface="Wingdings 2" panose="05020102010507070707" pitchFamily="18" charset="2"/>
              <a:buChar char=""/>
            </a:pPr>
            <a:r>
              <a:rPr lang="en-US" altLang="en-US" sz="2000" dirty="0">
                <a:solidFill>
                  <a:prstClr val="white"/>
                </a:solidFill>
                <a:latin typeface="Corbel"/>
              </a:rPr>
              <a:t>Multiple ways to represent same emotion</a:t>
            </a:r>
          </a:p>
          <a:p>
            <a:pPr marL="438150" indent="-319088">
              <a:buClr>
                <a:srgbClr val="F0AD00"/>
              </a:buClr>
              <a:buSzPct val="80000"/>
              <a:buFont typeface="Wingdings 2" panose="05020102010507070707" pitchFamily="18" charset="2"/>
              <a:buChar char=""/>
            </a:pPr>
            <a:r>
              <a:rPr lang="en-US" altLang="en-US" sz="2000" dirty="0">
                <a:solidFill>
                  <a:prstClr val="white"/>
                </a:solidFill>
                <a:latin typeface="Corbel"/>
              </a:rPr>
              <a:t>Original form may provide authorship clues</a:t>
            </a:r>
          </a:p>
          <a:p>
            <a:pPr marL="438150" indent="-319088">
              <a:buClr>
                <a:srgbClr val="F0AD00"/>
              </a:buClr>
              <a:buSzPct val="80000"/>
              <a:buFont typeface="Wingdings 2" panose="05020102010507070707" pitchFamily="18" charset="2"/>
              <a:buChar char=""/>
            </a:pPr>
            <a:endParaRPr lang="en-US" altLang="en-US" sz="2000" dirty="0">
              <a:solidFill>
                <a:prstClr val="white"/>
              </a:solidFill>
              <a:latin typeface="Corbel"/>
            </a:endParaRPr>
          </a:p>
        </p:txBody>
      </p:sp>
      <p:graphicFrame>
        <p:nvGraphicFramePr>
          <p:cNvPr id="10" name="Table 9">
            <a:extLst>
              <a:ext uri="{FF2B5EF4-FFF2-40B4-BE49-F238E27FC236}">
                <a16:creationId xmlns:a16="http://schemas.microsoft.com/office/drawing/2014/main" id="{CAAF4DB2-E5CA-4F12-BCFD-DF47E002A856}"/>
              </a:ext>
            </a:extLst>
          </p:cNvPr>
          <p:cNvGraphicFramePr>
            <a:graphicFrameLocks noGrp="1"/>
          </p:cNvGraphicFramePr>
          <p:nvPr/>
        </p:nvGraphicFramePr>
        <p:xfrm>
          <a:off x="5392143" y="3033874"/>
          <a:ext cx="5029200" cy="3718899"/>
        </p:xfrm>
        <a:graphic>
          <a:graphicData uri="http://schemas.openxmlformats.org/drawingml/2006/table">
            <a:tbl>
              <a:tblPr>
                <a:tableStyleId>{5C22544A-7EE6-4342-B048-85BDC9FD1C3A}</a:tableStyleId>
              </a:tblPr>
              <a:tblGrid>
                <a:gridCol w="463686">
                  <a:extLst>
                    <a:ext uri="{9D8B030D-6E8A-4147-A177-3AD203B41FA5}">
                      <a16:colId xmlns:a16="http://schemas.microsoft.com/office/drawing/2014/main" val="2641505562"/>
                    </a:ext>
                  </a:extLst>
                </a:gridCol>
                <a:gridCol w="747576">
                  <a:extLst>
                    <a:ext uri="{9D8B030D-6E8A-4147-A177-3AD203B41FA5}">
                      <a16:colId xmlns:a16="http://schemas.microsoft.com/office/drawing/2014/main" val="4134624425"/>
                    </a:ext>
                  </a:extLst>
                </a:gridCol>
                <a:gridCol w="217649">
                  <a:extLst>
                    <a:ext uri="{9D8B030D-6E8A-4147-A177-3AD203B41FA5}">
                      <a16:colId xmlns:a16="http://schemas.microsoft.com/office/drawing/2014/main" val="1397633505"/>
                    </a:ext>
                  </a:extLst>
                </a:gridCol>
                <a:gridCol w="359594">
                  <a:extLst>
                    <a:ext uri="{9D8B030D-6E8A-4147-A177-3AD203B41FA5}">
                      <a16:colId xmlns:a16="http://schemas.microsoft.com/office/drawing/2014/main" val="819390156"/>
                    </a:ext>
                  </a:extLst>
                </a:gridCol>
                <a:gridCol w="448966">
                  <a:extLst>
                    <a:ext uri="{9D8B030D-6E8A-4147-A177-3AD203B41FA5}">
                      <a16:colId xmlns:a16="http://schemas.microsoft.com/office/drawing/2014/main" val="113179311"/>
                    </a:ext>
                  </a:extLst>
                </a:gridCol>
                <a:gridCol w="769131">
                  <a:extLst>
                    <a:ext uri="{9D8B030D-6E8A-4147-A177-3AD203B41FA5}">
                      <a16:colId xmlns:a16="http://schemas.microsoft.com/office/drawing/2014/main" val="4170951614"/>
                    </a:ext>
                  </a:extLst>
                </a:gridCol>
                <a:gridCol w="1107169">
                  <a:extLst>
                    <a:ext uri="{9D8B030D-6E8A-4147-A177-3AD203B41FA5}">
                      <a16:colId xmlns:a16="http://schemas.microsoft.com/office/drawing/2014/main" val="534835062"/>
                    </a:ext>
                  </a:extLst>
                </a:gridCol>
                <a:gridCol w="221329">
                  <a:extLst>
                    <a:ext uri="{9D8B030D-6E8A-4147-A177-3AD203B41FA5}">
                      <a16:colId xmlns:a16="http://schemas.microsoft.com/office/drawing/2014/main" val="2731380535"/>
                    </a:ext>
                  </a:extLst>
                </a:gridCol>
                <a:gridCol w="694100">
                  <a:extLst>
                    <a:ext uri="{9D8B030D-6E8A-4147-A177-3AD203B41FA5}">
                      <a16:colId xmlns:a16="http://schemas.microsoft.com/office/drawing/2014/main" val="2438741337"/>
                    </a:ext>
                  </a:extLst>
                </a:gridCol>
              </a:tblGrid>
              <a:tr h="1253003">
                <a:tc>
                  <a:txBody>
                    <a:bodyPr/>
                    <a:lstStyle/>
                    <a:p>
                      <a:pPr algn="l" fontAlgn="b"/>
                      <a:r>
                        <a:rPr lang="en-US" sz="900" u="none" strike="noStrike" dirty="0">
                          <a:effectLst/>
                        </a:rPr>
                        <a:t>Emoji Unicode </a:t>
                      </a:r>
                      <a:endParaRPr lang="en-US" sz="900" b="1" i="0" u="none" strike="noStrike" dirty="0">
                        <a:solidFill>
                          <a:srgbClr val="44546A"/>
                        </a:solidFill>
                        <a:effectLst/>
                        <a:latin typeface="Calibri" panose="020F0502020204030204" pitchFamily="34" charset="0"/>
                      </a:endParaRPr>
                    </a:p>
                  </a:txBody>
                  <a:tcPr marL="3437" marR="3437" marT="3437" marB="0" vert="vert270" anchor="b"/>
                </a:tc>
                <a:tc>
                  <a:txBody>
                    <a:bodyPr/>
                    <a:lstStyle/>
                    <a:p>
                      <a:pPr algn="l" fontAlgn="b"/>
                      <a:r>
                        <a:rPr lang="en-US" sz="900" u="none" strike="noStrike" dirty="0">
                          <a:effectLst/>
                        </a:rPr>
                        <a:t>EMOJI Unicode Trimmed</a:t>
                      </a:r>
                      <a:endParaRPr lang="en-US" sz="900" b="1" i="0" u="none" strike="noStrike" dirty="0">
                        <a:solidFill>
                          <a:srgbClr val="44546A"/>
                        </a:solidFill>
                        <a:effectLst/>
                        <a:latin typeface="Calibri" panose="020F0502020204030204" pitchFamily="34" charset="0"/>
                      </a:endParaRPr>
                    </a:p>
                  </a:txBody>
                  <a:tcPr marL="3437" marR="3437" marT="3437" marB="0" vert="vert270" anchor="b"/>
                </a:tc>
                <a:tc>
                  <a:txBody>
                    <a:bodyPr/>
                    <a:lstStyle/>
                    <a:p>
                      <a:pPr algn="l" fontAlgn="b"/>
                      <a:r>
                        <a:rPr lang="en-US" sz="900" u="none" strike="noStrike" dirty="0" err="1">
                          <a:effectLst/>
                        </a:rPr>
                        <a:t>LEN_Unicode</a:t>
                      </a:r>
                      <a:endParaRPr lang="en-US" sz="900" b="1" i="0" u="none" strike="noStrike" dirty="0">
                        <a:solidFill>
                          <a:srgbClr val="44546A"/>
                        </a:solidFill>
                        <a:effectLst/>
                        <a:latin typeface="Calibri" panose="020F0502020204030204" pitchFamily="34" charset="0"/>
                      </a:endParaRPr>
                    </a:p>
                  </a:txBody>
                  <a:tcPr marL="3437" marR="3437" marT="3437" marB="0" vert="vert270" anchor="b"/>
                </a:tc>
                <a:tc>
                  <a:txBody>
                    <a:bodyPr/>
                    <a:lstStyle/>
                    <a:p>
                      <a:pPr algn="l" fontAlgn="b"/>
                      <a:r>
                        <a:rPr lang="en-US" sz="900" u="none" strike="noStrike">
                          <a:effectLst/>
                        </a:rPr>
                        <a:t>EmojiNorm</a:t>
                      </a:r>
                      <a:endParaRPr lang="en-US" sz="900" b="1" i="0" u="none" strike="noStrike">
                        <a:solidFill>
                          <a:srgbClr val="44546A"/>
                        </a:solidFill>
                        <a:effectLst/>
                        <a:latin typeface="Calibri" panose="020F0502020204030204" pitchFamily="34" charset="0"/>
                      </a:endParaRPr>
                    </a:p>
                  </a:txBody>
                  <a:tcPr marL="3437" marR="3437" marT="3437" marB="0" vert="vert270" anchor="b"/>
                </a:tc>
                <a:tc>
                  <a:txBody>
                    <a:bodyPr/>
                    <a:lstStyle/>
                    <a:p>
                      <a:pPr algn="l" fontAlgn="b"/>
                      <a:r>
                        <a:rPr lang="en-US" sz="900" u="none" strike="noStrike" dirty="0">
                          <a:effectLst/>
                        </a:rPr>
                        <a:t>Aliases</a:t>
                      </a:r>
                      <a:endParaRPr lang="en-US" sz="900" b="1" i="0" u="none" strike="noStrike" dirty="0">
                        <a:solidFill>
                          <a:srgbClr val="44546A"/>
                        </a:solidFill>
                        <a:effectLst/>
                        <a:latin typeface="Calibri" panose="020F0502020204030204" pitchFamily="34" charset="0"/>
                      </a:endParaRPr>
                    </a:p>
                  </a:txBody>
                  <a:tcPr marL="3437" marR="3437" marT="3437" marB="0" vert="vert270" anchor="b"/>
                </a:tc>
                <a:tc>
                  <a:txBody>
                    <a:bodyPr/>
                    <a:lstStyle/>
                    <a:p>
                      <a:pPr algn="l" fontAlgn="b"/>
                      <a:r>
                        <a:rPr lang="en-US" sz="900" u="none" strike="noStrike" dirty="0">
                          <a:effectLst/>
                        </a:rPr>
                        <a:t>Tags</a:t>
                      </a:r>
                      <a:endParaRPr lang="en-US" sz="900" b="1" i="0" u="none" strike="noStrike" dirty="0">
                        <a:solidFill>
                          <a:srgbClr val="44546A"/>
                        </a:solidFill>
                        <a:effectLst/>
                        <a:latin typeface="Calibri" panose="020F0502020204030204" pitchFamily="34" charset="0"/>
                      </a:endParaRPr>
                    </a:p>
                  </a:txBody>
                  <a:tcPr marL="3437" marR="3437" marT="3437" marB="0" vert="vert270" anchor="b"/>
                </a:tc>
                <a:tc>
                  <a:txBody>
                    <a:bodyPr/>
                    <a:lstStyle/>
                    <a:p>
                      <a:pPr algn="l" fontAlgn="b"/>
                      <a:r>
                        <a:rPr lang="en-US" sz="900" u="none" strike="noStrike" dirty="0">
                          <a:effectLst/>
                        </a:rPr>
                        <a:t>Description</a:t>
                      </a:r>
                      <a:endParaRPr lang="en-US" sz="900" b="1" i="0" u="none" strike="noStrike" dirty="0">
                        <a:solidFill>
                          <a:srgbClr val="44546A"/>
                        </a:solidFill>
                        <a:effectLst/>
                        <a:latin typeface="Calibri" panose="020F0502020204030204" pitchFamily="34" charset="0"/>
                      </a:endParaRPr>
                    </a:p>
                  </a:txBody>
                  <a:tcPr marL="3437" marR="3437" marT="3437" marB="0" vert="vert270" anchor="b"/>
                </a:tc>
                <a:tc>
                  <a:txBody>
                    <a:bodyPr/>
                    <a:lstStyle/>
                    <a:p>
                      <a:pPr algn="l" fontAlgn="b"/>
                      <a:r>
                        <a:rPr lang="en-US" sz="900" u="none" strike="noStrike" dirty="0">
                          <a:effectLst/>
                        </a:rPr>
                        <a:t> Supports Fitzgerald </a:t>
                      </a:r>
                      <a:endParaRPr lang="en-US" sz="900" b="1" i="0" u="none" strike="noStrike" dirty="0">
                        <a:solidFill>
                          <a:srgbClr val="44546A"/>
                        </a:solidFill>
                        <a:effectLst/>
                        <a:latin typeface="Calibri" panose="020F0502020204030204" pitchFamily="34" charset="0"/>
                      </a:endParaRPr>
                    </a:p>
                  </a:txBody>
                  <a:tcPr marL="3437" marR="3437" marT="3437" marB="0" vert="vert270" anchor="b"/>
                </a:tc>
                <a:tc>
                  <a:txBody>
                    <a:bodyPr/>
                    <a:lstStyle/>
                    <a:p>
                      <a:pPr algn="l" fontAlgn="b"/>
                      <a:r>
                        <a:rPr lang="en-US" sz="900" u="none" strike="noStrike" dirty="0" err="1">
                          <a:effectLst/>
                        </a:rPr>
                        <a:t>Semaphoric</a:t>
                      </a:r>
                      <a:r>
                        <a:rPr lang="en-US" sz="900" u="none" strike="noStrike" dirty="0">
                          <a:effectLst/>
                        </a:rPr>
                        <a:t> Type</a:t>
                      </a:r>
                      <a:endParaRPr lang="en-US" sz="900" b="1" i="0" u="none" strike="noStrike" dirty="0">
                        <a:solidFill>
                          <a:srgbClr val="44546A"/>
                        </a:solidFill>
                        <a:effectLst/>
                        <a:latin typeface="Calibri" panose="020F0502020204030204" pitchFamily="34" charset="0"/>
                      </a:endParaRPr>
                    </a:p>
                  </a:txBody>
                  <a:tcPr marL="3437" marR="3437" marT="3437" marB="0" vert="vert270" anchor="b"/>
                </a:tc>
                <a:extLst>
                  <a:ext uri="{0D108BD9-81ED-4DB2-BD59-A6C34878D82A}">
                    <a16:rowId xmlns:a16="http://schemas.microsoft.com/office/drawing/2014/main" val="2177548070"/>
                  </a:ext>
                </a:extLst>
              </a:tr>
              <a:tr h="185630">
                <a:tc>
                  <a:txBody>
                    <a:bodyPr/>
                    <a:lstStyle/>
                    <a:p>
                      <a:pPr algn="l"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 saint, innocent</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EMOTICON</a:t>
                      </a:r>
                      <a:endParaRPr lang="en-US" sz="900" b="0" i="0" u="none" strike="noStrike">
                        <a:solidFill>
                          <a:srgbClr val="000000"/>
                        </a:solidFill>
                        <a:effectLst/>
                        <a:latin typeface="Calibri" panose="020F0502020204030204" pitchFamily="34" charset="0"/>
                      </a:endParaRPr>
                    </a:p>
                  </a:txBody>
                  <a:tcPr marL="3437" marR="3437" marT="3437" marB="0" anchor="b"/>
                </a:tc>
                <a:extLst>
                  <a:ext uri="{0D108BD9-81ED-4DB2-BD59-A6C34878D82A}">
                    <a16:rowId xmlns:a16="http://schemas.microsoft.com/office/drawing/2014/main" val="4011960851"/>
                  </a:ext>
                </a:extLst>
              </a:tr>
              <a:tr h="185630">
                <a:tc>
                  <a:txBody>
                    <a:bodyPr/>
                    <a:lstStyle/>
                    <a:p>
                      <a:pPr algn="l"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3437" marR="3437" marT="3437" marB="0" anchor="b"/>
                </a:tc>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 saint, innocent</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EMOTICON</a:t>
                      </a:r>
                      <a:endParaRPr lang="en-US" sz="900" b="0" i="0" u="none" strike="noStrike">
                        <a:solidFill>
                          <a:srgbClr val="000000"/>
                        </a:solidFill>
                        <a:effectLst/>
                        <a:latin typeface="Calibri" panose="020F0502020204030204" pitchFamily="34" charset="0"/>
                      </a:endParaRPr>
                    </a:p>
                  </a:txBody>
                  <a:tcPr marL="3437" marR="3437" marT="3437" marB="0" anchor="b"/>
                </a:tc>
                <a:extLst>
                  <a:ext uri="{0D108BD9-81ED-4DB2-BD59-A6C34878D82A}">
                    <a16:rowId xmlns:a16="http://schemas.microsoft.com/office/drawing/2014/main" val="2546937875"/>
                  </a:ext>
                </a:extLst>
              </a:tr>
              <a:tr h="185630">
                <a:tc>
                  <a:txBody>
                    <a:bodyPr/>
                    <a:lstStyle/>
                    <a:p>
                      <a:pPr algn="l" fontAlgn="b"/>
                      <a:r>
                        <a:rPr lang="en-US" sz="2000" u="none" strike="noStrike">
                          <a:effectLst/>
                        </a:rPr>
                        <a:t>0:03</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dirty="0">
                          <a:effectLst/>
                        </a:rPr>
                        <a:t>0:03</a:t>
                      </a:r>
                      <a:endParaRPr lang="en-US" sz="2000" b="0" i="0" u="none" strike="noStrike" dirty="0">
                        <a:solidFill>
                          <a:srgbClr val="000000"/>
                        </a:solidFill>
                        <a:effectLst/>
                        <a:latin typeface="Calibri" panose="020F0502020204030204" pitchFamily="34" charset="0"/>
                      </a:endParaRPr>
                    </a:p>
                  </a:txBody>
                  <a:tcPr marL="3437" marR="3437" marT="3437" marB="0" anchor="b"/>
                </a:tc>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 saint, innocent</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EMOTICON</a:t>
                      </a:r>
                      <a:endParaRPr lang="en-US" sz="900" b="0" i="0" u="none" strike="noStrike">
                        <a:solidFill>
                          <a:srgbClr val="000000"/>
                        </a:solidFill>
                        <a:effectLst/>
                        <a:latin typeface="Calibri" panose="020F0502020204030204" pitchFamily="34" charset="0"/>
                      </a:endParaRPr>
                    </a:p>
                  </a:txBody>
                  <a:tcPr marL="3437" marR="3437" marT="3437" marB="0" anchor="b"/>
                </a:tc>
                <a:extLst>
                  <a:ext uri="{0D108BD9-81ED-4DB2-BD59-A6C34878D82A}">
                    <a16:rowId xmlns:a16="http://schemas.microsoft.com/office/drawing/2014/main" val="1874834536"/>
                  </a:ext>
                </a:extLst>
              </a:tr>
              <a:tr h="185630">
                <a:tc>
                  <a:txBody>
                    <a:bodyPr/>
                    <a:lstStyle/>
                    <a:p>
                      <a:pPr algn="l" fontAlgn="b"/>
                      <a:r>
                        <a:rPr lang="en-US" sz="2000" u="none" strike="noStrike">
                          <a:effectLst/>
                        </a:rPr>
                        <a:t>0:‑3</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dirty="0">
                          <a:effectLst/>
                        </a:rPr>
                        <a:t>0:‑3</a:t>
                      </a:r>
                      <a:endParaRPr lang="en-US" sz="2000" b="0" i="0" u="none" strike="noStrike" dirty="0">
                        <a:solidFill>
                          <a:srgbClr val="000000"/>
                        </a:solidFill>
                        <a:effectLst/>
                        <a:latin typeface="Calibri" panose="020F0502020204030204" pitchFamily="34" charset="0"/>
                      </a:endParaRPr>
                    </a:p>
                  </a:txBody>
                  <a:tcPr marL="3437" marR="3437" marT="3437" marB="0" anchor="b"/>
                </a:tc>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 saint, innocent</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EMOTICON</a:t>
                      </a:r>
                      <a:endParaRPr lang="en-US" sz="900" b="0" i="0" u="none" strike="noStrike">
                        <a:solidFill>
                          <a:srgbClr val="000000"/>
                        </a:solidFill>
                        <a:effectLst/>
                        <a:latin typeface="Calibri" panose="020F0502020204030204" pitchFamily="34" charset="0"/>
                      </a:endParaRPr>
                    </a:p>
                  </a:txBody>
                  <a:tcPr marL="3437" marR="3437" marT="3437" marB="0" anchor="b"/>
                </a:tc>
                <a:extLst>
                  <a:ext uri="{0D108BD9-81ED-4DB2-BD59-A6C34878D82A}">
                    <a16:rowId xmlns:a16="http://schemas.microsoft.com/office/drawing/2014/main" val="487844189"/>
                  </a:ext>
                </a:extLst>
              </a:tr>
              <a:tr h="185630">
                <a:tc>
                  <a:txBody>
                    <a:bodyPr/>
                    <a:lstStyle/>
                    <a:p>
                      <a:pPr algn="l"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r" fontAlgn="b"/>
                      <a:r>
                        <a:rPr lang="en-US" sz="2000" u="none" strike="noStrike" dirty="0">
                          <a:effectLst/>
                        </a:rPr>
                        <a:t>4</a:t>
                      </a:r>
                      <a:endParaRPr lang="en-US" sz="2000" b="0" i="0" u="none" strike="noStrike" dirty="0">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angel_winking</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 saint, innocent</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EMOTICON</a:t>
                      </a:r>
                      <a:endParaRPr lang="en-US" sz="900" b="0" i="0" u="none" strike="noStrike">
                        <a:solidFill>
                          <a:srgbClr val="000000"/>
                        </a:solidFill>
                        <a:effectLst/>
                        <a:latin typeface="Calibri" panose="020F0502020204030204" pitchFamily="34" charset="0"/>
                      </a:endParaRPr>
                    </a:p>
                  </a:txBody>
                  <a:tcPr marL="3437" marR="3437" marT="3437" marB="0" anchor="b"/>
                </a:tc>
                <a:extLst>
                  <a:ext uri="{0D108BD9-81ED-4DB2-BD59-A6C34878D82A}">
                    <a16:rowId xmlns:a16="http://schemas.microsoft.com/office/drawing/2014/main" val="2914366275"/>
                  </a:ext>
                </a:extLst>
              </a:tr>
              <a:tr h="185630">
                <a:tc>
                  <a:txBody>
                    <a:bodyPr/>
                    <a:lstStyle/>
                    <a:p>
                      <a:pPr algn="l" fontAlgn="b"/>
                      <a:r>
                        <a:rPr lang="en-US" sz="2000" u="none" strike="noStrike">
                          <a:effectLst/>
                        </a:rPr>
                        <a:t>O:)</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a:effectLst/>
                        </a:rPr>
                        <a:t>O:)</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dirty="0">
                          <a:effectLst/>
                        </a:rPr>
                        <a:t>😇</a:t>
                      </a:r>
                      <a:endParaRPr lang="en-US" sz="2000" b="0" i="0" u="none" strike="noStrike" dirty="0">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angel_smiling</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 saint, innocent</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EMOTICON</a:t>
                      </a:r>
                      <a:endParaRPr lang="en-US" sz="900" b="0" i="0" u="none" strike="noStrike">
                        <a:solidFill>
                          <a:srgbClr val="000000"/>
                        </a:solidFill>
                        <a:effectLst/>
                        <a:latin typeface="Calibri" panose="020F0502020204030204" pitchFamily="34" charset="0"/>
                      </a:endParaRPr>
                    </a:p>
                  </a:txBody>
                  <a:tcPr marL="3437" marR="3437" marT="3437" marB="0" anchor="b"/>
                </a:tc>
                <a:extLst>
                  <a:ext uri="{0D108BD9-81ED-4DB2-BD59-A6C34878D82A}">
                    <a16:rowId xmlns:a16="http://schemas.microsoft.com/office/drawing/2014/main" val="4271565442"/>
                  </a:ext>
                </a:extLst>
              </a:tr>
              <a:tr h="185630">
                <a:tc>
                  <a:txBody>
                    <a:bodyPr/>
                    <a:lstStyle/>
                    <a:p>
                      <a:pPr algn="l" fontAlgn="b"/>
                      <a:r>
                        <a:rPr lang="en-US" sz="2000" u="none" strike="noStrike">
                          <a:effectLst/>
                        </a:rPr>
                        <a:t>O:‑)</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a:effectLst/>
                        </a:rPr>
                        <a:t>O:‑)</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dirty="0">
                          <a:effectLst/>
                        </a:rPr>
                        <a:t>😇</a:t>
                      </a:r>
                      <a:endParaRPr lang="en-US" sz="2000" b="0" i="0" u="none" strike="noStrike" dirty="0">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angel_smiling</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Angel, saint, innocent</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EMOTICON</a:t>
                      </a:r>
                      <a:endParaRPr lang="en-US" sz="900" b="0" i="0" u="none" strike="noStrike">
                        <a:solidFill>
                          <a:srgbClr val="000000"/>
                        </a:solidFill>
                        <a:effectLst/>
                        <a:latin typeface="Calibri" panose="020F0502020204030204" pitchFamily="34" charset="0"/>
                      </a:endParaRPr>
                    </a:p>
                  </a:txBody>
                  <a:tcPr marL="3437" marR="3437" marT="3437" marB="0" anchor="b"/>
                </a:tc>
                <a:extLst>
                  <a:ext uri="{0D108BD9-81ED-4DB2-BD59-A6C34878D82A}">
                    <a16:rowId xmlns:a16="http://schemas.microsoft.com/office/drawing/2014/main" val="3940191124"/>
                  </a:ext>
                </a:extLst>
              </a:tr>
              <a:tr h="18563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2000" u="none" strike="noStrike" dirty="0">
                          <a:effectLst/>
                        </a:rPr>
                        <a:t>😇</a:t>
                      </a:r>
                      <a:endParaRPr lang="en-US" sz="2000" b="0" i="0" u="none" strike="noStrike" dirty="0">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dirty="0">
                          <a:effectLst/>
                        </a:rPr>
                        <a:t>angel</a:t>
                      </a:r>
                      <a:endParaRPr lang="en-US" sz="900" b="0" i="0" u="none" strike="noStrike" dirty="0">
                        <a:solidFill>
                          <a:srgbClr val="000000"/>
                        </a:solidFill>
                        <a:effectLst/>
                        <a:latin typeface="Calibri" panose="020F0502020204030204" pitchFamily="34" charset="0"/>
                      </a:endParaRPr>
                    </a:p>
                  </a:txBody>
                  <a:tcPr marL="3437" marR="3437" marT="3437"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dirty="0">
                          <a:effectLst/>
                        </a:rPr>
                        <a:t>baby angel</a:t>
                      </a:r>
                      <a:endParaRPr lang="en-US" sz="900" b="0" i="0" u="none" strike="noStrike" dirty="0">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a:effectLst/>
                        </a:rPr>
                        <a:t> true </a:t>
                      </a:r>
                      <a:endParaRPr lang="en-US" sz="900" b="0" i="0" u="none" strike="noStrike">
                        <a:solidFill>
                          <a:srgbClr val="000000"/>
                        </a:solidFill>
                        <a:effectLst/>
                        <a:latin typeface="Calibri" panose="020F0502020204030204" pitchFamily="34" charset="0"/>
                      </a:endParaRPr>
                    </a:p>
                  </a:txBody>
                  <a:tcPr marL="3437" marR="3437" marT="3437" marB="0" anchor="b"/>
                </a:tc>
                <a:tc>
                  <a:txBody>
                    <a:bodyPr/>
                    <a:lstStyle/>
                    <a:p>
                      <a:pPr algn="l" fontAlgn="b"/>
                      <a:r>
                        <a:rPr lang="en-US" sz="900" u="none" strike="noStrike" dirty="0">
                          <a:effectLst/>
                        </a:rPr>
                        <a:t>EMOJI</a:t>
                      </a:r>
                      <a:endParaRPr lang="en-US" sz="900" b="0" i="0" u="none" strike="noStrike" dirty="0">
                        <a:solidFill>
                          <a:srgbClr val="000000"/>
                        </a:solidFill>
                        <a:effectLst/>
                        <a:latin typeface="Calibri" panose="020F0502020204030204" pitchFamily="34" charset="0"/>
                      </a:endParaRPr>
                    </a:p>
                  </a:txBody>
                  <a:tcPr marL="3437" marR="3437" marT="3437" marB="0" anchor="b"/>
                </a:tc>
                <a:extLst>
                  <a:ext uri="{0D108BD9-81ED-4DB2-BD59-A6C34878D82A}">
                    <a16:rowId xmlns:a16="http://schemas.microsoft.com/office/drawing/2014/main" val="3718613556"/>
                  </a:ext>
                </a:extLst>
              </a:tr>
            </a:tbl>
          </a:graphicData>
        </a:graphic>
      </p:graphicFrame>
      <p:sp>
        <p:nvSpPr>
          <p:cNvPr id="3" name="Rectangle 2">
            <a:extLst>
              <a:ext uri="{FF2B5EF4-FFF2-40B4-BE49-F238E27FC236}">
                <a16:creationId xmlns:a16="http://schemas.microsoft.com/office/drawing/2014/main" id="{C0CE3FA9-6F21-4FBD-A7C6-3CAECDC65E3C}"/>
              </a:ext>
            </a:extLst>
          </p:cNvPr>
          <p:cNvSpPr/>
          <p:nvPr/>
        </p:nvSpPr>
        <p:spPr>
          <a:xfrm>
            <a:off x="1819772" y="6390978"/>
            <a:ext cx="3429000" cy="246221"/>
          </a:xfrm>
          <a:prstGeom prst="rect">
            <a:avLst/>
          </a:prstGeom>
        </p:spPr>
        <p:txBody>
          <a:bodyPr wrap="square">
            <a:spAutoFit/>
          </a:bodyPr>
          <a:lstStyle/>
          <a:p>
            <a:r>
              <a:rPr lang="en-US" sz="1000" dirty="0">
                <a:solidFill>
                  <a:srgbClr val="0070C0"/>
                </a:solidFill>
              </a:rPr>
              <a:t>https://www.media.mit.edu/projects/deepmoji/overview/</a:t>
            </a:r>
          </a:p>
        </p:txBody>
      </p:sp>
      <p:pic>
        <p:nvPicPr>
          <p:cNvPr id="4" name="Picture 3">
            <a:extLst>
              <a:ext uri="{FF2B5EF4-FFF2-40B4-BE49-F238E27FC236}">
                <a16:creationId xmlns:a16="http://schemas.microsoft.com/office/drawing/2014/main" id="{64AF81F2-5AB3-408B-A74B-44B045F50926}"/>
              </a:ext>
            </a:extLst>
          </p:cNvPr>
          <p:cNvPicPr>
            <a:picLocks noChangeAspect="1"/>
          </p:cNvPicPr>
          <p:nvPr/>
        </p:nvPicPr>
        <p:blipFill>
          <a:blip r:embed="rId3"/>
          <a:stretch>
            <a:fillRect/>
          </a:stretch>
        </p:blipFill>
        <p:spPr>
          <a:xfrm>
            <a:off x="2819400" y="5129404"/>
            <a:ext cx="1300420" cy="1257444"/>
          </a:xfrm>
          <a:prstGeom prst="rect">
            <a:avLst/>
          </a:prstGeom>
        </p:spPr>
      </p:pic>
      <p:sp>
        <p:nvSpPr>
          <p:cNvPr id="5" name="Rectangle 4">
            <a:extLst>
              <a:ext uri="{FF2B5EF4-FFF2-40B4-BE49-F238E27FC236}">
                <a16:creationId xmlns:a16="http://schemas.microsoft.com/office/drawing/2014/main" id="{8EABA634-E7F7-41EB-B31C-C2D2BA7441FD}"/>
              </a:ext>
            </a:extLst>
          </p:cNvPr>
          <p:cNvSpPr/>
          <p:nvPr/>
        </p:nvSpPr>
        <p:spPr>
          <a:xfrm>
            <a:off x="1886943" y="6073066"/>
            <a:ext cx="3505200" cy="369332"/>
          </a:xfrm>
          <a:prstGeom prst="rect">
            <a:avLst/>
          </a:prstGeom>
        </p:spPr>
        <p:txBody>
          <a:bodyPr wrap="square">
            <a:spAutoFit/>
          </a:bodyPr>
          <a:lstStyle/>
          <a:p>
            <a:r>
              <a:rPr lang="en-US" dirty="0"/>
              <a:t> </a:t>
            </a:r>
            <a:r>
              <a:rPr lang="en-US" dirty="0" err="1">
                <a:hlinkClick r:id="rId4"/>
              </a:rPr>
              <a:t>Keras</a:t>
            </a:r>
            <a:r>
              <a:rPr lang="en-US" dirty="0"/>
              <a:t>                         </a:t>
            </a:r>
            <a:r>
              <a:rPr lang="en-US" dirty="0" err="1">
                <a:hlinkClick r:id="rId5"/>
              </a:rPr>
              <a:t>pyTorch</a:t>
            </a:r>
            <a:endParaRPr lang="en-US" dirty="0"/>
          </a:p>
        </p:txBody>
      </p:sp>
    </p:spTree>
    <p:extLst>
      <p:ext uri="{BB962C8B-B14F-4D97-AF65-F5344CB8AC3E}">
        <p14:creationId xmlns:p14="http://schemas.microsoft.com/office/powerpoint/2010/main" val="4201971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Issues: Emoji are in high planes</a:t>
            </a:r>
          </a:p>
        </p:txBody>
      </p:sp>
      <p:sp>
        <p:nvSpPr>
          <p:cNvPr id="14" name="Content Placeholder 2">
            <a:extLst>
              <a:ext uri="{FF2B5EF4-FFF2-40B4-BE49-F238E27FC236}">
                <a16:creationId xmlns:a16="http://schemas.microsoft.com/office/drawing/2014/main" id="{C440E624-E6FD-4C64-A76D-B440D679B285}"/>
              </a:ext>
            </a:extLst>
          </p:cNvPr>
          <p:cNvSpPr>
            <a:spLocks noGrp="1"/>
          </p:cNvSpPr>
          <p:nvPr>
            <p:ph idx="1"/>
          </p:nvPr>
        </p:nvSpPr>
        <p:spPr>
          <a:xfrm>
            <a:off x="1507236" y="1676401"/>
            <a:ext cx="9144000" cy="5083175"/>
          </a:xfrm>
        </p:spPr>
        <p:txBody>
          <a:bodyPr/>
          <a:lstStyle/>
          <a:p>
            <a:pPr eaLnBrk="1" hangingPunct="1"/>
            <a:r>
              <a:rPr lang="en-US" altLang="en-US" dirty="0">
                <a:solidFill>
                  <a:srgbClr val="FFC000"/>
                </a:solidFill>
              </a:rPr>
              <a:t>Surrogate pairs</a:t>
            </a:r>
          </a:p>
          <a:p>
            <a:pPr lvl="1" eaLnBrk="1" hangingPunct="1"/>
            <a:r>
              <a:rPr lang="en-US" altLang="en-US" dirty="0">
                <a:sym typeface="Wingdings" panose="05000000000000000000" pitchFamily="2" charset="2"/>
              </a:rPr>
              <a:t>UTF-16 can encode </a:t>
            </a:r>
            <a:r>
              <a:rPr lang="en-US" dirty="0"/>
              <a:t>over 65,000 characters can be encoded (2 ^16^ =  65,536) </a:t>
            </a:r>
            <a:r>
              <a:rPr lang="en-US" sz="2000" i="1" dirty="0">
                <a:solidFill>
                  <a:srgbClr val="FF0000"/>
                </a:solidFill>
              </a:rPr>
              <a:t>(Basic multilingual plane)</a:t>
            </a:r>
            <a:endParaRPr lang="en-US" i="1" dirty="0">
              <a:solidFill>
                <a:srgbClr val="FF0000"/>
              </a:solidFill>
            </a:endParaRPr>
          </a:p>
          <a:p>
            <a:pPr lvl="2" eaLnBrk="1" hangingPunct="1"/>
            <a:r>
              <a:rPr lang="en-US" altLang="en-US" dirty="0">
                <a:sym typeface="Wingdings" panose="05000000000000000000" pitchFamily="2" charset="2"/>
              </a:rPr>
              <a:t>BUT THAT’S NOT ENOUGH</a:t>
            </a:r>
          </a:p>
          <a:p>
            <a:pPr lvl="2" eaLnBrk="1" hangingPunct="1"/>
            <a:r>
              <a:rPr lang="en-US" altLang="en-US" dirty="0">
                <a:sym typeface="Wingdings" panose="05000000000000000000" pitchFamily="2" charset="2"/>
              </a:rPr>
              <a:t>Unicode planes were invented to create space for additional characters, including emoji , Chinese compatibility characters, etc.  </a:t>
            </a:r>
          </a:p>
          <a:p>
            <a:pPr lvl="2" eaLnBrk="1" hangingPunct="1"/>
            <a:r>
              <a:rPr lang="en-US" altLang="en-US" dirty="0">
                <a:sym typeface="Wingdings" panose="05000000000000000000" pitchFamily="2" charset="2"/>
              </a:rPr>
              <a:t>Characters on higher planes are described with two 16 bit characters called surrogate pairs, the individual members should not be interpreted separately</a:t>
            </a:r>
          </a:p>
        </p:txBody>
      </p:sp>
    </p:spTree>
    <p:extLst>
      <p:ext uri="{BB962C8B-B14F-4D97-AF65-F5344CB8AC3E}">
        <p14:creationId xmlns:p14="http://schemas.microsoft.com/office/powerpoint/2010/main" val="1481739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8C33AD-2582-EC43-98B4-6E7C2FE2E133}"/>
              </a:ext>
            </a:extLst>
          </p:cNvPr>
          <p:cNvSpPr/>
          <p:nvPr/>
        </p:nvSpPr>
        <p:spPr>
          <a:xfrm>
            <a:off x="406400" y="2991535"/>
            <a:ext cx="11379200" cy="584775"/>
          </a:xfrm>
          <a:prstGeom prst="rect">
            <a:avLst/>
          </a:prstGeom>
        </p:spPr>
        <p:txBody>
          <a:bodyPr wrap="square">
            <a:spAutoFit/>
          </a:bodyPr>
          <a:lstStyle/>
          <a:p>
            <a:r>
              <a:rPr lang="en-US" sz="3200" dirty="0">
                <a:solidFill>
                  <a:schemeClr val="accent5">
                    <a:lumMod val="75000"/>
                  </a:schemeClr>
                </a:solidFill>
              </a:rPr>
              <a:t>http://localhost:8888/notebooks/</a:t>
            </a:r>
            <a:r>
              <a:rPr lang="en-US" sz="3200" dirty="0" err="1">
                <a:solidFill>
                  <a:schemeClr val="accent5">
                    <a:lumMod val="75000"/>
                  </a:schemeClr>
                </a:solidFill>
              </a:rPr>
              <a:t>Language_Identification.ipynb</a:t>
            </a:r>
            <a:endParaRPr lang="en-US" sz="3200" dirty="0">
              <a:solidFill>
                <a:schemeClr val="accent5">
                  <a:lumMod val="75000"/>
                </a:schemeClr>
              </a:solidFill>
            </a:endParaRPr>
          </a:p>
        </p:txBody>
      </p:sp>
      <p:sp>
        <p:nvSpPr>
          <p:cNvPr id="3" name="Title 1">
            <a:extLst>
              <a:ext uri="{FF2B5EF4-FFF2-40B4-BE49-F238E27FC236}">
                <a16:creationId xmlns:a16="http://schemas.microsoft.com/office/drawing/2014/main" id="{55820330-0853-0C4B-8534-CE9B6024E391}"/>
              </a:ext>
            </a:extLst>
          </p:cNvPr>
          <p:cNvSpPr txBox="1">
            <a:spLocks/>
          </p:cNvSpPr>
          <p:nvPr/>
        </p:nvSpPr>
        <p:spPr>
          <a:xfrm>
            <a:off x="15710" y="-842"/>
            <a:ext cx="8839200" cy="125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t>Language and Script Identification</a:t>
            </a:r>
            <a:endParaRPr lang="en-US" dirty="0"/>
          </a:p>
        </p:txBody>
      </p:sp>
      <p:pic>
        <p:nvPicPr>
          <p:cNvPr id="3074" name="Picture 2" descr="Jupyter Notebook">
            <a:extLst>
              <a:ext uri="{FF2B5EF4-FFF2-40B4-BE49-F238E27FC236}">
                <a16:creationId xmlns:a16="http://schemas.microsoft.com/office/drawing/2014/main" id="{B0ED3A95-762F-7248-944A-E0332A33D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9344" y="0"/>
            <a:ext cx="264160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5196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Issues: Emoji can be complex</a:t>
            </a:r>
          </a:p>
        </p:txBody>
      </p:sp>
      <p:sp>
        <p:nvSpPr>
          <p:cNvPr id="14" name="Content Placeholder 2">
            <a:extLst>
              <a:ext uri="{FF2B5EF4-FFF2-40B4-BE49-F238E27FC236}">
                <a16:creationId xmlns:a16="http://schemas.microsoft.com/office/drawing/2014/main" id="{C440E624-E6FD-4C64-A76D-B440D679B285}"/>
              </a:ext>
            </a:extLst>
          </p:cNvPr>
          <p:cNvSpPr>
            <a:spLocks noGrp="1"/>
          </p:cNvSpPr>
          <p:nvPr>
            <p:ph idx="1"/>
          </p:nvPr>
        </p:nvSpPr>
        <p:spPr>
          <a:xfrm>
            <a:off x="395111" y="1409700"/>
            <a:ext cx="9144000" cy="5083175"/>
          </a:xfrm>
        </p:spPr>
        <p:txBody>
          <a:bodyPr/>
          <a:lstStyle/>
          <a:p>
            <a:pPr eaLnBrk="1" hangingPunct="1"/>
            <a:r>
              <a:rPr lang="en-US" altLang="en-US" dirty="0">
                <a:sym typeface="Wingdings" panose="05000000000000000000" pitchFamily="2" charset="2"/>
              </a:rPr>
              <a:t>Emoji modifiers</a:t>
            </a:r>
          </a:p>
          <a:p>
            <a:pPr lvl="1" eaLnBrk="1" hangingPunct="1"/>
            <a:r>
              <a:rPr lang="en-US" altLang="en-US" sz="2000" dirty="0">
                <a:solidFill>
                  <a:srgbClr val="00B0F0"/>
                </a:solidFill>
                <a:sym typeface="Wingdings" panose="05000000000000000000" pitchFamily="2" charset="2"/>
              </a:rPr>
              <a:t>http://unicode.org/emoji/charts/emoji-sequences.html#modifier_sequences</a:t>
            </a:r>
          </a:p>
          <a:p>
            <a:pPr lvl="1" eaLnBrk="1" hangingPunct="1"/>
            <a:r>
              <a:rPr lang="en-US" altLang="en-US" dirty="0">
                <a:sym typeface="Wingdings" panose="05000000000000000000" pitchFamily="2" charset="2"/>
              </a:rPr>
              <a:t>Skin tones (</a:t>
            </a:r>
            <a:r>
              <a:rPr lang="en-US" dirty="0"/>
              <a:t>Fitzpatrick Scale</a:t>
            </a:r>
            <a:r>
              <a:rPr lang="en-US" altLang="en-US" dirty="0">
                <a:sym typeface="Wingdings" panose="05000000000000000000" pitchFamily="2" charset="2"/>
              </a:rPr>
              <a:t>)</a:t>
            </a:r>
          </a:p>
          <a:p>
            <a:pPr eaLnBrk="1" hangingPunct="1"/>
            <a:r>
              <a:rPr lang="en-US" altLang="en-US" dirty="0">
                <a:sym typeface="Wingdings" panose="05000000000000000000" pitchFamily="2" charset="2"/>
              </a:rPr>
              <a:t>Flags</a:t>
            </a:r>
          </a:p>
          <a:p>
            <a:pPr lvl="1" eaLnBrk="1" hangingPunct="1"/>
            <a:r>
              <a:rPr lang="en-US" altLang="en-US" dirty="0">
                <a:sym typeface="Wingdings" panose="05000000000000000000" pitchFamily="2" charset="2"/>
              </a:rPr>
              <a:t>Based on 2 letter ISO codes</a:t>
            </a:r>
          </a:p>
          <a:p>
            <a:pPr eaLnBrk="1" hangingPunct="1"/>
            <a:r>
              <a:rPr lang="en-US" altLang="en-US" dirty="0">
                <a:sym typeface="Wingdings" panose="05000000000000000000" pitchFamily="2" charset="2"/>
              </a:rPr>
              <a:t>Zero-width joiner sequences</a:t>
            </a:r>
          </a:p>
          <a:p>
            <a:pPr lvl="1" eaLnBrk="1" hangingPunct="1"/>
            <a:r>
              <a:rPr lang="en-US" altLang="en-US" sz="2000" dirty="0">
                <a:solidFill>
                  <a:srgbClr val="00B0F0"/>
                </a:solidFill>
                <a:sym typeface="Wingdings" panose="05000000000000000000" pitchFamily="2" charset="2"/>
                <a:hlinkClick r:id="rId2"/>
              </a:rPr>
              <a:t>https://unicode.org/emoji/charts/emoji-zwj-sequences.html</a:t>
            </a:r>
            <a:endParaRPr lang="en-US" altLang="en-US" sz="2000" dirty="0">
              <a:solidFill>
                <a:srgbClr val="00B0F0"/>
              </a:solidFill>
              <a:sym typeface="Wingdings" panose="05000000000000000000" pitchFamily="2" charset="2"/>
            </a:endParaRPr>
          </a:p>
          <a:p>
            <a:pPr eaLnBrk="1" hangingPunct="1"/>
            <a:r>
              <a:rPr lang="en-US" altLang="en-US" dirty="0">
                <a:sym typeface="Wingdings" panose="05000000000000000000" pitchFamily="2" charset="2"/>
              </a:rPr>
              <a:t>Syntax???</a:t>
            </a:r>
          </a:p>
          <a:p>
            <a:pPr lvl="1" eaLnBrk="1" hangingPunct="1"/>
            <a:r>
              <a:rPr lang="en-US" altLang="en-US" sz="1800" dirty="0">
                <a:solidFill>
                  <a:srgbClr val="00B0F0"/>
                </a:solidFill>
                <a:sym typeface="Wingdings" panose="05000000000000000000" pitchFamily="2" charset="2"/>
                <a:hlinkClick r:id="rId3"/>
              </a:rPr>
              <a:t>http://www.icge.co.uk/languagesciencesblog/?p=1511</a:t>
            </a:r>
            <a:r>
              <a:rPr lang="en-US" altLang="en-US" sz="1800" dirty="0">
                <a:solidFill>
                  <a:srgbClr val="00B0F0"/>
                </a:solidFill>
                <a:sym typeface="Wingdings" panose="05000000000000000000" pitchFamily="2" charset="2"/>
              </a:rPr>
              <a:t> </a:t>
            </a:r>
            <a:endParaRPr lang="en-US" altLang="en-US" dirty="0">
              <a:solidFill>
                <a:srgbClr val="00B0F0"/>
              </a:solidFill>
              <a:sym typeface="Wingdings" panose="05000000000000000000" pitchFamily="2" charset="2"/>
            </a:endParaRPr>
          </a:p>
        </p:txBody>
      </p:sp>
      <p:pic>
        <p:nvPicPr>
          <p:cNvPr id="3" name="Picture 2">
            <a:extLst>
              <a:ext uri="{FF2B5EF4-FFF2-40B4-BE49-F238E27FC236}">
                <a16:creationId xmlns:a16="http://schemas.microsoft.com/office/drawing/2014/main" id="{DCE9460A-D381-496B-B811-2DF103C5BEAE}"/>
              </a:ext>
            </a:extLst>
          </p:cNvPr>
          <p:cNvPicPr>
            <a:picLocks noChangeAspect="1"/>
          </p:cNvPicPr>
          <p:nvPr/>
        </p:nvPicPr>
        <p:blipFill>
          <a:blip r:embed="rId4"/>
          <a:stretch>
            <a:fillRect/>
          </a:stretch>
        </p:blipFill>
        <p:spPr>
          <a:xfrm>
            <a:off x="7076548" y="2243938"/>
            <a:ext cx="4925126" cy="1707349"/>
          </a:xfrm>
          <a:prstGeom prst="rect">
            <a:avLst/>
          </a:prstGeom>
        </p:spPr>
      </p:pic>
    </p:spTree>
    <p:extLst>
      <p:ext uri="{BB962C8B-B14F-4D97-AF65-F5344CB8AC3E}">
        <p14:creationId xmlns:p14="http://schemas.microsoft.com/office/powerpoint/2010/main" val="3947580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 with </a:t>
            </a:r>
            <a:r>
              <a:rPr lang="en-US" dirty="0" err="1"/>
              <a:t>emojicons</a:t>
            </a:r>
            <a:r>
              <a:rPr lang="en-US" dirty="0"/>
              <a:t> </a:t>
            </a:r>
            <a:r>
              <a:rPr lang="en-US" dirty="0">
                <a:sym typeface="Wingdings" panose="05000000000000000000" pitchFamily="2" charset="2"/>
              </a:rPr>
              <a:t></a:t>
            </a:r>
            <a:endParaRPr lang="en-US" dirty="0"/>
          </a:p>
        </p:txBody>
      </p:sp>
      <p:graphicFrame>
        <p:nvGraphicFramePr>
          <p:cNvPr id="4" name="Table 3">
            <a:extLst>
              <a:ext uri="{FF2B5EF4-FFF2-40B4-BE49-F238E27FC236}">
                <a16:creationId xmlns:a16="http://schemas.microsoft.com/office/drawing/2014/main" id="{06B2488B-E13F-46D2-8924-830E7FE885B2}"/>
              </a:ext>
            </a:extLst>
          </p:cNvPr>
          <p:cNvGraphicFramePr>
            <a:graphicFrameLocks noGrp="1"/>
          </p:cNvGraphicFramePr>
          <p:nvPr/>
        </p:nvGraphicFramePr>
        <p:xfrm>
          <a:off x="2057400" y="1447800"/>
          <a:ext cx="8077198" cy="5348572"/>
        </p:xfrm>
        <a:graphic>
          <a:graphicData uri="http://schemas.openxmlformats.org/drawingml/2006/table">
            <a:tbl>
              <a:tblPr>
                <a:tableStyleId>{5C22544A-7EE6-4342-B048-85BDC9FD1C3A}</a:tableStyleId>
              </a:tblPr>
              <a:tblGrid>
                <a:gridCol w="924578">
                  <a:extLst>
                    <a:ext uri="{9D8B030D-6E8A-4147-A177-3AD203B41FA5}">
                      <a16:colId xmlns:a16="http://schemas.microsoft.com/office/drawing/2014/main" val="249269141"/>
                    </a:ext>
                  </a:extLst>
                </a:gridCol>
                <a:gridCol w="218422">
                  <a:extLst>
                    <a:ext uri="{9D8B030D-6E8A-4147-A177-3AD203B41FA5}">
                      <a16:colId xmlns:a16="http://schemas.microsoft.com/office/drawing/2014/main" val="1086788736"/>
                    </a:ext>
                  </a:extLst>
                </a:gridCol>
                <a:gridCol w="381000">
                  <a:extLst>
                    <a:ext uri="{9D8B030D-6E8A-4147-A177-3AD203B41FA5}">
                      <a16:colId xmlns:a16="http://schemas.microsoft.com/office/drawing/2014/main" val="240200208"/>
                    </a:ext>
                  </a:extLst>
                </a:gridCol>
                <a:gridCol w="1066800">
                  <a:extLst>
                    <a:ext uri="{9D8B030D-6E8A-4147-A177-3AD203B41FA5}">
                      <a16:colId xmlns:a16="http://schemas.microsoft.com/office/drawing/2014/main" val="1314365547"/>
                    </a:ext>
                  </a:extLst>
                </a:gridCol>
                <a:gridCol w="1233092">
                  <a:extLst>
                    <a:ext uri="{9D8B030D-6E8A-4147-A177-3AD203B41FA5}">
                      <a16:colId xmlns:a16="http://schemas.microsoft.com/office/drawing/2014/main" val="596107984"/>
                    </a:ext>
                  </a:extLst>
                </a:gridCol>
                <a:gridCol w="750583">
                  <a:extLst>
                    <a:ext uri="{9D8B030D-6E8A-4147-A177-3AD203B41FA5}">
                      <a16:colId xmlns:a16="http://schemas.microsoft.com/office/drawing/2014/main" val="1794158422"/>
                    </a:ext>
                  </a:extLst>
                </a:gridCol>
                <a:gridCol w="883040">
                  <a:extLst>
                    <a:ext uri="{9D8B030D-6E8A-4147-A177-3AD203B41FA5}">
                      <a16:colId xmlns:a16="http://schemas.microsoft.com/office/drawing/2014/main" val="1113088899"/>
                    </a:ext>
                  </a:extLst>
                </a:gridCol>
                <a:gridCol w="750583">
                  <a:extLst>
                    <a:ext uri="{9D8B030D-6E8A-4147-A177-3AD203B41FA5}">
                      <a16:colId xmlns:a16="http://schemas.microsoft.com/office/drawing/2014/main" val="1177040019"/>
                    </a:ext>
                  </a:extLst>
                </a:gridCol>
                <a:gridCol w="868322">
                  <a:extLst>
                    <a:ext uri="{9D8B030D-6E8A-4147-A177-3AD203B41FA5}">
                      <a16:colId xmlns:a16="http://schemas.microsoft.com/office/drawing/2014/main" val="2878176694"/>
                    </a:ext>
                  </a:extLst>
                </a:gridCol>
                <a:gridCol w="1000778">
                  <a:extLst>
                    <a:ext uri="{9D8B030D-6E8A-4147-A177-3AD203B41FA5}">
                      <a16:colId xmlns:a16="http://schemas.microsoft.com/office/drawing/2014/main" val="1854820373"/>
                    </a:ext>
                  </a:extLst>
                </a:gridCol>
              </a:tblGrid>
              <a:tr h="838200">
                <a:tc>
                  <a:txBody>
                    <a:bodyPr/>
                    <a:lstStyle/>
                    <a:p>
                      <a:pPr algn="l" fontAlgn="b"/>
                      <a:r>
                        <a:rPr lang="en-US" sz="700" u="none" strike="noStrike" dirty="0">
                          <a:effectLst/>
                        </a:rPr>
                        <a:t>EMOJI Unicode</a:t>
                      </a:r>
                      <a:endParaRPr lang="en-US" sz="700" b="1" i="0" u="none" strike="noStrike" dirty="0">
                        <a:solidFill>
                          <a:srgbClr val="44546A"/>
                        </a:solidFill>
                        <a:effectLst/>
                        <a:latin typeface="Calibri" panose="020F0502020204030204" pitchFamily="34" charset="0"/>
                      </a:endParaRPr>
                    </a:p>
                  </a:txBody>
                  <a:tcPr marL="2654" marR="2654" marT="2654" marB="0" vert="vert270" anchor="b"/>
                </a:tc>
                <a:tc>
                  <a:txBody>
                    <a:bodyPr/>
                    <a:lstStyle/>
                    <a:p>
                      <a:pPr algn="l" fontAlgn="b"/>
                      <a:r>
                        <a:rPr lang="en-US" sz="700" u="none" strike="noStrike">
                          <a:effectLst/>
                        </a:rPr>
                        <a:t>LEN_Unicode</a:t>
                      </a:r>
                      <a:endParaRPr lang="en-US" sz="700" b="1" i="0" u="none" strike="noStrike">
                        <a:solidFill>
                          <a:srgbClr val="44546A"/>
                        </a:solidFill>
                        <a:effectLst/>
                        <a:latin typeface="Calibri" panose="020F0502020204030204" pitchFamily="34" charset="0"/>
                      </a:endParaRPr>
                    </a:p>
                  </a:txBody>
                  <a:tcPr marL="2654" marR="2654" marT="2654" marB="0" vert="vert270" anchor="b"/>
                </a:tc>
                <a:tc>
                  <a:txBody>
                    <a:bodyPr/>
                    <a:lstStyle/>
                    <a:p>
                      <a:pPr algn="l" fontAlgn="b"/>
                      <a:r>
                        <a:rPr lang="en-US" sz="700" u="none" strike="noStrike" dirty="0" err="1">
                          <a:effectLst/>
                        </a:rPr>
                        <a:t>EmojiNorm</a:t>
                      </a:r>
                      <a:endParaRPr lang="en-US" sz="700" b="1" i="0" u="none" strike="noStrike" dirty="0">
                        <a:solidFill>
                          <a:srgbClr val="44546A"/>
                        </a:solidFill>
                        <a:effectLst/>
                        <a:latin typeface="Calibri" panose="020F0502020204030204" pitchFamily="34" charset="0"/>
                      </a:endParaRPr>
                    </a:p>
                  </a:txBody>
                  <a:tcPr marL="2654" marR="2654" marT="2654" marB="0" vert="vert270" anchor="b"/>
                </a:tc>
                <a:tc>
                  <a:txBody>
                    <a:bodyPr/>
                    <a:lstStyle/>
                    <a:p>
                      <a:pPr algn="l" fontAlgn="b"/>
                      <a:r>
                        <a:rPr lang="en-US" sz="700" u="none" strike="noStrike" dirty="0">
                          <a:effectLst/>
                        </a:rPr>
                        <a:t>Aliases</a:t>
                      </a:r>
                      <a:endParaRPr lang="en-US" sz="700" b="1" i="0" u="none" strike="noStrike" dirty="0">
                        <a:solidFill>
                          <a:srgbClr val="44546A"/>
                        </a:solidFill>
                        <a:effectLst/>
                        <a:latin typeface="Calibri" panose="020F0502020204030204" pitchFamily="34" charset="0"/>
                      </a:endParaRPr>
                    </a:p>
                  </a:txBody>
                  <a:tcPr marL="2654" marR="2654" marT="2654" marB="0" vert="vert270" anchor="b"/>
                </a:tc>
                <a:tc>
                  <a:txBody>
                    <a:bodyPr/>
                    <a:lstStyle/>
                    <a:p>
                      <a:pPr algn="l" fontAlgn="b"/>
                      <a:r>
                        <a:rPr lang="en-US" sz="700" u="none" strike="noStrike" dirty="0">
                          <a:effectLst/>
                        </a:rPr>
                        <a:t>Tags</a:t>
                      </a:r>
                      <a:endParaRPr lang="en-US" sz="700" b="1" i="0" u="none" strike="noStrike" dirty="0">
                        <a:solidFill>
                          <a:srgbClr val="44546A"/>
                        </a:solidFill>
                        <a:effectLst/>
                        <a:latin typeface="Calibri" panose="020F0502020204030204" pitchFamily="34" charset="0"/>
                      </a:endParaRPr>
                    </a:p>
                  </a:txBody>
                  <a:tcPr marL="2654" marR="2654" marT="2654" marB="0" vert="vert270" anchor="b"/>
                </a:tc>
                <a:tc>
                  <a:txBody>
                    <a:bodyPr/>
                    <a:lstStyle/>
                    <a:p>
                      <a:pPr algn="l" fontAlgn="b"/>
                      <a:r>
                        <a:rPr lang="en-US" sz="700" u="none" strike="noStrike" dirty="0">
                          <a:effectLst/>
                        </a:rPr>
                        <a:t>"EXPRESSION"</a:t>
                      </a:r>
                      <a:endParaRPr lang="en-US" sz="700" b="1" i="0" u="none" strike="noStrike" dirty="0">
                        <a:solidFill>
                          <a:srgbClr val="44546A"/>
                        </a:solidFill>
                        <a:effectLst/>
                        <a:latin typeface="Calibri" panose="020F0502020204030204" pitchFamily="34" charset="0"/>
                      </a:endParaRPr>
                    </a:p>
                  </a:txBody>
                  <a:tcPr marL="2654" marR="2654" marT="2654" marB="0" vert="vert270" anchor="b"/>
                </a:tc>
                <a:tc>
                  <a:txBody>
                    <a:bodyPr/>
                    <a:lstStyle/>
                    <a:p>
                      <a:pPr algn="l" fontAlgn="b"/>
                      <a:r>
                        <a:rPr lang="en-US" sz="700" u="none" strike="noStrike" dirty="0">
                          <a:effectLst/>
                        </a:rPr>
                        <a:t>Description</a:t>
                      </a:r>
                      <a:endParaRPr lang="en-US" sz="700" b="1" i="0" u="none" strike="noStrike" dirty="0">
                        <a:solidFill>
                          <a:srgbClr val="44546A"/>
                        </a:solidFill>
                        <a:effectLst/>
                        <a:latin typeface="Calibri" panose="020F0502020204030204" pitchFamily="34" charset="0"/>
                      </a:endParaRPr>
                    </a:p>
                  </a:txBody>
                  <a:tcPr marL="2654" marR="2654" marT="2654" marB="0" vert="vert270" anchor="b"/>
                </a:tc>
                <a:tc>
                  <a:txBody>
                    <a:bodyPr/>
                    <a:lstStyle/>
                    <a:p>
                      <a:pPr algn="l" fontAlgn="b"/>
                      <a:r>
                        <a:rPr lang="en-US" sz="700" u="none" strike="noStrike" dirty="0">
                          <a:effectLst/>
                        </a:rPr>
                        <a:t> Supports Fitzgerald </a:t>
                      </a:r>
                      <a:endParaRPr lang="en-US" sz="700" b="1" i="0" u="none" strike="noStrike" dirty="0">
                        <a:solidFill>
                          <a:srgbClr val="44546A"/>
                        </a:solidFill>
                        <a:effectLst/>
                        <a:latin typeface="Calibri" panose="020F0502020204030204" pitchFamily="34" charset="0"/>
                      </a:endParaRPr>
                    </a:p>
                  </a:txBody>
                  <a:tcPr marL="2654" marR="2654" marT="2654" marB="0" vert="vert270" anchor="b"/>
                </a:tc>
                <a:tc>
                  <a:txBody>
                    <a:bodyPr/>
                    <a:lstStyle/>
                    <a:p>
                      <a:pPr algn="l" fontAlgn="b"/>
                      <a:r>
                        <a:rPr lang="en-US" sz="700" u="none" strike="noStrike" dirty="0" err="1">
                          <a:effectLst/>
                        </a:rPr>
                        <a:t>Semaphoric</a:t>
                      </a:r>
                      <a:r>
                        <a:rPr lang="en-US" sz="700" u="none" strike="noStrike" dirty="0">
                          <a:effectLst/>
                        </a:rPr>
                        <a:t> Type</a:t>
                      </a:r>
                      <a:endParaRPr lang="en-US" sz="700" b="1" i="0" u="none" strike="noStrike" dirty="0">
                        <a:solidFill>
                          <a:srgbClr val="44546A"/>
                        </a:solidFill>
                        <a:effectLst/>
                        <a:latin typeface="Calibri" panose="020F0502020204030204" pitchFamily="34" charset="0"/>
                      </a:endParaRPr>
                    </a:p>
                  </a:txBody>
                  <a:tcPr marL="2654" marR="2654" marT="2654" marB="0" vert="vert270" anchor="b"/>
                </a:tc>
                <a:tc>
                  <a:txBody>
                    <a:bodyPr/>
                    <a:lstStyle/>
                    <a:p>
                      <a:pPr algn="l" fontAlgn="b"/>
                      <a:r>
                        <a:rPr lang="en-US" sz="700" u="none" strike="noStrike" dirty="0">
                          <a:effectLst/>
                        </a:rPr>
                        <a:t>SYMBOL_TYPE</a:t>
                      </a:r>
                      <a:endParaRPr lang="en-US" sz="700" b="1" i="0" u="none" strike="noStrike" dirty="0">
                        <a:solidFill>
                          <a:srgbClr val="44546A"/>
                        </a:solidFill>
                        <a:effectLst/>
                        <a:latin typeface="Calibri" panose="020F0502020204030204" pitchFamily="34" charset="0"/>
                      </a:endParaRPr>
                    </a:p>
                  </a:txBody>
                  <a:tcPr marL="2654" marR="2654" marT="2654" marB="0" vert="vert270" anchor="b"/>
                </a:tc>
                <a:extLst>
                  <a:ext uri="{0D108BD9-81ED-4DB2-BD59-A6C34878D82A}">
                    <a16:rowId xmlns:a16="http://schemas.microsoft.com/office/drawing/2014/main" val="2885388728"/>
                  </a:ext>
                </a:extLst>
              </a:tr>
              <a:tr h="209546">
                <a:tc>
                  <a:txBody>
                    <a:bodyPr/>
                    <a:lstStyle/>
                    <a:p>
                      <a:pPr algn="l" fontAlgn="b"/>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dirty="0">
                          <a:effectLst/>
                        </a:rPr>
                        <a:t>winking</a:t>
                      </a:r>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WINKING</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Wink</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EMOTICON</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HUMAN</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4223465163"/>
                  </a:ext>
                </a:extLst>
              </a:tr>
              <a:tr h="209546">
                <a:tc>
                  <a:txBody>
                    <a:bodyPr/>
                    <a:lstStyle/>
                    <a:p>
                      <a:pPr algn="l"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winking</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WINKING</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Wink</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EMOTICON</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HUMAN</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3271226024"/>
                  </a:ext>
                </a:extLst>
              </a:tr>
              <a:tr h="209546">
                <a:tc>
                  <a:txBody>
                    <a:bodyPr/>
                    <a:lstStyle/>
                    <a:p>
                      <a:pPr algn="l" fontAlgn="b"/>
                      <a:r>
                        <a:rPr lang="en-US" sz="1800" u="none" strike="noStrike">
                          <a:effectLst/>
                        </a:rPr>
                        <a:t>;D</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dirty="0">
                          <a:effectLst/>
                        </a:rPr>
                        <a:t>winking</a:t>
                      </a:r>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WINKING</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Wink</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EMOTICON</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HUMAN</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232365697"/>
                  </a:ext>
                </a:extLst>
              </a:tr>
              <a:tr h="252760">
                <a:tc>
                  <a:txBody>
                    <a:bodyPr/>
                    <a:lstStyle/>
                    <a:p>
                      <a:pPr algn="l"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wink</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flirt</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WINKING</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winking face</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 false </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EMOJI</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HUMAN</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610925562"/>
                  </a:ext>
                </a:extLst>
              </a:tr>
              <a:tr h="369762">
                <a:tc>
                  <a:txBody>
                    <a:bodyPr/>
                    <a:lstStyle/>
                    <a:p>
                      <a:pPr algn="l"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open_mouth</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surprise ; impressed ; wow</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WINKING</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face with open mouth</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 false </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EMOJI</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HUMAN</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102407796"/>
                  </a:ext>
                </a:extLst>
              </a:tr>
              <a:tr h="209546">
                <a:tc>
                  <a:txBody>
                    <a:bodyPr/>
                    <a:lstStyle/>
                    <a:p>
                      <a:pPr algn="l" fontAlgn="b"/>
                      <a:r>
                        <a:rPr lang="en-US" sz="1800" u="none" strike="noStrike">
                          <a:effectLst/>
                        </a:rPr>
                        <a:t>(ーー;)</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worried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WORRIED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Worried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KAOMOJI</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HUMAN</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4129347336"/>
                  </a:ext>
                </a:extLst>
              </a:tr>
              <a:tr h="209546">
                <a:tc>
                  <a:txBody>
                    <a:bodyPr/>
                    <a:lstStyle/>
                    <a:p>
                      <a:pPr algn="l" fontAlgn="b"/>
                      <a:r>
                        <a:rPr lang="en-US" altLang="ja-JP" sz="1800" u="none" strike="noStrike">
                          <a:effectLst/>
                        </a:rPr>
                        <a:t>&lt;`</a:t>
                      </a:r>
                      <a:r>
                        <a:rPr lang="ja-JP" altLang="en-US" sz="1800" u="none" strike="noStrike">
                          <a:effectLst/>
                        </a:rPr>
                        <a:t>ヘ</a:t>
                      </a:r>
                      <a:r>
                        <a:rPr lang="en-US" altLang="ja-JP" sz="1800" u="none" strike="noStrike">
                          <a:effectLst/>
                        </a:rPr>
                        <a:t>´&gt;</a:t>
                      </a:r>
                      <a:endParaRPr lang="en-US" altLang="ja-JP"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worried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WORRIED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Worried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KAOMOJI</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HUMAN</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1231683790"/>
                  </a:ext>
                </a:extLst>
              </a:tr>
              <a:tr h="209546">
                <a:tc>
                  <a:txBody>
                    <a:bodyPr/>
                    <a:lstStyle/>
                    <a:p>
                      <a:pPr algn="l"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dirty="0">
                          <a:effectLst/>
                        </a:rPr>
                        <a:t>sparkles</a:t>
                      </a:r>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dirty="0">
                          <a:effectLst/>
                        </a:rPr>
                        <a:t>shiny</a:t>
                      </a:r>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sparkles</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 false </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STAR</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486521193"/>
                  </a:ext>
                </a:extLst>
              </a:tr>
              <a:tr h="209546">
                <a:tc>
                  <a:txBody>
                    <a:bodyPr/>
                    <a:lstStyle/>
                    <a:p>
                      <a:pPr algn="l" fontAlgn="b"/>
                      <a:r>
                        <a:rPr lang="en-US" sz="1800" u="none" strike="noStrike">
                          <a:effectLst/>
                        </a:rPr>
                        <a:t>(@_@)</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amazed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Amazed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KAOMOJI</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HUMAN</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3142173575"/>
                  </a:ext>
                </a:extLst>
              </a:tr>
              <a:tr h="252760">
                <a:tc>
                  <a:txBody>
                    <a:bodyPr/>
                    <a:lstStyle/>
                    <a:p>
                      <a:pPr algn="l"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laugh</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dirty="0">
                          <a:effectLst/>
                        </a:rPr>
                        <a:t>Normal laugh</a:t>
                      </a:r>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KAOMOJI</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HUMAN</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317721025"/>
                  </a:ext>
                </a:extLst>
              </a:tr>
              <a:tr h="252760">
                <a:tc>
                  <a:txBody>
                    <a:bodyPr/>
                    <a:lstStyle/>
                    <a:p>
                      <a:pPr algn="l" fontAlgn="b"/>
                      <a:r>
                        <a:rPr lang="en-US" sz="1800" u="none" strike="noStrike">
                          <a:effectLst/>
                        </a:rPr>
                        <a:t>(^J^)</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laugh</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dirty="0">
                          <a:effectLst/>
                        </a:rPr>
                        <a:t>Normal laugh</a:t>
                      </a:r>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KAOMOJI</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HUMAN</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2548210634"/>
                  </a:ext>
                </a:extLst>
              </a:tr>
              <a:tr h="408461">
                <a:tc>
                  <a:txBody>
                    <a:bodyPr/>
                    <a:lstStyle/>
                    <a:p>
                      <a:pPr algn="l" fontAlgn="b"/>
                      <a:r>
                        <a:rPr lang="en-US" sz="1800" u="none" strike="noStrike">
                          <a:effectLst/>
                        </a:rPr>
                        <a:t>(＾ｖ＾)</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smile</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dirty="0">
                          <a:effectLst/>
                        </a:rPr>
                        <a:t>KAOMOJI</a:t>
                      </a:r>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HUMAN</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3237874971"/>
                  </a:ext>
                </a:extLst>
              </a:tr>
              <a:tr h="252760">
                <a:tc>
                  <a:txBody>
                    <a:bodyPr/>
                    <a:lstStyle/>
                    <a:p>
                      <a:pPr algn="l" fontAlgn="b"/>
                      <a:r>
                        <a:rPr lang="en-US" sz="1800" u="none" strike="noStrike">
                          <a:effectLst/>
                        </a:rPr>
                        <a:t>(°))&lt;&lt;</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fish</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Animal, Fish</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dirty="0">
                          <a:effectLst/>
                        </a:rPr>
                        <a:t>ICON</a:t>
                      </a:r>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ANIMAL, FISH</a:t>
                      </a:r>
                      <a:endParaRPr lang="en-US" sz="1050" b="0" i="0" u="none" strike="noStrike">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1131005739"/>
                  </a:ext>
                </a:extLst>
              </a:tr>
              <a:tr h="408461">
                <a:tc>
                  <a:txBody>
                    <a:bodyPr/>
                    <a:lstStyle/>
                    <a:p>
                      <a:pPr algn="l" fontAlgn="b"/>
                      <a:r>
                        <a:rPr lang="en-US" altLang="ja-JP" sz="1800" u="none" strike="noStrike">
                          <a:effectLst/>
                        </a:rPr>
                        <a:t>(</a:t>
                      </a:r>
                      <a:r>
                        <a:rPr lang="ja-JP" altLang="en-US" sz="1800" u="none" strike="noStrike">
                          <a:effectLst/>
                        </a:rPr>
                        <a:t>・へ・</a:t>
                      </a:r>
                      <a:r>
                        <a:rPr lang="en-US" altLang="ja-JP" sz="1800" u="none" strike="noStrike">
                          <a:effectLst/>
                        </a:rPr>
                        <a:t>)</a:t>
                      </a:r>
                      <a:endParaRPr lang="en-US" altLang="ja-JP"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worried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Worried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dirty="0">
                          <a:effectLst/>
                        </a:rPr>
                        <a:t>KAOMOJI</a:t>
                      </a:r>
                      <a:endParaRPr lang="en-US" sz="105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dirty="0">
                          <a:effectLst/>
                        </a:rPr>
                        <a:t>HUMAN</a:t>
                      </a:r>
                      <a:endParaRPr lang="en-US" sz="1050" b="0" i="0" u="none" strike="noStrike" dirty="0">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885185518"/>
                  </a:ext>
                </a:extLst>
              </a:tr>
              <a:tr h="209546">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amazed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Amazed</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a:effectLst/>
                        </a:rPr>
                        <a:t>KAOMOJI</a:t>
                      </a:r>
                      <a:endParaRPr lang="en-US" sz="1050" b="0" i="0" u="none" strike="noStrike">
                        <a:solidFill>
                          <a:srgbClr val="000000"/>
                        </a:solidFill>
                        <a:effectLst/>
                        <a:latin typeface="Calibri" panose="020F0502020204030204" pitchFamily="34" charset="0"/>
                      </a:endParaRPr>
                    </a:p>
                  </a:txBody>
                  <a:tcPr marL="2654" marR="2654" marT="2654" marB="0" anchor="b"/>
                </a:tc>
                <a:tc>
                  <a:txBody>
                    <a:bodyPr/>
                    <a:lstStyle/>
                    <a:p>
                      <a:pPr algn="l" fontAlgn="b"/>
                      <a:r>
                        <a:rPr lang="en-US" sz="1050" u="none" strike="noStrike" dirty="0">
                          <a:effectLst/>
                        </a:rPr>
                        <a:t>HUMAN</a:t>
                      </a:r>
                      <a:endParaRPr lang="en-US" sz="1050" b="0" i="0" u="none" strike="noStrike" dirty="0">
                        <a:solidFill>
                          <a:srgbClr val="000000"/>
                        </a:solidFill>
                        <a:effectLst/>
                        <a:latin typeface="Calibri" panose="020F0502020204030204" pitchFamily="34" charset="0"/>
                      </a:endParaRPr>
                    </a:p>
                  </a:txBody>
                  <a:tcPr marL="2654" marR="2654" marT="2654" marB="0" anchor="b"/>
                </a:tc>
                <a:extLst>
                  <a:ext uri="{0D108BD9-81ED-4DB2-BD59-A6C34878D82A}">
                    <a16:rowId xmlns:a16="http://schemas.microsoft.com/office/drawing/2014/main" val="3940498697"/>
                  </a:ext>
                </a:extLst>
              </a:tr>
            </a:tbl>
          </a:graphicData>
        </a:graphic>
      </p:graphicFrame>
    </p:spTree>
    <p:extLst>
      <p:ext uri="{BB962C8B-B14F-4D97-AF65-F5344CB8AC3E}">
        <p14:creationId xmlns:p14="http://schemas.microsoft.com/office/powerpoint/2010/main" val="1786202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68B9-9242-4C63-8437-A4E7375CBFD0}"/>
              </a:ext>
            </a:extLst>
          </p:cNvPr>
          <p:cNvSpPr>
            <a:spLocks noGrp="1"/>
          </p:cNvSpPr>
          <p:nvPr>
            <p:ph type="title"/>
          </p:nvPr>
        </p:nvSpPr>
        <p:spPr/>
        <p:txBody>
          <a:bodyPr/>
          <a:lstStyle/>
          <a:p>
            <a:r>
              <a:rPr lang="en-US" dirty="0"/>
              <a:t>Unicode in Python</a:t>
            </a:r>
          </a:p>
        </p:txBody>
      </p:sp>
      <p:sp>
        <p:nvSpPr>
          <p:cNvPr id="3" name="Content Placeholder 2">
            <a:extLst>
              <a:ext uri="{FF2B5EF4-FFF2-40B4-BE49-F238E27FC236}">
                <a16:creationId xmlns:a16="http://schemas.microsoft.com/office/drawing/2014/main" id="{17AF81DA-8713-48C6-8AFA-58B6073BB787}"/>
              </a:ext>
            </a:extLst>
          </p:cNvPr>
          <p:cNvSpPr>
            <a:spLocks noGrp="1"/>
          </p:cNvSpPr>
          <p:nvPr>
            <p:ph idx="1"/>
          </p:nvPr>
        </p:nvSpPr>
        <p:spPr/>
        <p:txBody>
          <a:bodyPr/>
          <a:lstStyle/>
          <a:p>
            <a:r>
              <a:rPr lang="en-US" dirty="0">
                <a:hlinkClick r:id="rId2"/>
              </a:rPr>
              <a:t>https://docs.python.org/3/howto/unicode.html</a:t>
            </a:r>
            <a:endParaRPr lang="en-US" dirty="0"/>
          </a:p>
          <a:p>
            <a:endParaRPr lang="en-US" dirty="0">
              <a:solidFill>
                <a:srgbClr val="00B0F0"/>
              </a:solidFill>
              <a:hlinkClick r:id="rId3"/>
            </a:endParaRPr>
          </a:p>
          <a:p>
            <a:r>
              <a:rPr lang="en-US" dirty="0">
                <a:solidFill>
                  <a:srgbClr val="00B0F0"/>
                </a:solidFill>
                <a:hlinkClick r:id="rId3"/>
              </a:rPr>
              <a:t>http://python-notes.curiousefficiency.org/en/latest/python3/text_file_processing.html</a:t>
            </a:r>
            <a:endParaRPr lang="en-US" dirty="0">
              <a:solidFill>
                <a:srgbClr val="00B0F0"/>
              </a:solidFill>
            </a:endParaRPr>
          </a:p>
          <a:p>
            <a:endParaRPr lang="en-US" dirty="0">
              <a:solidFill>
                <a:srgbClr val="00B0F0"/>
              </a:solidFill>
            </a:endParaRPr>
          </a:p>
          <a:p>
            <a:r>
              <a:rPr lang="en-US" dirty="0">
                <a:solidFill>
                  <a:srgbClr val="00B0F0"/>
                </a:solidFill>
                <a:hlinkClick r:id="rId4"/>
              </a:rPr>
              <a:t>https://docs.python.org/3.1/library/unicodedata.html</a:t>
            </a:r>
            <a:r>
              <a:rPr lang="en-US" dirty="0">
                <a:solidFill>
                  <a:srgbClr val="00B0F0"/>
                </a:solidFill>
              </a:rPr>
              <a:t>  </a:t>
            </a:r>
          </a:p>
          <a:p>
            <a:endParaRPr lang="en-US" dirty="0"/>
          </a:p>
          <a:p>
            <a:endParaRPr lang="en-US" dirty="0"/>
          </a:p>
        </p:txBody>
      </p:sp>
    </p:spTree>
    <p:extLst>
      <p:ext uri="{BB962C8B-B14F-4D97-AF65-F5344CB8AC3E}">
        <p14:creationId xmlns:p14="http://schemas.microsoft.com/office/powerpoint/2010/main" val="363563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ABF8-733F-6E4B-830B-8FACBB40B053}"/>
              </a:ext>
            </a:extLst>
          </p:cNvPr>
          <p:cNvSpPr>
            <a:spLocks noGrp="1"/>
          </p:cNvSpPr>
          <p:nvPr>
            <p:ph type="title"/>
          </p:nvPr>
        </p:nvSpPr>
        <p:spPr>
          <a:xfrm>
            <a:off x="0" y="0"/>
            <a:ext cx="10515600" cy="1325563"/>
          </a:xfrm>
        </p:spPr>
        <p:txBody>
          <a:bodyPr/>
          <a:lstStyle/>
          <a:p>
            <a:r>
              <a:rPr lang="en-US" dirty="0"/>
              <a:t>What must you know to process a language?</a:t>
            </a:r>
          </a:p>
        </p:txBody>
      </p:sp>
      <p:pic>
        <p:nvPicPr>
          <p:cNvPr id="108" name="Picture 107">
            <a:extLst>
              <a:ext uri="{FF2B5EF4-FFF2-40B4-BE49-F238E27FC236}">
                <a16:creationId xmlns:a16="http://schemas.microsoft.com/office/drawing/2014/main" id="{AF0768DE-BA72-3048-8166-69670DA47A33}"/>
              </a:ext>
            </a:extLst>
          </p:cNvPr>
          <p:cNvPicPr>
            <a:picLocks noChangeAspect="1"/>
          </p:cNvPicPr>
          <p:nvPr/>
        </p:nvPicPr>
        <p:blipFill>
          <a:blip r:embed="rId3"/>
          <a:stretch>
            <a:fillRect/>
          </a:stretch>
        </p:blipFill>
        <p:spPr>
          <a:xfrm>
            <a:off x="2129742" y="1229456"/>
            <a:ext cx="7831074" cy="5089652"/>
          </a:xfrm>
          <a:prstGeom prst="rect">
            <a:avLst/>
          </a:prstGeom>
        </p:spPr>
      </p:pic>
      <p:sp>
        <p:nvSpPr>
          <p:cNvPr id="141" name="Down Arrow 140">
            <a:extLst>
              <a:ext uri="{FF2B5EF4-FFF2-40B4-BE49-F238E27FC236}">
                <a16:creationId xmlns:a16="http://schemas.microsoft.com/office/drawing/2014/main" id="{8850A0A0-A4EA-7544-B69E-5D26EFE74736}"/>
              </a:ext>
            </a:extLst>
          </p:cNvPr>
          <p:cNvSpPr/>
          <p:nvPr/>
        </p:nvSpPr>
        <p:spPr>
          <a:xfrm>
            <a:off x="150471" y="1325563"/>
            <a:ext cx="1828800" cy="489743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Let's start with a</a:t>
            </a:r>
          </a:p>
          <a:p>
            <a:pPr algn="ctr"/>
            <a:r>
              <a:rPr lang="en-US" dirty="0"/>
              <a:t>quick</a:t>
            </a:r>
          </a:p>
          <a:p>
            <a:pPr algn="ctr"/>
            <a:r>
              <a:rPr lang="en-US" dirty="0"/>
              <a:t> top-down look at</a:t>
            </a:r>
          </a:p>
          <a:p>
            <a:pPr algn="ctr"/>
            <a:r>
              <a:rPr lang="en-US" dirty="0"/>
              <a:t>multi-lingual NLP</a:t>
            </a:r>
          </a:p>
          <a:p>
            <a:pPr algn="ctr"/>
            <a:endParaRPr lang="en-US" dirty="0"/>
          </a:p>
        </p:txBody>
      </p:sp>
      <p:sp>
        <p:nvSpPr>
          <p:cNvPr id="143" name="Up Arrow 142">
            <a:extLst>
              <a:ext uri="{FF2B5EF4-FFF2-40B4-BE49-F238E27FC236}">
                <a16:creationId xmlns:a16="http://schemas.microsoft.com/office/drawing/2014/main" id="{3D64C004-9E6B-5A48-BD4D-EFCF3373E20D}"/>
              </a:ext>
            </a:extLst>
          </p:cNvPr>
          <p:cNvSpPr/>
          <p:nvPr/>
        </p:nvSpPr>
        <p:spPr>
          <a:xfrm>
            <a:off x="10062258" y="3125163"/>
            <a:ext cx="1979271" cy="2928395"/>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Then take a </a:t>
            </a:r>
            <a:r>
              <a:rPr lang="en-US" dirty="0" err="1"/>
              <a:t>detailedbottom</a:t>
            </a:r>
            <a:r>
              <a:rPr lang="en-US" dirty="0"/>
              <a:t>-up look at low-level NLP</a:t>
            </a:r>
          </a:p>
        </p:txBody>
      </p:sp>
      <p:sp>
        <p:nvSpPr>
          <p:cNvPr id="3" name="Rectangle 2">
            <a:extLst>
              <a:ext uri="{FF2B5EF4-FFF2-40B4-BE49-F238E27FC236}">
                <a16:creationId xmlns:a16="http://schemas.microsoft.com/office/drawing/2014/main" id="{BE9EC138-0583-CF48-9663-E3A9850D0B39}"/>
              </a:ext>
            </a:extLst>
          </p:cNvPr>
          <p:cNvSpPr/>
          <p:nvPr/>
        </p:nvSpPr>
        <p:spPr>
          <a:xfrm>
            <a:off x="2618421" y="6319108"/>
            <a:ext cx="7342395" cy="369332"/>
          </a:xfrm>
          <a:prstGeom prst="rect">
            <a:avLst/>
          </a:prstGeom>
        </p:spPr>
        <p:txBody>
          <a:bodyPr wrap="none">
            <a:spAutoFit/>
          </a:bodyPr>
          <a:lstStyle/>
          <a:p>
            <a:r>
              <a:rPr lang="en-US" dirty="0"/>
              <a:t>I often start with: </a:t>
            </a:r>
            <a:r>
              <a:rPr lang="en-US" dirty="0">
                <a:hlinkClick r:id="rId4"/>
              </a:rPr>
              <a:t>https://omniglot.com</a:t>
            </a:r>
            <a:r>
              <a:rPr lang="en-US" dirty="0"/>
              <a:t> </a:t>
            </a:r>
            <a:r>
              <a:rPr lang="en-US" dirty="0" err="1"/>
              <a:t>and</a:t>
            </a:r>
            <a:r>
              <a:rPr lang="en-US" dirty="0" err="1">
                <a:hlinkClick r:id="rId5"/>
              </a:rPr>
              <a:t>https</a:t>
            </a:r>
            <a:r>
              <a:rPr lang="en-US" dirty="0">
                <a:hlinkClick r:id="rId5"/>
              </a:rPr>
              <a:t>://www.ethnologue.com/</a:t>
            </a:r>
            <a:r>
              <a:rPr lang="en-US" dirty="0"/>
              <a:t>   </a:t>
            </a:r>
          </a:p>
        </p:txBody>
      </p:sp>
    </p:spTree>
    <p:extLst>
      <p:ext uri="{BB962C8B-B14F-4D97-AF65-F5344CB8AC3E}">
        <p14:creationId xmlns:p14="http://schemas.microsoft.com/office/powerpoint/2010/main" val="25578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ABF8-733F-6E4B-830B-8FACBB40B053}"/>
              </a:ext>
            </a:extLst>
          </p:cNvPr>
          <p:cNvSpPr>
            <a:spLocks noGrp="1"/>
          </p:cNvSpPr>
          <p:nvPr>
            <p:ph type="title"/>
          </p:nvPr>
        </p:nvSpPr>
        <p:spPr>
          <a:xfrm>
            <a:off x="0" y="0"/>
            <a:ext cx="10515600" cy="1325563"/>
          </a:xfrm>
        </p:spPr>
        <p:txBody>
          <a:bodyPr/>
          <a:lstStyle/>
          <a:p>
            <a:r>
              <a:rPr lang="en-US" dirty="0"/>
              <a:t>NLP that deals with meaning</a:t>
            </a:r>
          </a:p>
        </p:txBody>
      </p:sp>
      <p:grpSp>
        <p:nvGrpSpPr>
          <p:cNvPr id="5" name="Group 4">
            <a:extLst>
              <a:ext uri="{FF2B5EF4-FFF2-40B4-BE49-F238E27FC236}">
                <a16:creationId xmlns:a16="http://schemas.microsoft.com/office/drawing/2014/main" id="{FE7A36D2-0820-B347-BCB2-C8C283D1EEAA}"/>
              </a:ext>
            </a:extLst>
          </p:cNvPr>
          <p:cNvGrpSpPr/>
          <p:nvPr/>
        </p:nvGrpSpPr>
        <p:grpSpPr>
          <a:xfrm>
            <a:off x="10862969" y="420793"/>
            <a:ext cx="1089367" cy="6244046"/>
            <a:chOff x="1166149" y="235131"/>
            <a:chExt cx="1089367" cy="6244046"/>
          </a:xfrm>
        </p:grpSpPr>
        <p:grpSp>
          <p:nvGrpSpPr>
            <p:cNvPr id="6" name="Group 5">
              <a:extLst>
                <a:ext uri="{FF2B5EF4-FFF2-40B4-BE49-F238E27FC236}">
                  <a16:creationId xmlns:a16="http://schemas.microsoft.com/office/drawing/2014/main" id="{1B55CB2F-E94B-B746-BC51-A646A3D7414E}"/>
                </a:ext>
              </a:extLst>
            </p:cNvPr>
            <p:cNvGrpSpPr/>
            <p:nvPr/>
          </p:nvGrpSpPr>
          <p:grpSpPr>
            <a:xfrm>
              <a:off x="1166149" y="235131"/>
              <a:ext cx="1089367" cy="6244046"/>
              <a:chOff x="1418698" y="1698171"/>
              <a:chExt cx="1089367" cy="3756331"/>
            </a:xfrm>
          </p:grpSpPr>
          <p:grpSp>
            <p:nvGrpSpPr>
              <p:cNvPr id="10" name="Group 9">
                <a:extLst>
                  <a:ext uri="{FF2B5EF4-FFF2-40B4-BE49-F238E27FC236}">
                    <a16:creationId xmlns:a16="http://schemas.microsoft.com/office/drawing/2014/main" id="{A903A37C-E72F-9143-A042-FA8E7446A4E3}"/>
                  </a:ext>
                </a:extLst>
              </p:cNvPr>
              <p:cNvGrpSpPr/>
              <p:nvPr/>
            </p:nvGrpSpPr>
            <p:grpSpPr>
              <a:xfrm>
                <a:off x="1418698" y="1698171"/>
                <a:ext cx="1089367" cy="3756331"/>
                <a:chOff x="2554111" y="1851380"/>
                <a:chExt cx="1566333" cy="2573864"/>
              </a:xfrm>
            </p:grpSpPr>
            <p:sp>
              <p:nvSpPr>
                <p:cNvPr id="17" name="Triangle 16">
                  <a:extLst>
                    <a:ext uri="{FF2B5EF4-FFF2-40B4-BE49-F238E27FC236}">
                      <a16:creationId xmlns:a16="http://schemas.microsoft.com/office/drawing/2014/main" id="{22F8D930-601A-FA41-9027-AF83E3587771}"/>
                    </a:ext>
                  </a:extLst>
                </p:cNvPr>
                <p:cNvSpPr/>
                <p:nvPr/>
              </p:nvSpPr>
              <p:spPr>
                <a:xfrm>
                  <a:off x="2554111" y="1851380"/>
                  <a:ext cx="1566333" cy="2573864"/>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7B5DF88C-7C08-7A47-A804-D97C1E6B7C2A}"/>
                    </a:ext>
                  </a:extLst>
                </p:cNvPr>
                <p:cNvCxnSpPr>
                  <a:cxnSpLocks/>
                </p:cNvCxnSpPr>
                <p:nvPr/>
              </p:nvCxnSpPr>
              <p:spPr>
                <a:xfrm>
                  <a:off x="2669059" y="4097867"/>
                  <a:ext cx="1361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D29407-CA48-BC4D-88B7-02062D7CA6D6}"/>
                    </a:ext>
                  </a:extLst>
                </p:cNvPr>
                <p:cNvCxnSpPr>
                  <a:cxnSpLocks/>
                </p:cNvCxnSpPr>
                <p:nvPr/>
              </p:nvCxnSpPr>
              <p:spPr>
                <a:xfrm>
                  <a:off x="2767914" y="3764845"/>
                  <a:ext cx="1161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42FEA1-FF8F-D240-8171-3AFD485C5BAC}"/>
                    </a:ext>
                  </a:extLst>
                </p:cNvPr>
                <p:cNvCxnSpPr>
                  <a:cxnSpLocks/>
                </p:cNvCxnSpPr>
                <p:nvPr/>
              </p:nvCxnSpPr>
              <p:spPr>
                <a:xfrm>
                  <a:off x="2868598" y="3429000"/>
                  <a:ext cx="947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B7C2F9-647F-4C4F-9CF5-4089B14CA013}"/>
                    </a:ext>
                  </a:extLst>
                </p:cNvPr>
                <p:cNvCxnSpPr>
                  <a:cxnSpLocks/>
                </p:cNvCxnSpPr>
                <p:nvPr/>
              </p:nvCxnSpPr>
              <p:spPr>
                <a:xfrm>
                  <a:off x="2962510" y="3121729"/>
                  <a:ext cx="7494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B2B0216-510E-F446-915F-2C699B137981}"/>
                    </a:ext>
                  </a:extLst>
                </p:cNvPr>
                <p:cNvCxnSpPr>
                  <a:cxnSpLocks/>
                </p:cNvCxnSpPr>
                <p:nvPr/>
              </p:nvCxnSpPr>
              <p:spPr>
                <a:xfrm>
                  <a:off x="3066306" y="2799630"/>
                  <a:ext cx="5616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16538C6B-6930-0245-BBA3-484E84100CBF}"/>
                  </a:ext>
                </a:extLst>
              </p:cNvPr>
              <p:cNvSpPr txBox="1"/>
              <p:nvPr/>
            </p:nvSpPr>
            <p:spPr>
              <a:xfrm>
                <a:off x="1579626" y="5091241"/>
                <a:ext cx="679994" cy="246221"/>
              </a:xfrm>
              <a:prstGeom prst="rect">
                <a:avLst/>
              </a:prstGeom>
              <a:noFill/>
            </p:spPr>
            <p:txBody>
              <a:bodyPr wrap="none" rtlCol="0">
                <a:spAutoFit/>
              </a:bodyPr>
              <a:lstStyle/>
              <a:p>
                <a:r>
                  <a:rPr lang="en-US" sz="1000" dirty="0">
                    <a:solidFill>
                      <a:srgbClr val="C00000"/>
                    </a:solidFill>
                  </a:rPr>
                  <a:t>character</a:t>
                </a:r>
                <a:endParaRPr lang="en-US" sz="1200" dirty="0">
                  <a:solidFill>
                    <a:srgbClr val="C00000"/>
                  </a:solidFill>
                </a:endParaRPr>
              </a:p>
            </p:txBody>
          </p:sp>
          <p:sp>
            <p:nvSpPr>
              <p:cNvPr id="12" name="TextBox 11">
                <a:extLst>
                  <a:ext uri="{FF2B5EF4-FFF2-40B4-BE49-F238E27FC236}">
                    <a16:creationId xmlns:a16="http://schemas.microsoft.com/office/drawing/2014/main" id="{2769628F-BC4C-2F47-9018-6936ACE497D7}"/>
                  </a:ext>
                </a:extLst>
              </p:cNvPr>
              <p:cNvSpPr txBox="1"/>
              <p:nvPr/>
            </p:nvSpPr>
            <p:spPr>
              <a:xfrm>
                <a:off x="1695827" y="4611663"/>
                <a:ext cx="455574" cy="246221"/>
              </a:xfrm>
              <a:prstGeom prst="rect">
                <a:avLst/>
              </a:prstGeom>
              <a:noFill/>
            </p:spPr>
            <p:txBody>
              <a:bodyPr wrap="none" rtlCol="0">
                <a:spAutoFit/>
              </a:bodyPr>
              <a:lstStyle/>
              <a:p>
                <a:r>
                  <a:rPr lang="en-US" sz="1000" dirty="0">
                    <a:solidFill>
                      <a:srgbClr val="C00000"/>
                    </a:solidFill>
                  </a:rPr>
                  <a:t>word</a:t>
                </a:r>
                <a:endParaRPr lang="en-US" sz="1200" dirty="0">
                  <a:solidFill>
                    <a:srgbClr val="C00000"/>
                  </a:solidFill>
                </a:endParaRPr>
              </a:p>
            </p:txBody>
          </p:sp>
          <p:sp>
            <p:nvSpPr>
              <p:cNvPr id="13" name="TextBox 12">
                <a:extLst>
                  <a:ext uri="{FF2B5EF4-FFF2-40B4-BE49-F238E27FC236}">
                    <a16:creationId xmlns:a16="http://schemas.microsoft.com/office/drawing/2014/main" id="{FF7AA9AA-305D-784D-A81D-695351133CBD}"/>
                  </a:ext>
                </a:extLst>
              </p:cNvPr>
              <p:cNvSpPr txBox="1"/>
              <p:nvPr/>
            </p:nvSpPr>
            <p:spPr>
              <a:xfrm>
                <a:off x="1589017" y="4131307"/>
                <a:ext cx="659155" cy="246221"/>
              </a:xfrm>
              <a:prstGeom prst="rect">
                <a:avLst/>
              </a:prstGeom>
              <a:noFill/>
            </p:spPr>
            <p:txBody>
              <a:bodyPr wrap="none" rtlCol="0">
                <a:spAutoFit/>
              </a:bodyPr>
              <a:lstStyle/>
              <a:p>
                <a:r>
                  <a:rPr lang="en-US" sz="1000" dirty="0">
                    <a:solidFill>
                      <a:srgbClr val="C00000"/>
                    </a:solidFill>
                  </a:rPr>
                  <a:t>sentence</a:t>
                </a:r>
                <a:endParaRPr lang="en-US" sz="1200" dirty="0">
                  <a:solidFill>
                    <a:srgbClr val="C00000"/>
                  </a:solidFill>
                </a:endParaRPr>
              </a:p>
            </p:txBody>
          </p:sp>
          <p:sp>
            <p:nvSpPr>
              <p:cNvPr id="14" name="TextBox 13">
                <a:extLst>
                  <a:ext uri="{FF2B5EF4-FFF2-40B4-BE49-F238E27FC236}">
                    <a16:creationId xmlns:a16="http://schemas.microsoft.com/office/drawing/2014/main" id="{A516E6CE-1321-314E-9C18-3E49C214C5A4}"/>
                  </a:ext>
                </a:extLst>
              </p:cNvPr>
              <p:cNvSpPr txBox="1"/>
              <p:nvPr/>
            </p:nvSpPr>
            <p:spPr>
              <a:xfrm>
                <a:off x="1617247" y="3675597"/>
                <a:ext cx="678391" cy="246221"/>
              </a:xfrm>
              <a:prstGeom prst="rect">
                <a:avLst/>
              </a:prstGeom>
              <a:noFill/>
            </p:spPr>
            <p:txBody>
              <a:bodyPr wrap="none" rtlCol="0">
                <a:spAutoFit/>
              </a:bodyPr>
              <a:lstStyle/>
              <a:p>
                <a:r>
                  <a:rPr lang="en-US" sz="1000" dirty="0">
                    <a:solidFill>
                      <a:srgbClr val="C00000"/>
                    </a:solidFill>
                  </a:rPr>
                  <a:t>discourse</a:t>
                </a:r>
                <a:endParaRPr lang="en-US" sz="1200" dirty="0">
                  <a:solidFill>
                    <a:srgbClr val="C00000"/>
                  </a:solidFill>
                </a:endParaRPr>
              </a:p>
            </p:txBody>
          </p:sp>
          <p:sp>
            <p:nvSpPr>
              <p:cNvPr id="15" name="TextBox 14">
                <a:extLst>
                  <a:ext uri="{FF2B5EF4-FFF2-40B4-BE49-F238E27FC236}">
                    <a16:creationId xmlns:a16="http://schemas.microsoft.com/office/drawing/2014/main" id="{24E33807-7A95-A240-A62B-F476BDF51309}"/>
                  </a:ext>
                </a:extLst>
              </p:cNvPr>
              <p:cNvSpPr txBox="1"/>
              <p:nvPr/>
            </p:nvSpPr>
            <p:spPr>
              <a:xfrm>
                <a:off x="1676400" y="3185889"/>
                <a:ext cx="580608" cy="246221"/>
              </a:xfrm>
              <a:prstGeom prst="rect">
                <a:avLst/>
              </a:prstGeom>
              <a:noFill/>
            </p:spPr>
            <p:txBody>
              <a:bodyPr wrap="none" rtlCol="0">
                <a:spAutoFit/>
              </a:bodyPr>
              <a:lstStyle/>
              <a:p>
                <a:r>
                  <a:rPr lang="en-US" sz="1000" dirty="0">
                    <a:solidFill>
                      <a:srgbClr val="C00000"/>
                    </a:solidFill>
                  </a:rPr>
                  <a:t>context</a:t>
                </a:r>
                <a:endParaRPr lang="en-US" sz="1200" dirty="0">
                  <a:solidFill>
                    <a:srgbClr val="C00000"/>
                  </a:solidFill>
                </a:endParaRPr>
              </a:p>
            </p:txBody>
          </p:sp>
          <p:sp>
            <p:nvSpPr>
              <p:cNvPr id="16" name="TextBox 15">
                <a:extLst>
                  <a:ext uri="{FF2B5EF4-FFF2-40B4-BE49-F238E27FC236}">
                    <a16:creationId xmlns:a16="http://schemas.microsoft.com/office/drawing/2014/main" id="{292B5767-DC20-CD49-9073-F4CCF646656A}"/>
                  </a:ext>
                </a:extLst>
              </p:cNvPr>
              <p:cNvSpPr txBox="1"/>
              <p:nvPr/>
            </p:nvSpPr>
            <p:spPr>
              <a:xfrm rot="16200000">
                <a:off x="1651873" y="2562245"/>
                <a:ext cx="636713" cy="246221"/>
              </a:xfrm>
              <a:prstGeom prst="rect">
                <a:avLst/>
              </a:prstGeom>
              <a:noFill/>
            </p:spPr>
            <p:txBody>
              <a:bodyPr wrap="none" rtlCol="0">
                <a:spAutoFit/>
              </a:bodyPr>
              <a:lstStyle/>
              <a:p>
                <a:r>
                  <a:rPr lang="en-US" sz="1000" dirty="0">
                    <a:solidFill>
                      <a:srgbClr val="C00000"/>
                    </a:solidFill>
                  </a:rPr>
                  <a:t>meaning</a:t>
                </a:r>
                <a:endParaRPr lang="en-US" sz="1200" dirty="0">
                  <a:solidFill>
                    <a:srgbClr val="C00000"/>
                  </a:solidFill>
                </a:endParaRPr>
              </a:p>
            </p:txBody>
          </p:sp>
        </p:grpSp>
        <p:grpSp>
          <p:nvGrpSpPr>
            <p:cNvPr id="7" name="Group 6">
              <a:extLst>
                <a:ext uri="{FF2B5EF4-FFF2-40B4-BE49-F238E27FC236}">
                  <a16:creationId xmlns:a16="http://schemas.microsoft.com/office/drawing/2014/main" id="{2365E816-F501-B24A-B758-165067CD98C2}"/>
                </a:ext>
              </a:extLst>
            </p:cNvPr>
            <p:cNvGrpSpPr/>
            <p:nvPr/>
          </p:nvGrpSpPr>
          <p:grpSpPr>
            <a:xfrm>
              <a:off x="1522373" y="348222"/>
              <a:ext cx="390613" cy="2246811"/>
              <a:chOff x="2295414" y="461313"/>
              <a:chExt cx="390613" cy="2246811"/>
            </a:xfrm>
          </p:grpSpPr>
          <p:sp>
            <p:nvSpPr>
              <p:cNvPr id="8" name="Triangle 7">
                <a:extLst>
                  <a:ext uri="{FF2B5EF4-FFF2-40B4-BE49-F238E27FC236}">
                    <a16:creationId xmlns:a16="http://schemas.microsoft.com/office/drawing/2014/main" id="{6CE0A90A-9C23-844C-8A77-70A2CB8318E7}"/>
                  </a:ext>
                </a:extLst>
              </p:cNvPr>
              <p:cNvSpPr/>
              <p:nvPr/>
            </p:nvSpPr>
            <p:spPr>
              <a:xfrm>
                <a:off x="2295414" y="461313"/>
                <a:ext cx="390613" cy="224681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BBFADB-EA2E-D742-9344-96BD64991D51}"/>
                  </a:ext>
                </a:extLst>
              </p:cNvPr>
              <p:cNvSpPr txBox="1"/>
              <p:nvPr/>
            </p:nvSpPr>
            <p:spPr>
              <a:xfrm rot="16200000">
                <a:off x="2015109" y="2061398"/>
                <a:ext cx="923651" cy="338554"/>
              </a:xfrm>
              <a:prstGeom prst="rect">
                <a:avLst/>
              </a:prstGeom>
              <a:noFill/>
            </p:spPr>
            <p:txBody>
              <a:bodyPr wrap="none" rtlCol="0">
                <a:spAutoFit/>
              </a:bodyPr>
              <a:lstStyle/>
              <a:p>
                <a:r>
                  <a:rPr lang="en-US" sz="1600" b="1" dirty="0">
                    <a:solidFill>
                      <a:srgbClr val="C00000"/>
                    </a:solidFill>
                  </a:rPr>
                  <a:t>meaning</a:t>
                </a:r>
              </a:p>
            </p:txBody>
          </p:sp>
        </p:grpSp>
      </p:grpSp>
      <p:sp>
        <p:nvSpPr>
          <p:cNvPr id="25" name="Content Placeholder 60">
            <a:extLst>
              <a:ext uri="{FF2B5EF4-FFF2-40B4-BE49-F238E27FC236}">
                <a16:creationId xmlns:a16="http://schemas.microsoft.com/office/drawing/2014/main" id="{22DCCEAF-8B5E-274A-90D9-BA0628F15CE7}"/>
              </a:ext>
            </a:extLst>
          </p:cNvPr>
          <p:cNvSpPr>
            <a:spLocks noGrp="1"/>
          </p:cNvSpPr>
          <p:nvPr>
            <p:ph idx="1"/>
          </p:nvPr>
        </p:nvSpPr>
        <p:spPr>
          <a:xfrm>
            <a:off x="1069758" y="1216265"/>
            <a:ext cx="8839200" cy="5006975"/>
          </a:xfrm>
        </p:spPr>
        <p:txBody>
          <a:bodyPr>
            <a:normAutofit fontScale="92500" lnSpcReduction="20000"/>
          </a:bodyPr>
          <a:lstStyle/>
          <a:p>
            <a:pPr marL="547688"/>
            <a:r>
              <a:rPr lang="en-US" altLang="en-US" sz="3200" dirty="0">
                <a:solidFill>
                  <a:srgbClr val="FFCE00"/>
                </a:solidFill>
              </a:rPr>
              <a:t>Machine Translation, Sentiment analysis, Summarization, User Profiling</a:t>
            </a:r>
          </a:p>
          <a:p>
            <a:pPr marL="547688"/>
            <a:endParaRPr lang="en-US" altLang="en-US" sz="1400" dirty="0">
              <a:solidFill>
                <a:srgbClr val="FFCE00"/>
              </a:solidFill>
            </a:endParaRPr>
          </a:p>
          <a:p>
            <a:pPr marL="547688"/>
            <a:r>
              <a:rPr lang="en-US" altLang="en-US" sz="3200" dirty="0">
                <a:solidFill>
                  <a:srgbClr val="FFCE00"/>
                </a:solidFill>
              </a:rPr>
              <a:t>Challenges</a:t>
            </a:r>
          </a:p>
          <a:p>
            <a:pPr lvl="1" eaLnBrk="1" hangingPunct="1"/>
            <a:r>
              <a:rPr lang="en-US" altLang="en-US" sz="2800" dirty="0"/>
              <a:t>Word sense selection</a:t>
            </a:r>
          </a:p>
          <a:p>
            <a:pPr lvl="2"/>
            <a:r>
              <a:rPr lang="en-US" altLang="en-US" sz="2400" dirty="0">
                <a:solidFill>
                  <a:srgbClr val="C00000"/>
                </a:solidFill>
              </a:rPr>
              <a:t>right   </a:t>
            </a:r>
          </a:p>
          <a:p>
            <a:pPr lvl="2"/>
            <a:r>
              <a:rPr lang="en-US" altLang="en-US" sz="2400" dirty="0">
                <a:solidFill>
                  <a:srgbClr val="C00000"/>
                </a:solidFill>
              </a:rPr>
              <a:t>can</a:t>
            </a:r>
            <a:endParaRPr lang="en-US" altLang="en-US" sz="2400" dirty="0"/>
          </a:p>
          <a:p>
            <a:pPr lvl="1" eaLnBrk="1" hangingPunct="1"/>
            <a:r>
              <a:rPr lang="en-US" altLang="en-US" sz="2800" dirty="0"/>
              <a:t>Word order</a:t>
            </a:r>
          </a:p>
          <a:p>
            <a:pPr lvl="2"/>
            <a:r>
              <a:rPr lang="en-US" altLang="en-US" sz="2400" dirty="0">
                <a:solidFill>
                  <a:srgbClr val="C00000"/>
                </a:solidFill>
              </a:rPr>
              <a:t>Mon </a:t>
            </a:r>
            <a:r>
              <a:rPr lang="en-US" altLang="en-US" sz="2400" dirty="0" err="1">
                <a:solidFill>
                  <a:srgbClr val="C00000"/>
                </a:solidFill>
              </a:rPr>
              <a:t>ancien</a:t>
            </a:r>
            <a:r>
              <a:rPr lang="en-US" altLang="en-US" sz="2400" dirty="0">
                <a:solidFill>
                  <a:srgbClr val="C00000"/>
                </a:solidFill>
              </a:rPr>
              <a:t> </a:t>
            </a:r>
            <a:r>
              <a:rPr lang="en-US" altLang="en-US" sz="2400" dirty="0" err="1">
                <a:solidFill>
                  <a:srgbClr val="C00000"/>
                </a:solidFill>
              </a:rPr>
              <a:t>ami</a:t>
            </a:r>
            <a:r>
              <a:rPr lang="en-US" altLang="en-US" sz="2400" dirty="0">
                <a:solidFill>
                  <a:srgbClr val="C00000"/>
                </a:solidFill>
              </a:rPr>
              <a:t>. </a:t>
            </a:r>
            <a:r>
              <a:rPr lang="en-US" altLang="en-US" sz="2400" dirty="0">
                <a:solidFill>
                  <a:srgbClr val="C00000"/>
                </a:solidFill>
                <a:sym typeface="Wingdings" pitchFamily="2" charset="2"/>
              </a:rPr>
              <a:t> 'My longtime friend.'</a:t>
            </a:r>
            <a:endParaRPr lang="en-US" altLang="en-US" sz="2400" dirty="0">
              <a:solidFill>
                <a:srgbClr val="C00000"/>
              </a:solidFill>
            </a:endParaRPr>
          </a:p>
          <a:p>
            <a:pPr lvl="2"/>
            <a:r>
              <a:rPr lang="en-US" altLang="en-US" sz="2400" dirty="0">
                <a:solidFill>
                  <a:srgbClr val="C00000"/>
                </a:solidFill>
              </a:rPr>
              <a:t>Mon </a:t>
            </a:r>
            <a:r>
              <a:rPr lang="en-US" altLang="en-US" sz="2400" dirty="0" err="1">
                <a:solidFill>
                  <a:srgbClr val="C00000"/>
                </a:solidFill>
              </a:rPr>
              <a:t>ami</a:t>
            </a:r>
            <a:r>
              <a:rPr lang="en-US" altLang="en-US" sz="2400" dirty="0">
                <a:solidFill>
                  <a:srgbClr val="C00000"/>
                </a:solidFill>
              </a:rPr>
              <a:t> </a:t>
            </a:r>
            <a:r>
              <a:rPr lang="en-US" altLang="en-US" sz="2400" dirty="0" err="1">
                <a:solidFill>
                  <a:srgbClr val="C00000"/>
                </a:solidFill>
              </a:rPr>
              <a:t>ancien</a:t>
            </a:r>
            <a:r>
              <a:rPr lang="en-US" altLang="en-US" sz="2400" dirty="0">
                <a:solidFill>
                  <a:srgbClr val="C00000"/>
                </a:solidFill>
              </a:rPr>
              <a:t>. </a:t>
            </a:r>
            <a:r>
              <a:rPr lang="en-US" altLang="en-US" sz="2400" dirty="0">
                <a:solidFill>
                  <a:srgbClr val="C00000"/>
                </a:solidFill>
                <a:sym typeface="Wingdings" pitchFamily="2" charset="2"/>
              </a:rPr>
              <a:t> 'My extremely aged friend.'</a:t>
            </a:r>
          </a:p>
          <a:p>
            <a:pPr lvl="1"/>
            <a:r>
              <a:rPr lang="en-US" altLang="en-US" sz="2800" dirty="0">
                <a:solidFill>
                  <a:schemeClr val="tx1">
                    <a:lumMod val="95000"/>
                  </a:schemeClr>
                </a:solidFill>
              </a:rPr>
              <a:t>Syntactic "gaps" or mismatches</a:t>
            </a:r>
          </a:p>
          <a:p>
            <a:pPr lvl="2"/>
            <a:r>
              <a:rPr lang="en-US" altLang="en-US" sz="2400" dirty="0">
                <a:solidFill>
                  <a:srgbClr val="C00000"/>
                </a:solidFill>
              </a:rPr>
              <a:t>silly</a:t>
            </a:r>
          </a:p>
          <a:p>
            <a:pPr lvl="1" eaLnBrk="1" hangingPunct="1"/>
            <a:r>
              <a:rPr lang="en-US" altLang="en-US" sz="2800" dirty="0"/>
              <a:t>Idioms</a:t>
            </a:r>
          </a:p>
          <a:p>
            <a:pPr lvl="2"/>
            <a:r>
              <a:rPr lang="en-US" altLang="en-US" sz="2400" dirty="0">
                <a:solidFill>
                  <a:srgbClr val="C00000"/>
                </a:solidFill>
              </a:rPr>
              <a:t>It's raining cats and dogs.</a:t>
            </a:r>
          </a:p>
          <a:p>
            <a:pPr marL="914400" lvl="2" indent="0">
              <a:buNone/>
            </a:pPr>
            <a:endParaRPr lang="en-US" altLang="en-US" sz="2400" dirty="0">
              <a:solidFill>
                <a:srgbClr val="C00000"/>
              </a:solidFill>
            </a:endParaRPr>
          </a:p>
        </p:txBody>
      </p:sp>
    </p:spTree>
    <p:extLst>
      <p:ext uri="{BB962C8B-B14F-4D97-AF65-F5344CB8AC3E}">
        <p14:creationId xmlns:p14="http://schemas.microsoft.com/office/powerpoint/2010/main" val="7423106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1465</TotalTime>
  <Words>5063</Words>
  <Application>Microsoft Macintosh PowerPoint</Application>
  <PresentationFormat>Widescreen</PresentationFormat>
  <Paragraphs>1232</Paragraphs>
  <Slides>72</Slides>
  <Notes>26</Notes>
  <HiddenSlides>0</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72</vt:i4>
      </vt:variant>
    </vt:vector>
  </HeadingPairs>
  <TitlesOfParts>
    <vt:vector size="92" baseType="lpstr">
      <vt:lpstr>Arial Unicode MS</vt:lpstr>
      <vt:lpstr>Arial</vt:lpstr>
      <vt:lpstr>Calibri</vt:lpstr>
      <vt:lpstr>Calibri Light</vt:lpstr>
      <vt:lpstr>Corbel</vt:lpstr>
      <vt:lpstr>Courier New</vt:lpstr>
      <vt:lpstr>Euphemia</vt:lpstr>
      <vt:lpstr>georgia</vt:lpstr>
      <vt:lpstr>Impact</vt:lpstr>
      <vt:lpstr>LucidaSansUnicode</vt:lpstr>
      <vt:lpstr>Matura MT Script Capitals</vt:lpstr>
      <vt:lpstr>Roboto</vt:lpstr>
      <vt:lpstr>Symbol</vt:lpstr>
      <vt:lpstr>Times</vt:lpstr>
      <vt:lpstr>Times New Roman</vt:lpstr>
      <vt:lpstr>Verdana</vt:lpstr>
      <vt:lpstr>Webdings</vt:lpstr>
      <vt:lpstr>Wingdings</vt:lpstr>
      <vt:lpstr>Wingdings 2</vt:lpstr>
      <vt:lpstr>Office Theme</vt:lpstr>
      <vt:lpstr>ANLY580 Module 2-1 Multilingual Computing</vt:lpstr>
      <vt:lpstr>Multilingual NLP </vt:lpstr>
      <vt:lpstr>Introductions</vt:lpstr>
      <vt:lpstr>Language and script identification</vt:lpstr>
      <vt:lpstr>Language and script identification</vt:lpstr>
      <vt:lpstr>PowerPoint Presentation</vt:lpstr>
      <vt:lpstr>PowerPoint Presentation</vt:lpstr>
      <vt:lpstr>What must you know to process a language?</vt:lpstr>
      <vt:lpstr>NLP that deals with meaning</vt:lpstr>
      <vt:lpstr>Context and culture</vt:lpstr>
      <vt:lpstr>Discourse norms</vt:lpstr>
      <vt:lpstr>Sentence structure</vt:lpstr>
      <vt:lpstr>What is a word?</vt:lpstr>
      <vt:lpstr>PowerPoint Presentation</vt:lpstr>
      <vt:lpstr>What is a morpheme?</vt:lpstr>
      <vt:lpstr>What is a morpheme?</vt:lpstr>
      <vt:lpstr>PowerPoint Presentation</vt:lpstr>
      <vt:lpstr>LScript Types</vt:lpstr>
      <vt:lpstr>PowerPoint Presentation</vt:lpstr>
      <vt:lpstr>Encodings explained</vt:lpstr>
      <vt:lpstr>Character Repertoires</vt:lpstr>
      <vt:lpstr>Abstract Characters</vt:lpstr>
      <vt:lpstr>Coded Character Set</vt:lpstr>
      <vt:lpstr>Character Encodings, Examples</vt:lpstr>
      <vt:lpstr>Character Encodings, Examples</vt:lpstr>
      <vt:lpstr>Unicode Standard</vt:lpstr>
      <vt:lpstr>Character Encodings, Issues</vt:lpstr>
      <vt:lpstr>Glyphs</vt:lpstr>
      <vt:lpstr>Fonts</vt:lpstr>
      <vt:lpstr>Fonts, Basic Functionality</vt:lpstr>
      <vt:lpstr>How does it work?</vt:lpstr>
      <vt:lpstr>Encoding width/length</vt:lpstr>
      <vt:lpstr>Encoding width, example</vt:lpstr>
      <vt:lpstr>Fonts Mappings</vt:lpstr>
      <vt:lpstr>Display issue, not mis-encoding</vt:lpstr>
      <vt:lpstr>What can go wrong?</vt:lpstr>
      <vt:lpstr>Where encoding/fonts/data can go wrong…</vt:lpstr>
      <vt:lpstr>PowerPoint Presentation</vt:lpstr>
      <vt:lpstr>Case study: Arabic transliteration</vt:lpstr>
      <vt:lpstr>Issues: Arabic transliteration</vt:lpstr>
      <vt:lpstr>Logical Order vs. Visual Order </vt:lpstr>
      <vt:lpstr>Combining Characters</vt:lpstr>
      <vt:lpstr>Ligatures</vt:lpstr>
      <vt:lpstr>Contextual Forms</vt:lpstr>
      <vt:lpstr>Unicode Blocks v. Writing System</vt:lpstr>
      <vt:lpstr>Unicode (de-)composition rules</vt:lpstr>
      <vt:lpstr>Unicode Equivalance</vt:lpstr>
      <vt:lpstr>Unicode Normalization Forms</vt:lpstr>
      <vt:lpstr>Canonical Equivalance</vt:lpstr>
      <vt:lpstr>Compatibility Equivalence</vt:lpstr>
      <vt:lpstr>Unicode Normalization Examples</vt:lpstr>
      <vt:lpstr>Case study:  Korean text clustering</vt:lpstr>
      <vt:lpstr>Decomposition Issues:  Korean text clustering</vt:lpstr>
      <vt:lpstr>Korean Example</vt:lpstr>
      <vt:lpstr>Normalization and debugging tips </vt:lpstr>
      <vt:lpstr>Unicode Regular Expressions</vt:lpstr>
      <vt:lpstr>Tokenization</vt:lpstr>
      <vt:lpstr>Tokenization, sentences and part-of-speech tagging</vt:lpstr>
      <vt:lpstr>Case study: Arabic proximity search</vt:lpstr>
      <vt:lpstr>Issues: Arabic proximity search</vt:lpstr>
      <vt:lpstr>Case study: Chinese fuzzy term search</vt:lpstr>
      <vt:lpstr>Fuzzy Matching</vt:lpstr>
      <vt:lpstr>Issues: Chinese fuzzy term search</vt:lpstr>
      <vt:lpstr>Some terminology</vt:lpstr>
      <vt:lpstr>Case study: Arabic logistic regression classifier</vt:lpstr>
      <vt:lpstr>Case study: Arabic logistic regression classifier</vt:lpstr>
      <vt:lpstr>Case study: English sentiment analysis</vt:lpstr>
      <vt:lpstr>Issues: English sentiment analysis</vt:lpstr>
      <vt:lpstr>Issues: Emoji are in high planes</vt:lpstr>
      <vt:lpstr>Issues: Emoji can be complex</vt:lpstr>
      <vt:lpstr>Fun with emojicons </vt:lpstr>
      <vt:lpstr>Unicode in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ANLY580 Module 2-1 Multilingual Computing</dc:title>
  <dc:creator>Lisa Harper</dc:creator>
  <cp:lastModifiedBy>Linda Moreau | Ntrepid Corp</cp:lastModifiedBy>
  <cp:revision>144</cp:revision>
  <dcterms:created xsi:type="dcterms:W3CDTF">2019-08-17T18:57:04Z</dcterms:created>
  <dcterms:modified xsi:type="dcterms:W3CDTF">2019-09-17T20:50:00Z</dcterms:modified>
</cp:coreProperties>
</file>